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73" r:id="rId4"/>
    <p:sldId id="274" r:id="rId5"/>
    <p:sldId id="272" r:id="rId6"/>
    <p:sldId id="269" r:id="rId7"/>
    <p:sldId id="268" r:id="rId8"/>
    <p:sldId id="270" r:id="rId9"/>
    <p:sldId id="275" r:id="rId10"/>
    <p:sldId id="258" r:id="rId11"/>
    <p:sldId id="259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CCFF"/>
    <a:srgbClr val="00FF00"/>
    <a:srgbClr val="3333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58F6B-1901-44E5-AE60-9FF5D0D7A422}" type="datetimeFigureOut">
              <a:rPr lang="fr-FR" smtClean="0"/>
              <a:pPr/>
              <a:t>02/07/2012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76DE3-18B3-4E9E-B5D3-45A7234993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Atteinte pseudo-polypoïde de la muqueuse (que nous voyons au CT), infiltration ganglioneuromateuse jusqu'à la muscularis mucosae,</a:t>
            </a:r>
          </a:p>
          <a:p>
            <a:r>
              <a:rPr lang="fr-FR" smtClean="0"/>
              <a:t>fibrose sous-muqueuse sans prolifération tumorale et neurofibromes sous-adventiciels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103435-BE02-435F-8E82-8FA891E8B948}" type="slidenum">
              <a:rPr lang="en-US">
                <a:ea typeface="MS PGothic" pitchFamily="34" charset="-128"/>
              </a:rPr>
              <a:pPr/>
              <a:t>6</a:t>
            </a:fld>
            <a:endParaRPr lang="en-US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Atteinte pseudo-polypoïde de la muqueuse (que nous voyons au CT), infiltration ganglioneuromateuse jusqu'à la muscularis mucosae,</a:t>
            </a:r>
          </a:p>
          <a:p>
            <a:r>
              <a:rPr lang="fr-FR" smtClean="0"/>
              <a:t>fibrose sous-muqueuse sans prolifération tumorale et neurofibromes sous-adventiciels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E2CD58-FC0A-435F-B733-67713BCF8273}" type="slidenum">
              <a:rPr lang="en-US">
                <a:ea typeface="MS PGothic" pitchFamily="34" charset="-128"/>
              </a:rPr>
              <a:pPr/>
              <a:t>7</a:t>
            </a:fld>
            <a:endParaRPr lang="en-US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76DE3-18B3-4E9E-B5D3-45A72349939C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B096C-2CE6-4627-8C79-353A5CCD298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AFE8E-2E75-4EAC-8493-D49F3BD7E51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497BE-1CF2-4E13-B78E-4F5F686A458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25AFF-C43A-4134-B648-54253F9C8C3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6052B-0341-4CF0-8B5D-35FCE811F76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C8F0F-4AEF-4F67-8139-4D6CC7BF065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86409-1D44-4349-ADB4-B509DF9351B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FEFA8-15C4-4652-A365-78880063D3B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46EF5-4361-4764-9436-3CE54843D9E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39A44-A972-4187-8144-0BE188D01DD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5E949-A1C9-4909-8663-EECB8E0DC4E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959B59C9-40AF-4A26-AD67-6DA5AFE9BE0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gif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381328"/>
            <a:ext cx="27343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omic Sans MS" pitchFamily="66" charset="0"/>
              </a:rPr>
              <a:t>Marion </a:t>
            </a:r>
            <a:r>
              <a:rPr lang="en-US" sz="1400" b="1" dirty="0" err="1" smtClean="0">
                <a:solidFill>
                  <a:schemeClr val="bg1"/>
                </a:solidFill>
                <a:latin typeface="Comic Sans MS" pitchFamily="66" charset="0"/>
              </a:rPr>
              <a:t>Grandhaye</a:t>
            </a:r>
            <a:r>
              <a:rPr lang="en-US" sz="1400" b="1" dirty="0" smtClean="0">
                <a:solidFill>
                  <a:schemeClr val="bg1"/>
                </a:solidFill>
                <a:latin typeface="Comic Sans MS" pitchFamily="66" charset="0"/>
              </a:rPr>
              <a:t>   IHN</a:t>
            </a:r>
            <a:endParaRPr lang="en-US" sz="1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Picture 1" descr="06042012.jpg"/>
          <p:cNvPicPr>
            <a:picLocks noChangeAspect="1"/>
          </p:cNvPicPr>
          <p:nvPr/>
        </p:nvPicPr>
        <p:blipFill>
          <a:blip r:embed="rId2" cstate="print"/>
          <a:srcRect l="17514" t="20432" r="18469" b="14037"/>
          <a:stretch>
            <a:fillRect/>
          </a:stretch>
        </p:blipFill>
        <p:spPr bwMode="auto">
          <a:xfrm>
            <a:off x="0" y="1340768"/>
            <a:ext cx="2067570" cy="156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06042012_2.jpg"/>
          <p:cNvPicPr>
            <a:picLocks noChangeAspect="1"/>
          </p:cNvPicPr>
          <p:nvPr/>
        </p:nvPicPr>
        <p:blipFill>
          <a:blip r:embed="rId3" cstate="print"/>
          <a:srcRect l="20332" t="22063" r="21289" b="19205"/>
          <a:stretch>
            <a:fillRect/>
          </a:stretch>
        </p:blipFill>
        <p:spPr bwMode="auto">
          <a:xfrm>
            <a:off x="2195736" y="1268760"/>
            <a:ext cx="2129796" cy="15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06042012_5.jpg"/>
          <p:cNvPicPr>
            <a:picLocks noChangeAspect="1"/>
          </p:cNvPicPr>
          <p:nvPr/>
        </p:nvPicPr>
        <p:blipFill>
          <a:blip r:embed="rId4" cstate="print">
            <a:lum bright="9000" contrast="14000"/>
          </a:blip>
          <a:srcRect l="18306" t="29669" r="21207" b="14606"/>
          <a:stretch>
            <a:fillRect/>
          </a:stretch>
        </p:blipFill>
        <p:spPr bwMode="auto">
          <a:xfrm>
            <a:off x="6588224" y="1196752"/>
            <a:ext cx="2410404" cy="164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06042012_6.jpg"/>
          <p:cNvPicPr>
            <a:picLocks noChangeAspect="1"/>
          </p:cNvPicPr>
          <p:nvPr/>
        </p:nvPicPr>
        <p:blipFill>
          <a:blip r:embed="rId5" cstate="print">
            <a:lum bright="4000"/>
          </a:blip>
          <a:srcRect l="21463" t="31090" r="25513" b="13185"/>
          <a:stretch>
            <a:fillRect/>
          </a:stretch>
        </p:blipFill>
        <p:spPr bwMode="auto">
          <a:xfrm>
            <a:off x="0" y="2924944"/>
            <a:ext cx="2113359" cy="164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06042012_7.jpg"/>
          <p:cNvPicPr>
            <a:picLocks noChangeAspect="1"/>
          </p:cNvPicPr>
          <p:nvPr/>
        </p:nvPicPr>
        <p:blipFill>
          <a:blip r:embed="rId6" cstate="print">
            <a:lum bright="2000"/>
          </a:blip>
          <a:srcRect l="22935" t="31090" r="25513" b="13185"/>
          <a:stretch>
            <a:fillRect/>
          </a:stretch>
        </p:blipFill>
        <p:spPr bwMode="auto">
          <a:xfrm>
            <a:off x="2267744" y="2924944"/>
            <a:ext cx="2054655" cy="164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06042012_8.jpg"/>
          <p:cNvPicPr>
            <a:picLocks noChangeAspect="1"/>
          </p:cNvPicPr>
          <p:nvPr/>
        </p:nvPicPr>
        <p:blipFill>
          <a:blip r:embed="rId7" cstate="print"/>
          <a:srcRect l="23988" t="30806" r="24883" b="13469"/>
          <a:stretch>
            <a:fillRect/>
          </a:stretch>
        </p:blipFill>
        <p:spPr bwMode="auto">
          <a:xfrm>
            <a:off x="4427984" y="2924944"/>
            <a:ext cx="214228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06042012_9.jpg"/>
          <p:cNvPicPr>
            <a:picLocks noChangeAspect="1"/>
          </p:cNvPicPr>
          <p:nvPr/>
        </p:nvPicPr>
        <p:blipFill>
          <a:blip r:embed="rId8" cstate="print"/>
          <a:srcRect l="24408" t="31659" r="25513" b="12332"/>
          <a:stretch>
            <a:fillRect/>
          </a:stretch>
        </p:blipFill>
        <p:spPr bwMode="auto">
          <a:xfrm>
            <a:off x="6660232" y="3068960"/>
            <a:ext cx="200172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06042012_11.jpg"/>
          <p:cNvPicPr>
            <a:picLocks noChangeAspect="1"/>
          </p:cNvPicPr>
          <p:nvPr/>
        </p:nvPicPr>
        <p:blipFill>
          <a:blip r:embed="rId9" cstate="print"/>
          <a:srcRect l="22501" t="34039" r="21207" b="16182"/>
          <a:stretch>
            <a:fillRect/>
          </a:stretch>
        </p:blipFill>
        <p:spPr bwMode="auto">
          <a:xfrm>
            <a:off x="0" y="4869160"/>
            <a:ext cx="2200242" cy="144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 descr="reformat ax.jpg"/>
          <p:cNvPicPr>
            <a:picLocks noChangeAspect="1"/>
          </p:cNvPicPr>
          <p:nvPr/>
        </p:nvPicPr>
        <p:blipFill>
          <a:blip r:embed="rId10" cstate="print"/>
          <a:srcRect l="22295" t="19603" r="21973" b="22968"/>
          <a:stretch>
            <a:fillRect/>
          </a:stretch>
        </p:blipFill>
        <p:spPr bwMode="auto">
          <a:xfrm>
            <a:off x="4427984" y="1196752"/>
            <a:ext cx="2231942" cy="170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XP\Bureau\point interrogation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72400" y="908720"/>
            <a:ext cx="485775" cy="485775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2483768" y="4797152"/>
            <a:ext cx="6192688" cy="1944216"/>
          </a:xfrm>
          <a:prstGeom prst="rect">
            <a:avLst/>
          </a:prstGeom>
          <a:solidFill>
            <a:srgbClr val="333300"/>
          </a:solidFill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1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  <a:cs typeface="+mn-cs"/>
              </a:rPr>
              <a:t>on observe effectivement :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1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ＭＳ Ｐゴシック" pitchFamily="1" charset="-128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1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  <a:cs typeface="+mn-cs"/>
              </a:rPr>
              <a:t>.un épaississement pariétal circonférentiel régulier segmentaire  sur des anses iléales  distales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fr-FR" sz="1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ＭＳ Ｐゴシック" pitchFamily="1" charset="-128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ＭＳ Ｐゴシック" pitchFamily="1" charset="-128"/>
                <a:cs typeface="+mn-cs"/>
              </a:rPr>
              <a:t>.une distension liquide segmentaire du grêle d'amont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1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ＭＳ Ｐゴシック" pitchFamily="1" charset="-128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1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  <a:cs typeface="+mn-cs"/>
              </a:rPr>
              <a:t>.un aspect de prolifération fibro-graisseuse du mésentère correspondant au segment intestinal anormal</a:t>
            </a:r>
            <a:endParaRPr kumimoji="0" lang="fr-FR" sz="1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ＭＳ Ｐゴシック" pitchFamily="1" charset="-128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1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ＭＳ Ｐゴシック" pitchFamily="1" charset="-128"/>
              <a:cs typeface="+mn-cs"/>
            </a:endParaRPr>
          </a:p>
        </p:txBody>
      </p:sp>
      <p:sp>
        <p:nvSpPr>
          <p:cNvPr id="16" name="Ellipse 15"/>
          <p:cNvSpPr/>
          <p:nvPr/>
        </p:nvSpPr>
        <p:spPr>
          <a:xfrm rot="19494954">
            <a:off x="7236296" y="1412776"/>
            <a:ext cx="1224136" cy="93610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116632"/>
            <a:ext cx="9144000" cy="936104"/>
          </a:xfrm>
          <a:prstGeom prst="rect">
            <a:avLst/>
          </a:prstGeom>
          <a:solidFill>
            <a:schemeClr val="tx1"/>
          </a:solidFill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ＭＳ Ｐゴシック" pitchFamily="1" charset="-128"/>
                <a:cs typeface="+mn-cs"/>
              </a:rPr>
              <a:t>Femme de 36 ans</a:t>
            </a:r>
            <a:r>
              <a:rPr kumimoji="0" lang="fr-FR" sz="1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ＭＳ Ｐゴシック" pitchFamily="1" charset="-128"/>
                <a:cs typeface="+mn-cs"/>
              </a:rPr>
              <a:t>  ; neurofibromatose de type I (</a:t>
            </a: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ＭＳ Ｐゴシック" pitchFamily="1" charset="-128"/>
                <a:cs typeface="+mn-cs"/>
              </a:rPr>
              <a:t>maladie </a:t>
            </a: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ＭＳ Ｐゴシック" pitchFamily="1" charset="-128"/>
                <a:cs typeface="+mn-cs"/>
              </a:rPr>
              <a:t>de von  </a:t>
            </a: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ＭＳ Ｐゴシック" pitchFamily="1" charset="-128"/>
                <a:cs typeface="+mn-cs"/>
              </a:rPr>
              <a:t>Recklinghausen)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ＭＳ Ｐゴシック" pitchFamily="1" charset="-128"/>
                <a:cs typeface="+mn-cs"/>
              </a:rPr>
              <a:t>Iléite aigue diagnostiquée en juillet 2007 </a:t>
            </a:r>
            <a:r>
              <a:rPr kumimoji="0" lang="fr-FR" sz="1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ＭＳ Ｐゴシック" pitchFamily="1" charset="-128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ＭＳ Ｐゴシック" pitchFamily="1" charset="-128"/>
                <a:cs typeface="+mn-cs"/>
              </a:rPr>
              <a:t>malgré une absence de lésion épithéliales</a:t>
            </a:r>
            <a:r>
              <a:rPr kumimoji="0" lang="fr-FR" sz="1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ＭＳ Ｐゴシック" pitchFamily="1" charset="-128"/>
                <a:cs typeface="+mn-cs"/>
              </a:rPr>
              <a:t> à l'endoscopie …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1400" b="1" kern="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  <a:cs typeface="+mn-cs"/>
              </a:rPr>
              <a:t>le scanner abdominal pratiqué en 2009 puis 2011 ,  à la suite d'épisodes</a:t>
            </a:r>
            <a:r>
              <a:rPr lang="fr-FR" sz="1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  <a:cs typeface="+mn-cs"/>
              </a:rPr>
              <a:t> </a:t>
            </a:r>
            <a:r>
              <a:rPr lang="fr-FR" sz="14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  <a:cs typeface="+mn-cs"/>
              </a:rPr>
              <a:t>subocclusifs</a:t>
            </a:r>
            <a:r>
              <a:rPr lang="fr-FR" sz="1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  <a:cs typeface="+mn-cs"/>
              </a:rPr>
              <a:t> répétés, </a:t>
            </a:r>
            <a:r>
              <a:rPr lang="fr-FR" sz="1400" b="1" kern="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  <a:cs typeface="+mn-cs"/>
              </a:rPr>
              <a:t> montre les aspects suivants sur lequel</a:t>
            </a:r>
            <a:r>
              <a:rPr lang="fr-FR" sz="1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  <a:cs typeface="+mn-cs"/>
              </a:rPr>
              <a:t> le diagnostic de maladie de Crohn est porté…Quels sont les arguments sémiologiques  pour et contre ce diagnostic </a:t>
            </a:r>
            <a:r>
              <a:rPr lang="fr-FR" sz="1400" b="1" kern="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  <a:cs typeface="+mn-cs"/>
              </a:rPr>
              <a:t> :  </a:t>
            </a:r>
            <a:endParaRPr kumimoji="0" lang="fr-FR" sz="1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ＭＳ Ｐゴシック" pitchFamily="1" charset="-128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1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356992"/>
            <a:ext cx="121353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ZoneTexte 3"/>
          <p:cNvSpPr txBox="1">
            <a:spLocks noChangeArrowheads="1"/>
          </p:cNvSpPr>
          <p:nvPr/>
        </p:nvSpPr>
        <p:spPr bwMode="auto">
          <a:xfrm>
            <a:off x="323528" y="260648"/>
            <a:ext cx="5688632" cy="646331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800" b="1" dirty="0" smtClean="0">
                <a:solidFill>
                  <a:srgbClr val="FFFFFF"/>
                </a:solidFill>
                <a:latin typeface="Comic Sans MS" pitchFamily="66" charset="0"/>
              </a:rPr>
              <a:t>classification des tumeurs abdominales rencontrées dans la neurofibromatose de type 1 </a:t>
            </a:r>
            <a:endParaRPr lang="fr-FR" sz="1800" b="1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4099" name="ZoneTexte 4"/>
          <p:cNvSpPr txBox="1">
            <a:spLocks noChangeArrowheads="1"/>
          </p:cNvSpPr>
          <p:nvPr/>
        </p:nvSpPr>
        <p:spPr bwMode="auto">
          <a:xfrm>
            <a:off x="683568" y="6237312"/>
            <a:ext cx="481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FFFFFF"/>
                </a:solidFill>
                <a:latin typeface="Comic Sans MS" pitchFamily="66" charset="0"/>
              </a:rPr>
              <a:t>aze</a:t>
            </a:r>
          </a:p>
        </p:txBody>
      </p:sp>
      <p:sp>
        <p:nvSpPr>
          <p:cNvPr id="4" name="Rectangle 3"/>
          <p:cNvSpPr/>
          <p:nvPr/>
        </p:nvSpPr>
        <p:spPr>
          <a:xfrm>
            <a:off x="6372200" y="260648"/>
            <a:ext cx="20162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 smtClean="0">
                <a:solidFill>
                  <a:srgbClr val="CCECFF"/>
                </a:solidFill>
                <a:latin typeface="Comic Sans MS" pitchFamily="66" charset="0"/>
              </a:rPr>
              <a:t>Levy AD et al.</a:t>
            </a:r>
          </a:p>
          <a:p>
            <a:r>
              <a:rPr lang="en-US" sz="1200" b="1" u="sng" dirty="0" err="1" smtClean="0">
                <a:solidFill>
                  <a:srgbClr val="CCECFF"/>
                </a:solidFill>
                <a:latin typeface="Comic Sans MS" pitchFamily="66" charset="0"/>
              </a:rPr>
              <a:t>RadioGraphics</a:t>
            </a:r>
            <a:r>
              <a:rPr lang="en-US" sz="1200" b="1" u="sng" dirty="0" smtClean="0">
                <a:solidFill>
                  <a:srgbClr val="CCECFF"/>
                </a:solidFill>
                <a:latin typeface="Comic Sans MS" pitchFamily="66" charset="0"/>
              </a:rPr>
              <a:t> </a:t>
            </a:r>
            <a:r>
              <a:rPr lang="en-US" sz="1200" b="1" u="sng" dirty="0" smtClean="0">
                <a:solidFill>
                  <a:srgbClr val="CCECFF"/>
                </a:solidFill>
                <a:latin typeface="Comic Sans MS" pitchFamily="66" charset="0"/>
              </a:rPr>
              <a:t>2005; 25:455–480 ● Published online 10.1148/rg.252045176</a:t>
            </a:r>
            <a:endParaRPr lang="fr-FR" sz="1200" u="sng" dirty="0">
              <a:solidFill>
                <a:srgbClr val="CCECFF"/>
              </a:solidFill>
              <a:latin typeface="Comic Sans MS" pitchFamily="66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4114800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39552" y="2492896"/>
            <a:ext cx="1296144" cy="216024"/>
          </a:xfrm>
          <a:prstGeom prst="rect">
            <a:avLst/>
          </a:prstGeom>
          <a:solidFill>
            <a:srgbClr val="FFCCFF">
              <a:alpha val="30196"/>
            </a:srgbClr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lum bright="23000" contrast="30000"/>
          </a:blip>
          <a:srcRect/>
          <a:stretch>
            <a:fillRect/>
          </a:stretch>
        </p:blipFill>
        <p:spPr bwMode="auto">
          <a:xfrm>
            <a:off x="5004048" y="1340768"/>
            <a:ext cx="272913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3"/>
          <p:cNvSpPr txBox="1">
            <a:spLocks noChangeArrowheads="1"/>
          </p:cNvSpPr>
          <p:nvPr/>
        </p:nvSpPr>
        <p:spPr bwMode="auto">
          <a:xfrm>
            <a:off x="4355976" y="4653136"/>
            <a:ext cx="388843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rgbClr val="FFFFFF"/>
                </a:solidFill>
                <a:latin typeface="Comic Sans MS" pitchFamily="66" charset="0"/>
              </a:rPr>
              <a:t>les atteintes abdominales sont très variées au cours de la NFM 1 .</a:t>
            </a:r>
          </a:p>
          <a:p>
            <a:endParaRPr lang="fr-FR" sz="1400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fr-FR" sz="1400" b="1" dirty="0" smtClean="0">
                <a:solidFill>
                  <a:srgbClr val="FFCCFF"/>
                </a:solidFill>
                <a:latin typeface="Comic Sans MS" pitchFamily="66" charset="0"/>
              </a:rPr>
              <a:t>n'oubliez pas de regarder les parois abdominales avec un fenêtrage adapté à l'exploration de la peau </a:t>
            </a:r>
            <a:r>
              <a:rPr lang="fr-FR" sz="1400" b="1" dirty="0" smtClean="0">
                <a:solidFill>
                  <a:srgbClr val="FFFFFF"/>
                </a:solidFill>
                <a:latin typeface="Comic Sans MS" pitchFamily="66" charset="0"/>
              </a:rPr>
              <a:t>pour découvrir le détail (neurofibrome) qui vous donnera l'accès au podium  car </a:t>
            </a:r>
            <a:r>
              <a:rPr lang="fr-FR" sz="1400" b="1" dirty="0" smtClean="0">
                <a:solidFill>
                  <a:srgbClr val="FFFF00"/>
                </a:solidFill>
                <a:latin typeface="Comic Sans MS" pitchFamily="66" charset="0"/>
              </a:rPr>
              <a:t>il n'y a pas un concours diagnostique en radiologie sans NFM 1  </a:t>
            </a:r>
            <a:r>
              <a:rPr lang="fr-FR" sz="1400" b="1" dirty="0" smtClean="0">
                <a:solidFill>
                  <a:srgbClr val="FFFFFF"/>
                </a:solidFill>
                <a:latin typeface="Comic Sans MS" pitchFamily="66" charset="0"/>
              </a:rPr>
              <a:t>!</a:t>
            </a:r>
            <a:endParaRPr lang="fr-FR" sz="1400" b="1" dirty="0">
              <a:solidFill>
                <a:srgbClr val="FFFFFF"/>
              </a:solidFill>
              <a:latin typeface="Comic Sans MS" pitchFamily="66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7682199" y="2058113"/>
            <a:ext cx="1159300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èche courbée vers la gauche 16"/>
          <p:cNvSpPr/>
          <p:nvPr/>
        </p:nvSpPr>
        <p:spPr>
          <a:xfrm>
            <a:off x="8676456" y="3717032"/>
            <a:ext cx="288032" cy="360040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oneTexte 4"/>
          <p:cNvSpPr txBox="1">
            <a:spLocks noChangeArrowheads="1"/>
          </p:cNvSpPr>
          <p:nvPr/>
        </p:nvSpPr>
        <p:spPr bwMode="auto">
          <a:xfrm>
            <a:off x="179512" y="620688"/>
            <a:ext cx="842493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rgbClr val="FFFFFF"/>
                </a:solidFill>
                <a:latin typeface="Comic Sans MS" pitchFamily="66" charset="0"/>
              </a:rPr>
              <a:t>-les atteintes abdominales sont fréquentes et variées au cours de la NFM de type 1 (maladie génétique mais </a:t>
            </a:r>
            <a:r>
              <a:rPr lang="fr-FR" sz="1400" b="1" dirty="0" smtClean="0">
                <a:solidFill>
                  <a:srgbClr val="FFC000"/>
                </a:solidFill>
                <a:latin typeface="Comic Sans MS" pitchFamily="66" charset="0"/>
              </a:rPr>
              <a:t>conséquence d'une mutation dans près de 50 % des cas et , de ce fait,  d'apparence sporadique</a:t>
            </a:r>
            <a:r>
              <a:rPr lang="fr-FR" sz="1400" b="1" dirty="0" smtClean="0">
                <a:solidFill>
                  <a:srgbClr val="FFFFFF"/>
                </a:solidFill>
                <a:latin typeface="Comic Sans MS" pitchFamily="66" charset="0"/>
              </a:rPr>
              <a:t>)</a:t>
            </a:r>
          </a:p>
          <a:p>
            <a:endParaRPr lang="fr-FR" sz="1400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fr-FR" sz="1400" b="1" dirty="0" smtClean="0">
                <a:solidFill>
                  <a:srgbClr val="FFFFFF"/>
                </a:solidFill>
                <a:latin typeface="Comic Sans MS" pitchFamily="66" charset="0"/>
              </a:rPr>
              <a:t>-les </a:t>
            </a:r>
            <a:r>
              <a:rPr lang="fr-FR" sz="1400" b="1" dirty="0" smtClean="0">
                <a:solidFill>
                  <a:srgbClr val="FFFF00"/>
                </a:solidFill>
                <a:latin typeface="Comic Sans MS" pitchFamily="66" charset="0"/>
              </a:rPr>
              <a:t>neurofibromes profonds plexiformes mésentériques </a:t>
            </a:r>
            <a:r>
              <a:rPr lang="fr-FR" sz="1400" b="1" dirty="0" smtClean="0">
                <a:solidFill>
                  <a:srgbClr val="FFFFFF"/>
                </a:solidFill>
                <a:latin typeface="Comic Sans MS" pitchFamily="66" charset="0"/>
              </a:rPr>
              <a:t>et les </a:t>
            </a:r>
            <a:r>
              <a:rPr lang="fr-FR" sz="1400" b="1" dirty="0" smtClean="0">
                <a:solidFill>
                  <a:srgbClr val="CCECFF"/>
                </a:solidFill>
                <a:latin typeface="Comic Sans MS" pitchFamily="66" charset="0"/>
              </a:rPr>
              <a:t>tumeurs stromales gastro-intestinales multiples</a:t>
            </a:r>
            <a:r>
              <a:rPr lang="fr-FR" sz="1400" b="1" dirty="0" smtClean="0">
                <a:solidFill>
                  <a:srgbClr val="FFFFFF"/>
                </a:solidFill>
                <a:latin typeface="Comic Sans MS" pitchFamily="66" charset="0"/>
              </a:rPr>
              <a:t> sont les atteintes digestives  les plus décrites dans la littérature radiologique .</a:t>
            </a:r>
          </a:p>
          <a:p>
            <a:endParaRPr lang="fr-FR" sz="1400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fr-FR" sz="1400" b="1" dirty="0" smtClean="0">
                <a:solidFill>
                  <a:srgbClr val="FFFFFF"/>
                </a:solidFill>
                <a:latin typeface="Comic Sans MS" pitchFamily="66" charset="0"/>
              </a:rPr>
              <a:t>-la </a:t>
            </a:r>
            <a:r>
              <a:rPr lang="fr-FR" sz="1400" b="1" dirty="0" err="1" smtClean="0">
                <a:solidFill>
                  <a:srgbClr val="00FF00"/>
                </a:solidFill>
                <a:latin typeface="Comic Sans MS" pitchFamily="66" charset="0"/>
              </a:rPr>
              <a:t>ganglioneuromatose</a:t>
            </a:r>
            <a:r>
              <a:rPr lang="fr-FR" sz="1400" b="1" dirty="0" smtClean="0">
                <a:solidFill>
                  <a:srgbClr val="00FF00"/>
                </a:solidFill>
                <a:latin typeface="Comic Sans MS" pitchFamily="66" charset="0"/>
              </a:rPr>
              <a:t> polypeuse ou diffuse </a:t>
            </a:r>
            <a:r>
              <a:rPr lang="fr-FR" sz="1400" b="1" dirty="0" smtClean="0">
                <a:solidFill>
                  <a:srgbClr val="FFFFFF"/>
                </a:solidFill>
                <a:latin typeface="Comic Sans MS" pitchFamily="66" charset="0"/>
              </a:rPr>
              <a:t>sont des atteintes beaucoup plus rares ,se révélant par des </a:t>
            </a:r>
            <a:r>
              <a:rPr lang="fr-FR" sz="1400" b="1" dirty="0" smtClean="0">
                <a:solidFill>
                  <a:srgbClr val="FFCCFF"/>
                </a:solidFill>
                <a:latin typeface="Comic Sans MS" pitchFamily="66" charset="0"/>
              </a:rPr>
              <a:t>tableaux douloureux et </a:t>
            </a:r>
            <a:r>
              <a:rPr lang="fr-FR" sz="1400" b="1" dirty="0" err="1" smtClean="0">
                <a:solidFill>
                  <a:srgbClr val="FFCCFF"/>
                </a:solidFill>
                <a:latin typeface="Comic Sans MS" pitchFamily="66" charset="0"/>
              </a:rPr>
              <a:t>subocclusifs</a:t>
            </a:r>
            <a:r>
              <a:rPr lang="fr-FR" sz="1400" b="1" dirty="0" smtClean="0">
                <a:solidFill>
                  <a:srgbClr val="FFCCFF"/>
                </a:solidFill>
                <a:latin typeface="Comic Sans MS" pitchFamily="66" charset="0"/>
              </a:rPr>
              <a:t> entrant dans le cadre des POIC  </a:t>
            </a:r>
            <a:r>
              <a:rPr lang="fr-FR" sz="1400" b="1" dirty="0" smtClean="0">
                <a:solidFill>
                  <a:srgbClr val="FFFFFF"/>
                </a:solidFill>
                <a:latin typeface="Comic Sans MS" pitchFamily="66" charset="0"/>
              </a:rPr>
              <a:t>(pseudo-obstruction intestinale chronique) avec parfois des diarrhées pouvant être </a:t>
            </a:r>
            <a:r>
              <a:rPr lang="fr-FR" sz="1400" b="1" dirty="0" err="1" smtClean="0">
                <a:solidFill>
                  <a:srgbClr val="FFFFFF"/>
                </a:solidFill>
                <a:latin typeface="Comic Sans MS" pitchFamily="66" charset="0"/>
              </a:rPr>
              <a:t>cholériformses</a:t>
            </a:r>
            <a:r>
              <a:rPr lang="fr-FR" sz="1400" b="1" dirty="0" smtClean="0">
                <a:solidFill>
                  <a:srgbClr val="FFFFFF"/>
                </a:solidFill>
                <a:latin typeface="Comic Sans MS" pitchFamily="66" charset="0"/>
              </a:rPr>
              <a:t>  en cas d'</a:t>
            </a:r>
            <a:r>
              <a:rPr lang="fr-FR" sz="1400" b="1" dirty="0" err="1" smtClean="0">
                <a:solidFill>
                  <a:srgbClr val="FFFFFF"/>
                </a:solidFill>
                <a:latin typeface="Comic Sans MS" pitchFamily="66" charset="0"/>
              </a:rPr>
              <a:t>hypersecrétion</a:t>
            </a:r>
            <a:r>
              <a:rPr lang="fr-FR" sz="1400" b="1" dirty="0" smtClean="0">
                <a:solidFill>
                  <a:srgbClr val="FFFFFF"/>
                </a:solidFill>
                <a:latin typeface="Comic Sans MS" pitchFamily="66" charset="0"/>
              </a:rPr>
              <a:t> de VIP . </a:t>
            </a:r>
            <a:r>
              <a:rPr lang="fr-FR" sz="1400" b="1" dirty="0" smtClean="0">
                <a:solidFill>
                  <a:srgbClr val="CCECFF"/>
                </a:solidFill>
                <a:latin typeface="Comic Sans MS" pitchFamily="66" charset="0"/>
              </a:rPr>
              <a:t>L'atteinte colique </a:t>
            </a:r>
            <a:r>
              <a:rPr lang="fr-FR" sz="1400" b="1" dirty="0" smtClean="0">
                <a:solidFill>
                  <a:srgbClr val="FFFFFF"/>
                </a:solidFill>
                <a:latin typeface="Comic Sans MS" pitchFamily="66" charset="0"/>
              </a:rPr>
              <a:t>étant </a:t>
            </a:r>
            <a:r>
              <a:rPr lang="fr-FR" sz="1400" b="1" dirty="0" smtClean="0">
                <a:solidFill>
                  <a:srgbClr val="CCECFF"/>
                </a:solidFill>
                <a:latin typeface="Comic Sans MS" pitchFamily="66" charset="0"/>
              </a:rPr>
              <a:t>la plus fréquente dans la NFM type 1.</a:t>
            </a:r>
          </a:p>
          <a:p>
            <a:r>
              <a:rPr lang="fr-FR" sz="1400" b="1" dirty="0" smtClean="0">
                <a:solidFill>
                  <a:srgbClr val="FFFFFF"/>
                </a:solidFill>
                <a:latin typeface="Comic Sans MS" pitchFamily="66" charset="0"/>
              </a:rPr>
              <a:t>La </a:t>
            </a:r>
            <a:r>
              <a:rPr lang="fr-FR" sz="1400" b="1" dirty="0" err="1" smtClean="0">
                <a:solidFill>
                  <a:srgbClr val="FFFFFF"/>
                </a:solidFill>
                <a:latin typeface="Comic Sans MS" pitchFamily="66" charset="0"/>
              </a:rPr>
              <a:t>ganglioneuromatose</a:t>
            </a:r>
            <a:r>
              <a:rPr lang="fr-FR" sz="1400" b="1" dirty="0" smtClean="0">
                <a:solidFill>
                  <a:srgbClr val="FFFFFF"/>
                </a:solidFill>
                <a:latin typeface="Comic Sans MS" pitchFamily="66" charset="0"/>
              </a:rPr>
              <a:t> du grêle est moins exceptionnelle , le plus souvent observée dans une NEM type 2 b ou syndrome de </a:t>
            </a:r>
            <a:r>
              <a:rPr lang="fr-FR" sz="1400" b="1" dirty="0" err="1" smtClean="0">
                <a:solidFill>
                  <a:srgbClr val="FFFFFF"/>
                </a:solidFill>
                <a:latin typeface="Comic Sans MS" pitchFamily="66" charset="0"/>
              </a:rPr>
              <a:t>Gorlin</a:t>
            </a:r>
            <a:r>
              <a:rPr lang="fr-FR" sz="1400" b="1" dirty="0" smtClean="0">
                <a:solidFill>
                  <a:srgbClr val="FFFFFF"/>
                </a:solidFill>
                <a:latin typeface="Comic Sans MS" pitchFamily="66" charset="0"/>
              </a:rPr>
              <a:t> (carcinome médullaire de la thyroïde , paragangliomes et phéochromocytomes , </a:t>
            </a:r>
            <a:r>
              <a:rPr lang="fr-FR" sz="1400" b="1" dirty="0" err="1" smtClean="0">
                <a:solidFill>
                  <a:srgbClr val="FFFFFF"/>
                </a:solidFill>
                <a:latin typeface="Comic Sans MS" pitchFamily="66" charset="0"/>
              </a:rPr>
              <a:t>ganglioneuromatose</a:t>
            </a:r>
            <a:r>
              <a:rPr lang="fr-FR" sz="1400" b="1" dirty="0" smtClean="0">
                <a:solidFill>
                  <a:srgbClr val="FFFFFF"/>
                </a:solidFill>
                <a:latin typeface="Comic Sans MS" pitchFamily="66" charset="0"/>
              </a:rPr>
              <a:t> du grêle ,habitus </a:t>
            </a:r>
            <a:r>
              <a:rPr lang="fr-FR" sz="1400" b="1" dirty="0" err="1" smtClean="0">
                <a:solidFill>
                  <a:srgbClr val="FFFFFF"/>
                </a:solidFill>
                <a:latin typeface="Comic Sans MS" pitchFamily="66" charset="0"/>
              </a:rPr>
              <a:t>marfanoïde</a:t>
            </a:r>
            <a:r>
              <a:rPr lang="fr-FR" sz="1400" b="1" dirty="0" smtClean="0">
                <a:solidFill>
                  <a:srgbClr val="FFFFFF"/>
                </a:solidFill>
                <a:latin typeface="Comic Sans MS" pitchFamily="66" charset="0"/>
              </a:rPr>
              <a:t> , </a:t>
            </a:r>
            <a:r>
              <a:rPr lang="fr-FR" sz="1400" b="1" dirty="0" err="1" smtClean="0">
                <a:solidFill>
                  <a:srgbClr val="FFFFFF"/>
                </a:solidFill>
                <a:latin typeface="Comic Sans MS" pitchFamily="66" charset="0"/>
              </a:rPr>
              <a:t>neuromatose</a:t>
            </a:r>
            <a:r>
              <a:rPr lang="fr-FR" sz="1400" b="1" dirty="0" smtClean="0">
                <a:solidFill>
                  <a:srgbClr val="FFFFFF"/>
                </a:solidFill>
                <a:latin typeface="Comic Sans MS" pitchFamily="66" charset="0"/>
              </a:rPr>
              <a:t> de la langue …)</a:t>
            </a:r>
          </a:p>
          <a:p>
            <a:endParaRPr lang="fr-FR" sz="1400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fr-FR" sz="1400" b="1" dirty="0" smtClean="0">
                <a:solidFill>
                  <a:srgbClr val="FFFFFF"/>
                </a:solidFill>
                <a:latin typeface="Comic Sans MS" pitchFamily="66" charset="0"/>
              </a:rPr>
              <a:t>-</a:t>
            </a:r>
            <a:r>
              <a:rPr lang="fr-FR" sz="1400" b="1" dirty="0" smtClean="0">
                <a:solidFill>
                  <a:srgbClr val="CCECFF"/>
                </a:solidFill>
                <a:latin typeface="Comic Sans MS" pitchFamily="66" charset="0"/>
              </a:rPr>
              <a:t>la NFM type 1 peut-être révélée par l'atteinte digestive </a:t>
            </a:r>
            <a:r>
              <a:rPr lang="fr-FR" sz="1400" b="1" dirty="0" smtClean="0">
                <a:solidFill>
                  <a:srgbClr val="FFFFFF"/>
                </a:solidFill>
                <a:latin typeface="Comic Sans MS" pitchFamily="66" charset="0"/>
              </a:rPr>
              <a:t>. Devant des anomalies pariétales intestinales dans un contexte douloureux subocclusif  et / ou diarrhéique , </a:t>
            </a:r>
            <a:r>
              <a:rPr lang="fr-FR" sz="1400" b="1" dirty="0" smtClean="0">
                <a:solidFill>
                  <a:srgbClr val="FFCCFF"/>
                </a:solidFill>
                <a:latin typeface="Comic Sans MS" pitchFamily="66" charset="0"/>
              </a:rPr>
              <a:t>il ne faut pas penser qu'à la maladie de Crohn !</a:t>
            </a:r>
            <a:r>
              <a:rPr lang="fr-FR" sz="1400" b="1" dirty="0" smtClean="0">
                <a:solidFill>
                  <a:srgbClr val="FFFFFF"/>
                </a:solidFill>
                <a:latin typeface="Comic Sans MS" pitchFamily="66" charset="0"/>
              </a:rPr>
              <a:t> et savoir :</a:t>
            </a:r>
          </a:p>
          <a:p>
            <a:endParaRPr lang="fr-FR" sz="1400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fr-FR" sz="1400" b="1" dirty="0" smtClean="0">
                <a:solidFill>
                  <a:srgbClr val="FFFFFF"/>
                </a:solidFill>
                <a:latin typeface="Comic Sans MS" pitchFamily="66" charset="0"/>
              </a:rPr>
              <a:t>.analyser soigneusement les atteintes de la paroi et du mésentère avoisinant pour </a:t>
            </a:r>
            <a:r>
              <a:rPr lang="fr-FR" sz="1400" b="1" dirty="0" smtClean="0">
                <a:solidFill>
                  <a:srgbClr val="FFC000"/>
                </a:solidFill>
                <a:latin typeface="Comic Sans MS" pitchFamily="66" charset="0"/>
              </a:rPr>
              <a:t>savoir s'il existe ou non des signes d'atteinte inflammatoire transmurale</a:t>
            </a:r>
          </a:p>
          <a:p>
            <a:endParaRPr lang="fr-FR" sz="1400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fr-FR" sz="1400" b="1" dirty="0" smtClean="0">
                <a:solidFill>
                  <a:srgbClr val="FFFFFF"/>
                </a:solidFill>
                <a:latin typeface="Comic Sans MS" pitchFamily="66" charset="0"/>
              </a:rPr>
              <a:t>.</a:t>
            </a:r>
            <a:r>
              <a:rPr lang="fr-FR" sz="1400" b="1" dirty="0" smtClean="0">
                <a:solidFill>
                  <a:srgbClr val="FFFF00"/>
                </a:solidFill>
                <a:latin typeface="Comic Sans MS" pitchFamily="66" charset="0"/>
              </a:rPr>
              <a:t>traquer les neurofibromes cutanés </a:t>
            </a:r>
            <a:r>
              <a:rPr lang="fr-FR" sz="1400" b="1" dirty="0" smtClean="0">
                <a:solidFill>
                  <a:srgbClr val="FFFFFF"/>
                </a:solidFill>
                <a:latin typeface="Comic Sans MS" pitchFamily="66" charset="0"/>
              </a:rPr>
              <a:t>par un examen soigneux des images  des parois au scanner (l'examen clinique n'étant pas , en règle générale  le point fort des radiologues …malgré leurs affirmations incantatoires à ce sujet … ) </a:t>
            </a:r>
          </a:p>
          <a:p>
            <a:endParaRPr lang="fr-FR" sz="1400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endParaRPr lang="fr-FR" sz="1400" b="1" dirty="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5" name="ZoneTexte 3"/>
          <p:cNvSpPr txBox="1">
            <a:spLocks noChangeArrowheads="1"/>
          </p:cNvSpPr>
          <p:nvPr/>
        </p:nvSpPr>
        <p:spPr bwMode="auto">
          <a:xfrm>
            <a:off x="179512" y="188640"/>
            <a:ext cx="2520280" cy="36933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800" b="1" dirty="0" smtClean="0">
                <a:solidFill>
                  <a:srgbClr val="FFFFFF"/>
                </a:solidFill>
                <a:latin typeface="Comic Sans MS" pitchFamily="66" charset="0"/>
              </a:rPr>
              <a:t>messages à retenir </a:t>
            </a:r>
            <a:endParaRPr lang="fr-FR" sz="1800" b="1" dirty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6042012_5.jpg"/>
          <p:cNvPicPr>
            <a:picLocks noChangeAspect="1"/>
          </p:cNvPicPr>
          <p:nvPr/>
        </p:nvPicPr>
        <p:blipFill>
          <a:blip r:embed="rId2" cstate="print">
            <a:lum bright="9000" contrast="14000"/>
          </a:blip>
          <a:srcRect l="20936" t="29669" r="25152" b="22367"/>
          <a:stretch>
            <a:fillRect/>
          </a:stretch>
        </p:blipFill>
        <p:spPr bwMode="auto">
          <a:xfrm>
            <a:off x="179512" y="0"/>
            <a:ext cx="29523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lum bright="20000" contrast="33000"/>
          </a:blip>
          <a:srcRect/>
          <a:stretch>
            <a:fillRect/>
          </a:stretch>
        </p:blipFill>
        <p:spPr bwMode="auto">
          <a:xfrm>
            <a:off x="6222840" y="0"/>
            <a:ext cx="29211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lum bright="-12000" contrast="21000"/>
          </a:blip>
          <a:srcRect/>
          <a:stretch>
            <a:fillRect/>
          </a:stretch>
        </p:blipFill>
        <p:spPr bwMode="auto">
          <a:xfrm>
            <a:off x="251520" y="1988840"/>
            <a:ext cx="2880320" cy="233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lum bright="16000" contrast="15000"/>
          </a:blip>
          <a:srcRect/>
          <a:stretch>
            <a:fillRect/>
          </a:stretch>
        </p:blipFill>
        <p:spPr bwMode="auto">
          <a:xfrm>
            <a:off x="3203848" y="0"/>
            <a:ext cx="29726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lum bright="14000" contrast="23000"/>
          </a:blip>
          <a:srcRect/>
          <a:stretch>
            <a:fillRect/>
          </a:stretch>
        </p:blipFill>
        <p:spPr bwMode="auto">
          <a:xfrm>
            <a:off x="3203848" y="2060848"/>
            <a:ext cx="2555776" cy="233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lum bright="12000" contrast="28000"/>
          </a:blip>
          <a:srcRect/>
          <a:stretch>
            <a:fillRect/>
          </a:stretch>
        </p:blipFill>
        <p:spPr bwMode="auto">
          <a:xfrm>
            <a:off x="6012160" y="1988840"/>
            <a:ext cx="2660526" cy="243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0" y="4221088"/>
            <a:ext cx="8748464" cy="2636912"/>
          </a:xfrm>
          <a:prstGeom prst="rect">
            <a:avLst/>
          </a:prstGeom>
          <a:solidFill>
            <a:srgbClr val="333300"/>
          </a:solidFill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1800" b="1" kern="0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  <a:cs typeface="+mn-cs"/>
              </a:rPr>
              <a:t>mais !</a:t>
            </a:r>
            <a:r>
              <a:rPr lang="fr-FR" sz="1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  <a:cs typeface="+mn-cs"/>
              </a:rPr>
              <a:t> :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fr-FR" sz="1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ＭＳ Ｐゴシック" pitchFamily="1" charset="-128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ＭＳ Ｐゴシック" pitchFamily="1" charset="-128"/>
                <a:cs typeface="+mn-cs"/>
              </a:rPr>
              <a:t>.l'aspect du</a:t>
            </a:r>
            <a:r>
              <a:rPr kumimoji="0" lang="fr-FR" sz="1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ＭＳ Ｐゴシック" pitchFamily="1" charset="-128"/>
                <a:cs typeface="+mn-cs"/>
              </a:rPr>
              <a:t> mésentère anormal est très particulier : semis de "micronodules" millimétriques , ne correspondant pas à des vaisseaux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fr-FR" sz="1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ＭＳ Ｐゴシック" pitchFamily="1" charset="-128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1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ＭＳ Ｐゴシック" pitchFamily="1" charset="-128"/>
                <a:cs typeface="+mn-cs"/>
              </a:rPr>
              <a:t>.l'épaississement des parois est de densité "tissulaire" ,d'aspect polypoïde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fr-FR" sz="1400" b="1" kern="0" baseline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ＭＳ Ｐゴシック" pitchFamily="1" charset="-128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1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ＭＳ Ｐゴシック" pitchFamily="1" charset="-128"/>
                <a:cs typeface="+mn-cs"/>
              </a:rPr>
              <a:t>.le rehaussement de la muqueuse est normal , très régulier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fr-FR" sz="1400" b="1" kern="0" baseline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ＭＳ Ｐゴシック" pitchFamily="1" charset="-128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1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ＭＳ Ｐゴシック" pitchFamily="1" charset="-128"/>
                <a:cs typeface="+mn-cs"/>
              </a:rPr>
              <a:t>.</a:t>
            </a:r>
            <a:r>
              <a:rPr kumimoji="0" lang="fr-FR" sz="1800" b="1" i="0" u="sng" strike="noStrike" kern="0" cap="none" spc="0" normalizeH="0" noProof="0" dirty="0" smtClean="0">
                <a:ln>
                  <a:noFill/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ＭＳ Ｐゴシック" pitchFamily="1" charset="-128"/>
                <a:cs typeface="+mn-cs"/>
              </a:rPr>
              <a:t>il n'y a aucun signe d'atteinte inflammatoire transmurale </a:t>
            </a:r>
            <a:r>
              <a:rPr kumimoji="0" lang="fr-FR" sz="1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ＭＳ Ｐゴシック" pitchFamily="1" charset="-128"/>
                <a:cs typeface="+mn-cs"/>
              </a:rPr>
              <a:t>: pas de spiculations du versant mésentérique des  parois  anormales des anses ; pas de  "vrai" signe du peigne </a:t>
            </a:r>
            <a:endParaRPr kumimoji="0" lang="fr-FR" sz="1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ＭＳ Ｐゴシック" pitchFamily="1" charset="-128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1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24000" contrast="18000"/>
          </a:blip>
          <a:srcRect/>
          <a:stretch>
            <a:fillRect/>
          </a:stretch>
        </p:blipFill>
        <p:spPr bwMode="auto">
          <a:xfrm>
            <a:off x="0" y="188640"/>
            <a:ext cx="28765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lum bright="26000" contrast="29000"/>
          </a:blip>
          <a:srcRect/>
          <a:stretch>
            <a:fillRect/>
          </a:stretch>
        </p:blipFill>
        <p:spPr bwMode="auto">
          <a:xfrm>
            <a:off x="3275856" y="188641"/>
            <a:ext cx="2648931" cy="30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lum bright="19000" contrast="30000"/>
          </a:blip>
          <a:srcRect/>
          <a:stretch>
            <a:fillRect/>
          </a:stretch>
        </p:blipFill>
        <p:spPr bwMode="auto">
          <a:xfrm>
            <a:off x="6156176" y="116632"/>
            <a:ext cx="272913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lum bright="20000" contrast="16000"/>
          </a:blip>
          <a:srcRect/>
          <a:stretch>
            <a:fillRect/>
          </a:stretch>
        </p:blipFill>
        <p:spPr bwMode="auto">
          <a:xfrm>
            <a:off x="35496" y="3284984"/>
            <a:ext cx="2876550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lum bright="13000" contrast="30000"/>
          </a:blip>
          <a:srcRect l="2503" t="7058"/>
          <a:stretch>
            <a:fillRect/>
          </a:stretch>
        </p:blipFill>
        <p:spPr bwMode="auto">
          <a:xfrm>
            <a:off x="2987823" y="3284984"/>
            <a:ext cx="291067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5868144" y="3356992"/>
            <a:ext cx="3024336" cy="3168352"/>
          </a:xfrm>
          <a:prstGeom prst="rect">
            <a:avLst/>
          </a:prstGeom>
          <a:solidFill>
            <a:srgbClr val="333300"/>
          </a:solidFill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2000" b="1" kern="0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  <a:cs typeface="+mn-cs"/>
              </a:rPr>
              <a:t>l'entéroCT </a:t>
            </a:r>
            <a:r>
              <a:rPr lang="fr-FR" sz="1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  <a:cs typeface="+mn-cs"/>
              </a:rPr>
              <a:t>montre clairement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fr-FR" sz="1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ＭＳ Ｐゴシック" pitchFamily="1" charset="-128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1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  <a:cs typeface="+mn-cs"/>
              </a:rPr>
              <a:t>.la localisation des </a:t>
            </a:r>
            <a:r>
              <a:rPr lang="fr-FR" sz="1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  <a:cs typeface="+mn-cs"/>
              </a:rPr>
              <a:t>lésions polypoïdes en nappes prédominant sur  la partie mésentérique de la circonférence pariétale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fr-FR" sz="1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ＭＳ Ｐゴシック" pitchFamily="1" charset="-128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1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  <a:cs typeface="+mn-cs"/>
              </a:rPr>
              <a:t>.le caractère </a:t>
            </a:r>
            <a:r>
              <a:rPr lang="fr-FR" sz="14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  <a:cs typeface="+mn-cs"/>
              </a:rPr>
              <a:t>multisegmentaire</a:t>
            </a:r>
            <a:r>
              <a:rPr lang="fr-FR" sz="1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  <a:cs typeface="+mn-cs"/>
              </a:rPr>
              <a:t> de l'atteinte pariétale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fr-FR" sz="1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ＭＳ Ｐゴシック" pitchFamily="1" charset="-128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1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  <a:cs typeface="+mn-cs"/>
              </a:rPr>
              <a:t>.</a:t>
            </a:r>
            <a:r>
              <a:rPr lang="fr-FR" sz="14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  <a:cs typeface="+mn-cs"/>
              </a:rPr>
              <a:t>l'absence de tout signe d'inflammation transmurale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fr-FR" sz="1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ＭＳ Ｐゴシック" pitchFamily="1" charset="-128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fr-FR" sz="1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ＭＳ Ｐゴシック" pitchFamily="1" charset="-128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1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ＭＳ Ｐゴシック" pitchFamily="1" charset="-128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fr-FR" sz="1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ＭＳ Ｐゴシック" pitchFamily="1" charset="-128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1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ＭＳ Ｐゴシック" pitchFamily="1" charset="-128"/>
              <a:cs typeface="+mn-cs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395536" y="1052736"/>
            <a:ext cx="144016" cy="57606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 flipV="1">
            <a:off x="4860032" y="5661248"/>
            <a:ext cx="360040" cy="28803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251520" y="5445224"/>
            <a:ext cx="432048" cy="21602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6300192" y="2420888"/>
            <a:ext cx="504056" cy="57606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3203848" y="1772816"/>
            <a:ext cx="504056" cy="14401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179512" y="260649"/>
            <a:ext cx="2808312" cy="321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 contrast="21000"/>
          </a:blip>
          <a:srcRect/>
          <a:stretch>
            <a:fillRect/>
          </a:stretch>
        </p:blipFill>
        <p:spPr bwMode="auto">
          <a:xfrm>
            <a:off x="3131840" y="260648"/>
            <a:ext cx="28765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lum bright="25000" contrast="18000"/>
          </a:blip>
          <a:srcRect/>
          <a:stretch>
            <a:fillRect/>
          </a:stretch>
        </p:blipFill>
        <p:spPr bwMode="auto">
          <a:xfrm>
            <a:off x="6156176" y="260648"/>
            <a:ext cx="287655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4016" y="3573016"/>
            <a:ext cx="8892480" cy="3108543"/>
          </a:xfrm>
          <a:prstGeom prst="rect">
            <a:avLst/>
          </a:prstGeom>
          <a:solidFill>
            <a:srgbClr val="161616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</a:rPr>
              <a:t>Février </a:t>
            </a:r>
            <a:r>
              <a:rPr lang="fr-F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</a:rPr>
              <a:t>2011 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</a:rPr>
              <a:t>: entéroscopie par voie basse : zone inflammatoire et ulcérée étendue sur 20 cm, en amont de la dernière anse </a:t>
            </a:r>
            <a:r>
              <a:rPr lang="fr-F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</a:rPr>
              <a:t>iléale ;  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</a:rPr>
              <a:t>pas de signe </a:t>
            </a:r>
            <a:r>
              <a:rPr lang="fr-F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</a:rPr>
              <a:t>en faveur d'une maladie de Crohn .</a:t>
            </a:r>
          </a:p>
          <a:p>
            <a:pPr>
              <a:defRPr/>
            </a:pPr>
            <a:endParaRPr lang="fr-FR" sz="1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ＭＳ Ｐゴシック" pitchFamily="1" charset="-128"/>
            </a:endParaRPr>
          </a:p>
          <a:p>
            <a:pPr>
              <a:defRPr/>
            </a:pPr>
            <a:r>
              <a:rPr lang="fr-FR" sz="1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</a:rPr>
              <a:t>Les biopsies font enfin le diagnostic , après plus de 2 ans d'évolution et de surveillance </a:t>
            </a:r>
            <a:r>
              <a:rPr lang="fr-F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</a:rPr>
              <a:t>( 2 scanners , 2 endoscopies  , pour une atteinte dont le diagnostic est évident  sur l'imagerie en coupes , si l'on tient compte du contexte clinique )</a:t>
            </a:r>
          </a:p>
          <a:p>
            <a:pPr>
              <a:defRPr/>
            </a:pPr>
            <a:endParaRPr lang="fr-FR" sz="1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ＭＳ Ｐゴシック" pitchFamily="1" charset="-128"/>
            </a:endParaRPr>
          </a:p>
          <a:p>
            <a:pPr>
              <a:defRPr/>
            </a:pPr>
            <a:r>
              <a:rPr lang="fr-FR" sz="14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</a:rPr>
              <a:t>l'accumulation des examens complémentaires ne pallie  pas les carences intellectuelles  </a:t>
            </a:r>
            <a:r>
              <a:rPr lang="fr-F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</a:rPr>
              <a:t>; le caractère </a:t>
            </a:r>
            <a:r>
              <a:rPr lang="fr-FR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</a:rPr>
              <a:t>"opérateur-dépendant" </a:t>
            </a:r>
            <a:r>
              <a:rPr lang="fr-F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</a:rPr>
              <a:t> concerne  tout acte diagnostique médical en général et radiologique </a:t>
            </a:r>
            <a:r>
              <a:rPr lang="fr-F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</a:rPr>
              <a:t>(et pas seulement échographique ! ) en particulier  , il doit être compris comme  </a:t>
            </a:r>
            <a:r>
              <a:rPr lang="fr-FR" sz="14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</a:rPr>
              <a:t>dépendant des connaissances de celui ou celle  qui lit les images </a:t>
            </a:r>
            <a:r>
              <a:rPr lang="fr-F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</a:rPr>
              <a:t> (et non de leur habileté manuelle ou de l'acuité de leur vision) </a:t>
            </a:r>
          </a:p>
          <a:p>
            <a:pPr>
              <a:defRPr/>
            </a:pPr>
            <a:endParaRPr lang="fr-FR" sz="1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ＭＳ Ｐゴシック" pitchFamily="1" charset="-128"/>
            </a:endParaRPr>
          </a:p>
          <a:p>
            <a:pPr>
              <a:defRPr/>
            </a:pPr>
            <a:r>
              <a:rPr lang="fr-FR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</a:rPr>
              <a:t>"il faut  d'abord savoir ce que l'on cherche et donc d'abord chercher ce que l'on doit chercher …"</a:t>
            </a:r>
            <a:endParaRPr lang="fr-FR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99792" y="3861048"/>
            <a:ext cx="3096344" cy="2246769"/>
          </a:xfrm>
          <a:prstGeom prst="rect">
            <a:avLst/>
          </a:prstGeom>
          <a:solidFill>
            <a:srgbClr val="161616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</a:rPr>
              <a:t>on retrouve dans le mésentère les multiples néoformations millimétriques hypervascularisées et la prolifération graisseuse </a:t>
            </a:r>
          </a:p>
          <a:p>
            <a:pPr>
              <a:defRPr/>
            </a:pPr>
            <a:endParaRPr lang="fr-FR" sz="1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ＭＳ Ｐゴシック" pitchFamily="1" charset="-128"/>
            </a:endParaRPr>
          </a:p>
          <a:p>
            <a:pPr>
              <a:defRPr/>
            </a:pPr>
            <a:r>
              <a:rPr lang="fr-F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</a:rPr>
              <a:t>sur le versant séreux de la parois intestinale quelques éléments nodulaires plus volumineux sont présents </a:t>
            </a:r>
          </a:p>
          <a:p>
            <a:pPr>
              <a:defRPr/>
            </a:pPr>
            <a:endParaRPr lang="fr-FR" sz="1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ＭＳ Ｐゴシック" pitchFamily="1" charset="-128"/>
            </a:endParaRPr>
          </a:p>
        </p:txBody>
      </p:sp>
      <p:pic>
        <p:nvPicPr>
          <p:cNvPr id="4" name="Image 3" descr="Sans titre-4.png"/>
          <p:cNvPicPr>
            <a:picLocks noChangeAspect="1"/>
          </p:cNvPicPr>
          <p:nvPr/>
        </p:nvPicPr>
        <p:blipFill>
          <a:blip r:embed="rId2" cstate="print">
            <a:lum bright="10000" contrast="1000"/>
          </a:blip>
          <a:stretch>
            <a:fillRect/>
          </a:stretch>
        </p:blipFill>
        <p:spPr>
          <a:xfrm>
            <a:off x="251520" y="0"/>
            <a:ext cx="4248472" cy="3193547"/>
          </a:xfrm>
          <a:prstGeom prst="rect">
            <a:avLst/>
          </a:prstGeom>
        </p:spPr>
      </p:pic>
      <p:pic>
        <p:nvPicPr>
          <p:cNvPr id="5" name="Image 4" descr="Sans titre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61048"/>
            <a:ext cx="2772987" cy="2808312"/>
          </a:xfrm>
          <a:prstGeom prst="rect">
            <a:avLst/>
          </a:prstGeom>
        </p:spPr>
      </p:pic>
      <p:pic>
        <p:nvPicPr>
          <p:cNvPr id="6" name="Image 5" descr="Sans titre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1033" y="404664"/>
            <a:ext cx="4062967" cy="28803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24128" y="3284984"/>
            <a:ext cx="3096344" cy="1169551"/>
          </a:xfrm>
          <a:prstGeom prst="rect">
            <a:avLst/>
          </a:prstGeom>
          <a:solidFill>
            <a:srgbClr val="161616"/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fr-FR" sz="1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ＭＳ Ｐゴシック" pitchFamily="1" charset="-128"/>
            </a:endParaRPr>
          </a:p>
          <a:p>
            <a:pPr>
              <a:defRPr/>
            </a:pPr>
            <a:r>
              <a:rPr lang="fr-F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</a:rPr>
              <a:t>sur le versant endoluminal  les nodules prédominent du coté du mésentère ; la muqueuse est inflammatoire sans ulcérations </a:t>
            </a:r>
            <a:endParaRPr lang="fr-FR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2b02302x12,5-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9650" y="332656"/>
            <a:ext cx="432435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12b02302x12,5-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432435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12b02302x12,5-1.jpg"/>
          <p:cNvPicPr>
            <a:picLocks noChangeAspect="1"/>
          </p:cNvPicPr>
          <p:nvPr/>
        </p:nvPicPr>
        <p:blipFill>
          <a:blip r:embed="rId5" cstate="print">
            <a:lum bright="-5000" contrast="21000"/>
          </a:blip>
          <a:srcRect/>
          <a:stretch>
            <a:fillRect/>
          </a:stretch>
        </p:blipFill>
        <p:spPr bwMode="auto">
          <a:xfrm rot="10800000">
            <a:off x="251519" y="3789040"/>
            <a:ext cx="384419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211960" y="3933056"/>
            <a:ext cx="4608512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</a:rPr>
              <a:t>l'étude microscopique montre des zones 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</a:rPr>
              <a:t>de tumeurs à cellules fusiformes histologiquement </a:t>
            </a:r>
            <a:r>
              <a:rPr lang="fr-F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</a:rPr>
              <a:t>bénignes,  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</a:rPr>
              <a:t>d</a:t>
            </a:r>
            <a:r>
              <a:rPr lang="fr-FR" alt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</a:rPr>
              <a:t>’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</a:rPr>
              <a:t>architecture </a:t>
            </a:r>
            <a:r>
              <a:rPr lang="fr-FR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</a:rPr>
              <a:t>neuroïde</a:t>
            </a:r>
            <a:r>
              <a:rPr lang="fr-F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</a:rPr>
              <a:t>, infiltrant toute la paroi , y compris la lamina </a:t>
            </a:r>
            <a:r>
              <a:rPr lang="fr-FR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</a:rPr>
              <a:t>propria</a:t>
            </a:r>
            <a:r>
              <a:rPr lang="fr-F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</a:rPr>
              <a:t> de la muqueuse et la séreuse.</a:t>
            </a:r>
          </a:p>
          <a:p>
            <a:pPr>
              <a:defRPr/>
            </a:pPr>
            <a:endParaRPr lang="fr-FR" sz="1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ＭＳ Ｐゴシック" pitchFamily="1" charset="-128"/>
            </a:endParaRPr>
          </a:p>
          <a:p>
            <a:pPr>
              <a:defRPr/>
            </a:pPr>
            <a:r>
              <a:rPr lang="fr-F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</a:rPr>
              <a:t>le diagnostic est donc celui de </a:t>
            </a:r>
            <a:r>
              <a:rPr lang="fr-FR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</a:rPr>
              <a:t>ganglioneuromatose</a:t>
            </a:r>
            <a:r>
              <a:rPr lang="fr-F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</a:rPr>
              <a:t> intestino-mésentérique </a:t>
            </a:r>
            <a:r>
              <a:rPr lang="fr-F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</a:rPr>
              <a:t> dans ce contexte de neurofibromatose de type 1  </a:t>
            </a:r>
            <a:endParaRPr lang="fr-FR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 descr="12b02302x12,5-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3096344" cy="231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5" y="404664"/>
            <a:ext cx="345638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933056"/>
            <a:ext cx="307234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7" y="404664"/>
            <a:ext cx="345638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4700587"/>
            <a:ext cx="2876550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635896" y="3212976"/>
            <a:ext cx="46085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1" charset="-128"/>
              </a:rPr>
              <a:t>cellules ganglionnaires matures dispersées dans des nappes de cellules fusiformes schwanniennes </a:t>
            </a:r>
            <a:endParaRPr lang="fr-FR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7099300" cy="369332"/>
          </a:xfrm>
          <a:prstGeom prst="rect">
            <a:avLst/>
          </a:prstGeom>
          <a:noFill/>
          <a:ln w="28575" cmpd="sng">
            <a:solidFill>
              <a:srgbClr val="FFFF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la </a:t>
            </a:r>
            <a:r>
              <a:rPr lang="en-US" sz="1800" b="1" dirty="0" err="1" smtClean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ganglioneuromatose</a:t>
            </a:r>
            <a:r>
              <a:rPr lang="en-US" sz="1800" b="1" dirty="0" smtClean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intestinale</a:t>
            </a:r>
            <a:r>
              <a:rPr lang="en-US" sz="1800" b="1" dirty="0" smtClean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 (</a:t>
            </a:r>
            <a:r>
              <a:rPr lang="en-US" sz="1800" b="1" dirty="0" err="1" smtClean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intestino-mésentérique</a:t>
            </a:r>
            <a:r>
              <a:rPr lang="en-US" sz="1800" b="1" dirty="0" smtClean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)</a:t>
            </a:r>
            <a:endParaRPr lang="en-US" sz="1800" b="1" dirty="0">
              <a:solidFill>
                <a:schemeClr val="bg1"/>
              </a:solidFill>
              <a:latin typeface="Comic Sans MS"/>
              <a:ea typeface="+mn-ea"/>
              <a:cs typeface="Comic Sans MS"/>
            </a:endParaRP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79512" y="836712"/>
            <a:ext cx="5868000" cy="5832000"/>
          </a:xfrm>
          <a:prstGeom prst="rect">
            <a:avLst/>
          </a:prstGeom>
          <a:solidFill>
            <a:srgbClr val="16161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Affection rare et 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bénigne 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caractérisée par 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une prolifération 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néoplasique de cellules 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ganglionnaires matures , de cellules 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de Schwann et de fibres nerveuses dans la paroi de l</a:t>
            </a:r>
            <a:r>
              <a:rPr lang="fr-FR" alt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’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intestin  (plexus myentériques et fibres nerveuses 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entériques).</a:t>
            </a:r>
            <a:endParaRPr lang="fr-FR" sz="1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fr-FR" sz="1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Fréquemment associée à une </a:t>
            </a:r>
            <a:r>
              <a:rPr lang="fr-FR" sz="1600" b="1" u="sng" dirty="0" smtClean="0">
                <a:solidFill>
                  <a:srgbClr val="00FF00"/>
                </a:solidFill>
                <a:latin typeface="Comic Sans MS" pitchFamily="66" charset="0"/>
              </a:rPr>
              <a:t>MEN type 2 b 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phéochroocytomes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 bilatéraux et paragangliomes, carcinome médullaire de la thyroïde , morphotype 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marfanoïde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, 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neuromes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muqueux et 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bucaux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(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bluberry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lips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) . Syndrome de 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Gorlin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1968)   et </a:t>
            </a:r>
            <a:r>
              <a:rPr lang="fr-FR" sz="1400" b="1" dirty="0" smtClean="0">
                <a:solidFill>
                  <a:srgbClr val="CCECFF"/>
                </a:solidFill>
                <a:latin typeface="Comic Sans MS" pitchFamily="66" charset="0"/>
              </a:rPr>
              <a:t>moins fréquemment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à une </a:t>
            </a:r>
            <a:r>
              <a:rPr lang="fr-FR" sz="1600" b="1" u="sng" dirty="0" smtClean="0">
                <a:solidFill>
                  <a:srgbClr val="FFC000"/>
                </a:solidFill>
                <a:latin typeface="Comic Sans MS" pitchFamily="66" charset="0"/>
              </a:rPr>
              <a:t>neurofibromatose (NFM) type 1</a:t>
            </a:r>
          </a:p>
          <a:p>
            <a:endParaRPr lang="fr-FR" sz="1600" b="1" u="sng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La 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ganglioneuromatose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est également  fréquemment associée  avec la </a:t>
            </a:r>
            <a:r>
              <a:rPr lang="fr-FR" sz="1600" b="1" u="sng" dirty="0" smtClean="0">
                <a:solidFill>
                  <a:srgbClr val="FFCCFF"/>
                </a:solidFill>
                <a:latin typeface="Comic Sans MS" pitchFamily="66" charset="0"/>
              </a:rPr>
              <a:t>maladie de </a:t>
            </a:r>
            <a:r>
              <a:rPr lang="fr-FR" sz="1600" b="1" u="sng" dirty="0" err="1" smtClean="0">
                <a:solidFill>
                  <a:srgbClr val="FFCCFF"/>
                </a:solidFill>
                <a:latin typeface="Comic Sans MS" pitchFamily="66" charset="0"/>
              </a:rPr>
              <a:t>Cowden</a:t>
            </a:r>
            <a:r>
              <a:rPr lang="fr-FR" sz="1600" b="1" u="sng" dirty="0" smtClean="0">
                <a:solidFill>
                  <a:srgbClr val="FFCCFF"/>
                </a:solidFill>
                <a:latin typeface="Comic Sans MS" pitchFamily="66" charset="0"/>
              </a:rPr>
              <a:t> 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(hamartomes diffus du tractus intestinal : 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ganglioneuromes 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, lipomes, adénomes ; 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acanthosis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glyogénique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 de l'œsophage 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).</a:t>
            </a:r>
            <a:endParaRPr lang="fr-FR" sz="1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fr-FR" sz="14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Peut toucher n</a:t>
            </a:r>
            <a:r>
              <a:rPr lang="fr-FR" altLang="fr-FR" sz="1400" b="1" dirty="0">
                <a:solidFill>
                  <a:schemeClr val="bg1"/>
                </a:solidFill>
                <a:latin typeface="Comic Sans MS" pitchFamily="66" charset="0"/>
              </a:rPr>
              <a:t>’</a:t>
            </a:r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importe quelle portion de l</a:t>
            </a:r>
            <a:r>
              <a:rPr lang="fr-FR" altLang="fr-FR" sz="1400" b="1" dirty="0">
                <a:solidFill>
                  <a:schemeClr val="bg1"/>
                </a:solidFill>
                <a:latin typeface="Comic Sans MS" pitchFamily="66" charset="0"/>
              </a:rPr>
              <a:t>’</a:t>
            </a:r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intestin  (colon et iléon 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++) ;le grêle est plus souvent atteint dans la MEN 2b ,tandis que le colon l'est dans la NFM type 1 .</a:t>
            </a:r>
          </a:p>
          <a:p>
            <a:endParaRPr lang="fr-FR" sz="1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L'infiltration tumorale est  limitée à la sous muqueuse ou transmurale ,elle </a:t>
            </a:r>
            <a:r>
              <a:rPr lang="fr-FR" sz="1400" b="1" dirty="0" smtClean="0">
                <a:solidFill>
                  <a:srgbClr val="CCECFF"/>
                </a:solidFill>
                <a:latin typeface="Comic Sans MS" pitchFamily="66" charset="0"/>
              </a:rPr>
              <a:t>touche la lamina </a:t>
            </a:r>
            <a:r>
              <a:rPr lang="fr-FR" sz="1400" b="1" dirty="0" err="1" smtClean="0">
                <a:solidFill>
                  <a:srgbClr val="CCECFF"/>
                </a:solidFill>
                <a:latin typeface="Comic Sans MS" pitchFamily="66" charset="0"/>
              </a:rPr>
              <a:t>propria</a:t>
            </a:r>
            <a:r>
              <a:rPr lang="fr-FR" sz="1400" b="1" dirty="0" smtClean="0">
                <a:solidFill>
                  <a:srgbClr val="CCECFF"/>
                </a:solidFill>
                <a:latin typeface="Comic Sans MS" pitchFamily="66" charset="0"/>
              </a:rPr>
              <a:t> dans la NFM type 1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. Elle peut revêtir 3 grands aspects macroscopiques  ; </a:t>
            </a:r>
            <a:r>
              <a:rPr lang="fr-FR" sz="1400" b="1" dirty="0" smtClean="0">
                <a:solidFill>
                  <a:srgbClr val="FFFF00"/>
                </a:solidFill>
                <a:latin typeface="Comic Sans MS" pitchFamily="66" charset="0"/>
              </a:rPr>
              <a:t>polypeuse localisée (ganglioneurome solitaire) , polypoïde segmentaire en nappe (</a:t>
            </a:r>
            <a:r>
              <a:rPr lang="fr-FR" sz="1400" b="1" dirty="0" err="1" smtClean="0">
                <a:solidFill>
                  <a:srgbClr val="FFFF00"/>
                </a:solidFill>
                <a:latin typeface="Comic Sans MS" pitchFamily="66" charset="0"/>
              </a:rPr>
              <a:t>ganglioneuromatosis</a:t>
            </a:r>
            <a:r>
              <a:rPr lang="fr-FR" sz="14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fr-FR" sz="1400" b="1" dirty="0" err="1" smtClean="0">
                <a:solidFill>
                  <a:srgbClr val="FFFF00"/>
                </a:solidFill>
                <a:latin typeface="Comic Sans MS" pitchFamily="66" charset="0"/>
              </a:rPr>
              <a:t>polyposis</a:t>
            </a:r>
            <a:r>
              <a:rPr lang="fr-FR" sz="1400" b="1" dirty="0" smtClean="0">
                <a:solidFill>
                  <a:srgbClr val="FFFF00"/>
                </a:solidFill>
                <a:latin typeface="Comic Sans MS" pitchFamily="66" charset="0"/>
              </a:rPr>
              <a:t>) ou diffuse (</a:t>
            </a:r>
            <a:r>
              <a:rPr lang="fr-FR" sz="1400" b="1" dirty="0" err="1" smtClean="0">
                <a:solidFill>
                  <a:srgbClr val="FFFF00"/>
                </a:solidFill>
                <a:latin typeface="Comic Sans MS" pitchFamily="66" charset="0"/>
              </a:rPr>
              <a:t>ganglioneuromatosis</a:t>
            </a:r>
            <a:r>
              <a:rPr lang="fr-FR" sz="1400" b="1" dirty="0" smtClean="0">
                <a:solidFill>
                  <a:srgbClr val="FFFF00"/>
                </a:solidFill>
                <a:latin typeface="Comic Sans MS" pitchFamily="66" charset="0"/>
              </a:rPr>
              <a:t> ) .</a:t>
            </a:r>
          </a:p>
          <a:p>
            <a:endParaRPr lang="fr-FR" sz="1400" b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fr-FR" sz="1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fr-FR" sz="1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564904"/>
            <a:ext cx="2761463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796136" y="5842337"/>
            <a:ext cx="3168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 smtClean="0">
                <a:solidFill>
                  <a:srgbClr val="CCECFF"/>
                </a:solidFill>
                <a:latin typeface="Comic Sans MS" pitchFamily="66" charset="0"/>
              </a:rPr>
              <a:t>Levy AD et al.  </a:t>
            </a:r>
            <a:r>
              <a:rPr lang="en-US" sz="1200" b="1" u="sng" dirty="0" err="1" smtClean="0">
                <a:solidFill>
                  <a:srgbClr val="CCECFF"/>
                </a:solidFill>
                <a:latin typeface="Comic Sans MS" pitchFamily="66" charset="0"/>
              </a:rPr>
              <a:t>RadioGraphics</a:t>
            </a:r>
            <a:r>
              <a:rPr lang="en-US" sz="1200" b="1" u="sng" dirty="0" smtClean="0">
                <a:solidFill>
                  <a:srgbClr val="CCECFF"/>
                </a:solidFill>
                <a:latin typeface="Comic Sans MS" pitchFamily="66" charset="0"/>
              </a:rPr>
              <a:t> </a:t>
            </a:r>
            <a:r>
              <a:rPr lang="en-US" sz="1200" b="1" u="sng" dirty="0" smtClean="0">
                <a:solidFill>
                  <a:srgbClr val="CCECFF"/>
                </a:solidFill>
                <a:latin typeface="Comic Sans MS" pitchFamily="66" charset="0"/>
              </a:rPr>
              <a:t>2005; 25:455–480 ● Published online </a:t>
            </a:r>
            <a:r>
              <a:rPr lang="en-US" sz="1200" b="1" u="sng" dirty="0" smtClean="0">
                <a:solidFill>
                  <a:srgbClr val="CCECFF"/>
                </a:solidFill>
                <a:latin typeface="Comic Sans MS" pitchFamily="66" charset="0"/>
              </a:rPr>
              <a:t>10.1148/rg.252045176</a:t>
            </a:r>
          </a:p>
          <a:p>
            <a:r>
              <a:rPr lang="en-US" sz="1200" b="1" u="sng" dirty="0" smtClean="0">
                <a:solidFill>
                  <a:schemeClr val="bg1"/>
                </a:solidFill>
                <a:latin typeface="Comic Sans MS" pitchFamily="66" charset="0"/>
              </a:rPr>
              <a:t>POIC  et </a:t>
            </a:r>
            <a:r>
              <a:rPr lang="en-US" sz="1200" b="1" u="sng" dirty="0" err="1" smtClean="0">
                <a:solidFill>
                  <a:schemeClr val="bg1"/>
                </a:solidFill>
                <a:latin typeface="Comic Sans MS" pitchFamily="66" charset="0"/>
              </a:rPr>
              <a:t>nvagination</a:t>
            </a:r>
            <a:r>
              <a:rPr lang="en-US" sz="1200" b="1" u="sng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u="sng" dirty="0" err="1" smtClean="0">
                <a:solidFill>
                  <a:schemeClr val="bg1"/>
                </a:solidFill>
                <a:latin typeface="Comic Sans MS" pitchFamily="66" charset="0"/>
              </a:rPr>
              <a:t>révélant</a:t>
            </a:r>
            <a:r>
              <a:rPr lang="en-US" sz="1200" b="1" u="sng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u="sng" dirty="0" err="1" smtClean="0">
                <a:solidFill>
                  <a:schemeClr val="bg1"/>
                </a:solidFill>
                <a:latin typeface="Comic Sans MS" pitchFamily="66" charset="0"/>
              </a:rPr>
              <a:t>une</a:t>
            </a:r>
            <a:r>
              <a:rPr lang="en-US" sz="1200" b="1" u="sng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u="sng" dirty="0" err="1" smtClean="0">
                <a:solidFill>
                  <a:schemeClr val="bg1"/>
                </a:solidFill>
                <a:latin typeface="Comic Sans MS" pitchFamily="66" charset="0"/>
              </a:rPr>
              <a:t>ganglineuromatose</a:t>
            </a:r>
            <a:r>
              <a:rPr lang="en-US" sz="1200" b="1" u="sng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u="sng" dirty="0" err="1" smtClean="0">
                <a:solidFill>
                  <a:schemeClr val="bg1"/>
                </a:solidFill>
                <a:latin typeface="Comic Sans MS" pitchFamily="66" charset="0"/>
              </a:rPr>
              <a:t>dans</a:t>
            </a:r>
            <a:r>
              <a:rPr lang="en-US" sz="1200" b="1" u="sng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u="sng" dirty="0" err="1" smtClean="0">
                <a:solidFill>
                  <a:schemeClr val="bg1"/>
                </a:solidFill>
                <a:latin typeface="Comic Sans MS" pitchFamily="66" charset="0"/>
              </a:rPr>
              <a:t>une</a:t>
            </a:r>
            <a:r>
              <a:rPr lang="en-US" sz="1200" b="1" u="sng" dirty="0" smtClean="0">
                <a:solidFill>
                  <a:schemeClr val="bg1"/>
                </a:solidFill>
                <a:latin typeface="Comic Sans MS" pitchFamily="66" charset="0"/>
              </a:rPr>
              <a:t> NFM 1</a:t>
            </a:r>
            <a:endParaRPr lang="fr-FR" sz="1200" u="sng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9" name="Image 8" descr="Sans titre-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861048"/>
            <a:ext cx="2671302" cy="1906337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>
            <a:lum contrast="37000"/>
          </a:blip>
          <a:srcRect/>
          <a:stretch>
            <a:fillRect/>
          </a:stretch>
        </p:blipFill>
        <p:spPr bwMode="auto">
          <a:xfrm>
            <a:off x="6084168" y="692696"/>
            <a:ext cx="2590403" cy="172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0" y="332656"/>
            <a:ext cx="5112567" cy="5909310"/>
          </a:xfrm>
          <a:prstGeom prst="rect">
            <a:avLst/>
          </a:prstGeom>
          <a:solidFill>
            <a:srgbClr val="16161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Quand 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une forme diffuse atteint la dernière anse iléale, il peut y avoir un épaississement de la paroi, une prolifération nodulaire sous muqueuse, des sténoses et un tableau clinique de douleurs abdominales et diarrhée , ce qui </a:t>
            </a:r>
            <a:r>
              <a:rPr lang="fr-FR" sz="1400" b="1" dirty="0" smtClean="0">
                <a:solidFill>
                  <a:srgbClr val="CCECFF"/>
                </a:solidFill>
                <a:latin typeface="Comic Sans MS" pitchFamily="66" charset="0"/>
              </a:rPr>
              <a:t>mime une maladie de </a:t>
            </a:r>
            <a:r>
              <a:rPr lang="fr-FR" sz="1400" b="1" dirty="0" smtClean="0">
                <a:solidFill>
                  <a:srgbClr val="CCECFF"/>
                </a:solidFill>
                <a:latin typeface="Comic Sans MS" pitchFamily="66" charset="0"/>
              </a:rPr>
              <a:t>Crohn</a:t>
            </a:r>
          </a:p>
          <a:p>
            <a:endParaRPr lang="fr-FR" sz="1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fr-FR" sz="1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la présentation clinique la plus fréquente de la 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ganglioneuromatose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intestinale se fait le plus souvent  sous forme de douleurs abdominales avec diarrhées  ou  d'un </a:t>
            </a:r>
            <a:r>
              <a:rPr lang="fr-FR" sz="1400" b="1" dirty="0" smtClean="0">
                <a:solidFill>
                  <a:srgbClr val="00FF00"/>
                </a:solidFill>
                <a:latin typeface="Comic Sans MS" pitchFamily="66" charset="0"/>
              </a:rPr>
              <a:t>syndrome de pseudo-obstruction intestinale chronique (POIC) 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; le diagnostic est toujours très tardif , souvent après chirurgie de résection intestinale pour syndrome occlusif, comme dans le cas rapporté.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La 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ganglineuromatoses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peut 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être </a:t>
            </a:r>
            <a:r>
              <a:rPr lang="fr-FR" sz="1400" b="1" dirty="0" smtClean="0">
                <a:solidFill>
                  <a:srgbClr val="FFCCFF"/>
                </a:solidFill>
                <a:latin typeface="Comic Sans MS" pitchFamily="66" charset="0"/>
              </a:rPr>
              <a:t>secrétante (VIP) 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et à l'origine d'une diarrhée cholériforme </a:t>
            </a:r>
          </a:p>
          <a:p>
            <a:endParaRPr lang="fr-FR" sz="1400" b="1" dirty="0" smtClean="0">
              <a:solidFill>
                <a:srgbClr val="00FF00"/>
              </a:solidFill>
              <a:latin typeface="Comic Sans MS" pitchFamily="66" charset="0"/>
            </a:endParaRPr>
          </a:p>
          <a:p>
            <a:endParaRPr lang="fr-FR" sz="1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D'autres </a:t>
            </a:r>
            <a:r>
              <a:rPr lang="fr-FR" sz="1400" b="1" dirty="0">
                <a:solidFill>
                  <a:srgbClr val="FFFF00"/>
                </a:solidFill>
                <a:latin typeface="Comic Sans MS" pitchFamily="66" charset="0"/>
              </a:rPr>
              <a:t>diagnostics différentiels 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doivent être discutés :  </a:t>
            </a:r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atteinte 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ischémique chronique , </a:t>
            </a:r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post-radique, CMV, GVH, lymphome, amylose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…</a:t>
            </a:r>
          </a:p>
          <a:p>
            <a:endParaRPr lang="fr-FR" sz="14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Traitement 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: </a:t>
            </a:r>
            <a:r>
              <a:rPr lang="fr-FR" sz="1400" b="1" dirty="0" smtClean="0">
                <a:solidFill>
                  <a:srgbClr val="CCECFF"/>
                </a:solidFill>
                <a:latin typeface="Comic Sans MS" pitchFamily="66" charset="0"/>
              </a:rPr>
              <a:t>résection </a:t>
            </a:r>
            <a:r>
              <a:rPr lang="fr-FR" sz="1400" b="1" dirty="0">
                <a:solidFill>
                  <a:srgbClr val="CCECFF"/>
                </a:solidFill>
                <a:latin typeface="Comic Sans MS" pitchFamily="66" charset="0"/>
              </a:rPr>
              <a:t>chirurgicale </a:t>
            </a:r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en raison de la mauvaise réponse au traitement 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médical , en particulier dans les formes 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subocclusives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endParaRPr lang="fr-FR" sz="1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bright="14000" contrast="14000"/>
          </a:blip>
          <a:srcRect r="6213"/>
          <a:stretch>
            <a:fillRect/>
          </a:stretch>
        </p:blipFill>
        <p:spPr bwMode="auto">
          <a:xfrm>
            <a:off x="5364088" y="1772816"/>
            <a:ext cx="1959871" cy="18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lum bright="14000" contrast="17000"/>
          </a:blip>
          <a:srcRect/>
          <a:stretch>
            <a:fillRect/>
          </a:stretch>
        </p:blipFill>
        <p:spPr bwMode="auto">
          <a:xfrm>
            <a:off x="5724128" y="3933056"/>
            <a:ext cx="2876550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164288" y="260648"/>
            <a:ext cx="19797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rgbClr val="CCECFF"/>
                </a:solidFill>
                <a:latin typeface="Comic Sans MS" pitchFamily="66" charset="0"/>
              </a:rPr>
              <a:t>AJR  May </a:t>
            </a:r>
            <a:r>
              <a:rPr lang="en-US" sz="1200" b="1" i="1" dirty="0" smtClean="0">
                <a:solidFill>
                  <a:srgbClr val="CCECFF"/>
                </a:solidFill>
                <a:latin typeface="Comic Sans MS" pitchFamily="66" charset="0"/>
              </a:rPr>
              <a:t>2004 vol. 182 no. 5 1166-1168 </a:t>
            </a:r>
            <a:endParaRPr lang="en-US" sz="1200" b="1" i="1" dirty="0" smtClean="0">
              <a:solidFill>
                <a:srgbClr val="CCECFF"/>
              </a:solidFill>
              <a:latin typeface="Comic Sans MS" pitchFamily="66" charset="0"/>
            </a:endParaRPr>
          </a:p>
          <a:p>
            <a:endParaRPr lang="en-US" sz="1200" b="1" i="1" dirty="0" smtClean="0">
              <a:solidFill>
                <a:srgbClr val="CCECFF"/>
              </a:solidFill>
              <a:latin typeface="Comic Sans MS" pitchFamily="66" charset="0"/>
            </a:endParaRPr>
          </a:p>
          <a:p>
            <a:r>
              <a:rPr lang="en-US" sz="1400" b="1" i="1" dirty="0" err="1" smtClean="0">
                <a:solidFill>
                  <a:srgbClr val="CCECFF"/>
                </a:solidFill>
                <a:latin typeface="Comic Sans MS" pitchFamily="66" charset="0"/>
              </a:rPr>
              <a:t>ganglioneuromatose</a:t>
            </a:r>
            <a:r>
              <a:rPr lang="en-US" sz="1400" b="1" i="1" dirty="0" smtClean="0">
                <a:solidFill>
                  <a:srgbClr val="CCECFF"/>
                </a:solidFill>
                <a:latin typeface="Comic Sans MS" pitchFamily="66" charset="0"/>
              </a:rPr>
              <a:t> </a:t>
            </a:r>
            <a:r>
              <a:rPr lang="en-US" sz="1400" b="1" i="1" dirty="0" err="1" smtClean="0">
                <a:solidFill>
                  <a:srgbClr val="CCECFF"/>
                </a:solidFill>
                <a:latin typeface="Comic Sans MS" pitchFamily="66" charset="0"/>
              </a:rPr>
              <a:t>simulant</a:t>
            </a:r>
            <a:r>
              <a:rPr lang="en-US" sz="1400" b="1" i="1" dirty="0" smtClean="0">
                <a:solidFill>
                  <a:srgbClr val="CCECFF"/>
                </a:solidFill>
                <a:latin typeface="Comic Sans MS" pitchFamily="66" charset="0"/>
              </a:rPr>
              <a:t> </a:t>
            </a:r>
            <a:r>
              <a:rPr lang="en-US" sz="1400" b="1" i="1" dirty="0" err="1" smtClean="0">
                <a:solidFill>
                  <a:srgbClr val="CCECFF"/>
                </a:solidFill>
                <a:latin typeface="Comic Sans MS" pitchFamily="66" charset="0"/>
              </a:rPr>
              <a:t>une</a:t>
            </a:r>
            <a:r>
              <a:rPr lang="en-US" sz="1400" b="1" i="1" dirty="0" smtClean="0">
                <a:solidFill>
                  <a:srgbClr val="CCECFF"/>
                </a:solidFill>
                <a:latin typeface="Comic Sans MS" pitchFamily="66" charset="0"/>
              </a:rPr>
              <a:t> </a:t>
            </a:r>
            <a:r>
              <a:rPr lang="en-US" sz="1400" b="1" i="1" dirty="0" err="1" smtClean="0">
                <a:solidFill>
                  <a:srgbClr val="CCECFF"/>
                </a:solidFill>
                <a:latin typeface="Comic Sans MS" pitchFamily="66" charset="0"/>
              </a:rPr>
              <a:t>malaldie</a:t>
            </a:r>
            <a:r>
              <a:rPr lang="en-US" sz="1400" b="1" i="1" dirty="0" smtClean="0">
                <a:solidFill>
                  <a:srgbClr val="CCECFF"/>
                </a:solidFill>
                <a:latin typeface="Comic Sans MS" pitchFamily="66" charset="0"/>
              </a:rPr>
              <a:t> de </a:t>
            </a:r>
            <a:r>
              <a:rPr lang="en-US" sz="1400" b="1" i="1" dirty="0" err="1" smtClean="0">
                <a:solidFill>
                  <a:srgbClr val="CCECFF"/>
                </a:solidFill>
                <a:latin typeface="Comic Sans MS" pitchFamily="66" charset="0"/>
              </a:rPr>
              <a:t>Crohn</a:t>
            </a:r>
            <a:r>
              <a:rPr lang="en-US" sz="1400" b="1" i="1" dirty="0" smtClean="0">
                <a:solidFill>
                  <a:srgbClr val="CCECFF"/>
                </a:solidFill>
                <a:latin typeface="Comic Sans MS" pitchFamily="66" charset="0"/>
              </a:rPr>
              <a:t> </a:t>
            </a:r>
            <a:endParaRPr lang="en-US" sz="1400" b="1" dirty="0">
              <a:solidFill>
                <a:srgbClr val="CCEC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Présentation2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Présentation2</Template>
  <TotalTime>2042</TotalTime>
  <Words>1300</Words>
  <Application>Microsoft Office PowerPoint</Application>
  <PresentationFormat>Affichage à l'écran (4:3)</PresentationFormat>
  <Paragraphs>98</Paragraphs>
  <Slides>11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Présentation2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XP</dc:creator>
  <cp:lastModifiedBy>XP</cp:lastModifiedBy>
  <cp:revision>154</cp:revision>
  <dcterms:created xsi:type="dcterms:W3CDTF">2012-06-30T07:00:00Z</dcterms:created>
  <dcterms:modified xsi:type="dcterms:W3CDTF">2012-07-03T09:25:10Z</dcterms:modified>
</cp:coreProperties>
</file>