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9" r:id="rId4"/>
    <p:sldId id="263" r:id="rId5"/>
    <p:sldId id="260" r:id="rId6"/>
    <p:sldId id="261" r:id="rId7"/>
    <p:sldId id="262" r:id="rId8"/>
    <p:sldId id="264" r:id="rId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CCFF"/>
    <a:srgbClr val="00FF00"/>
    <a:srgbClr val="00CC00"/>
    <a:srgbClr val="FF66FF"/>
    <a:srgbClr val="33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94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57AC85-DD91-4FC9-8CEF-1935B2CB15C8}" type="datetimeFigureOut">
              <a:rPr lang="en-US" smtClean="0"/>
              <a:pPr/>
              <a:t>3/31/2012</a:t>
            </a:fld>
            <a:endParaRPr lang="en-US"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5E7BC4-A7BD-4575-9628-8C045450D37F}" type="slidenum">
              <a:rPr lang="en-US" smtClean="0"/>
              <a:pPr/>
              <a:t>‹N°›</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D75E7BC4-A7BD-4575-9628-8C045450D37F}" type="slidenum">
              <a:rPr lang="en-US" smtClean="0"/>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endParaRPr lang="en-US" dirty="0"/>
          </a:p>
        </p:txBody>
      </p:sp>
      <p:sp>
        <p:nvSpPr>
          <p:cNvPr id="5" name="Espace réservé du pied de page 4"/>
          <p:cNvSpPr>
            <a:spLocks noGrp="1"/>
          </p:cNvSpPr>
          <p:nvPr>
            <p:ph type="ftr" sz="quarter" idx="11"/>
          </p:nvPr>
        </p:nvSpPr>
        <p:spPr/>
        <p:txBody>
          <a:bodyPr/>
          <a:lstStyle>
            <a:lvl1pPr>
              <a:defRPr/>
            </a:lvl1pPr>
          </a:lstStyle>
          <a:p>
            <a:endParaRPr lang="en-US" dirty="0"/>
          </a:p>
        </p:txBody>
      </p:sp>
      <p:sp>
        <p:nvSpPr>
          <p:cNvPr id="6" name="Espace réservé du numéro de diapositive 5"/>
          <p:cNvSpPr>
            <a:spLocks noGrp="1"/>
          </p:cNvSpPr>
          <p:nvPr>
            <p:ph type="sldNum" sz="quarter" idx="12"/>
          </p:nvPr>
        </p:nvSpPr>
        <p:spPr/>
        <p:txBody>
          <a:bodyPr/>
          <a:lstStyle>
            <a:lvl1pPr>
              <a:defRPr/>
            </a:lvl1pPr>
          </a:lstStyle>
          <a:p>
            <a:fld id="{C0E2F021-8E83-4681-885A-0A07ACFCCF82}" type="slidenum">
              <a:rPr lang="en-US"/>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en-US" dirty="0"/>
          </a:p>
        </p:txBody>
      </p:sp>
      <p:sp>
        <p:nvSpPr>
          <p:cNvPr id="5" name="Espace réservé du pied de page 4"/>
          <p:cNvSpPr>
            <a:spLocks noGrp="1"/>
          </p:cNvSpPr>
          <p:nvPr>
            <p:ph type="ftr" sz="quarter" idx="11"/>
          </p:nvPr>
        </p:nvSpPr>
        <p:spPr/>
        <p:txBody>
          <a:bodyPr/>
          <a:lstStyle>
            <a:lvl1pPr>
              <a:defRPr/>
            </a:lvl1pPr>
          </a:lstStyle>
          <a:p>
            <a:endParaRPr lang="en-US" dirty="0"/>
          </a:p>
        </p:txBody>
      </p:sp>
      <p:sp>
        <p:nvSpPr>
          <p:cNvPr id="6" name="Espace réservé du numéro de diapositive 5"/>
          <p:cNvSpPr>
            <a:spLocks noGrp="1"/>
          </p:cNvSpPr>
          <p:nvPr>
            <p:ph type="sldNum" sz="quarter" idx="12"/>
          </p:nvPr>
        </p:nvSpPr>
        <p:spPr/>
        <p:txBody>
          <a:bodyPr/>
          <a:lstStyle>
            <a:lvl1pPr>
              <a:defRPr/>
            </a:lvl1pPr>
          </a:lstStyle>
          <a:p>
            <a:fld id="{C30AC61D-23B3-47B4-88D3-EC0D82D965D9}" type="slidenum">
              <a:rPr lang="en-US"/>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609600"/>
            <a:ext cx="1943100" cy="5486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609600"/>
            <a:ext cx="5676900" cy="5486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en-US" dirty="0"/>
          </a:p>
        </p:txBody>
      </p:sp>
      <p:sp>
        <p:nvSpPr>
          <p:cNvPr id="5" name="Espace réservé du pied de page 4"/>
          <p:cNvSpPr>
            <a:spLocks noGrp="1"/>
          </p:cNvSpPr>
          <p:nvPr>
            <p:ph type="ftr" sz="quarter" idx="11"/>
          </p:nvPr>
        </p:nvSpPr>
        <p:spPr/>
        <p:txBody>
          <a:bodyPr/>
          <a:lstStyle>
            <a:lvl1pPr>
              <a:defRPr/>
            </a:lvl1pPr>
          </a:lstStyle>
          <a:p>
            <a:endParaRPr lang="en-US" dirty="0"/>
          </a:p>
        </p:txBody>
      </p:sp>
      <p:sp>
        <p:nvSpPr>
          <p:cNvPr id="6" name="Espace réservé du numéro de diapositive 5"/>
          <p:cNvSpPr>
            <a:spLocks noGrp="1"/>
          </p:cNvSpPr>
          <p:nvPr>
            <p:ph type="sldNum" sz="quarter" idx="12"/>
          </p:nvPr>
        </p:nvSpPr>
        <p:spPr/>
        <p:txBody>
          <a:bodyPr/>
          <a:lstStyle>
            <a:lvl1pPr>
              <a:defRPr/>
            </a:lvl1pPr>
          </a:lstStyle>
          <a:p>
            <a:fld id="{B9C3EBA4-FBC6-414C-960C-C45368FFDB8B}" type="slidenum">
              <a:rPr lang="en-US"/>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endParaRPr lang="en-US" dirty="0"/>
          </a:p>
        </p:txBody>
      </p:sp>
      <p:sp>
        <p:nvSpPr>
          <p:cNvPr id="5" name="Espace réservé du pied de page 4"/>
          <p:cNvSpPr>
            <a:spLocks noGrp="1"/>
          </p:cNvSpPr>
          <p:nvPr>
            <p:ph type="ftr" sz="quarter" idx="11"/>
          </p:nvPr>
        </p:nvSpPr>
        <p:spPr/>
        <p:txBody>
          <a:bodyPr/>
          <a:lstStyle>
            <a:lvl1pPr>
              <a:defRPr/>
            </a:lvl1pPr>
          </a:lstStyle>
          <a:p>
            <a:endParaRPr lang="en-US" dirty="0"/>
          </a:p>
        </p:txBody>
      </p:sp>
      <p:sp>
        <p:nvSpPr>
          <p:cNvPr id="6" name="Espace réservé du numéro de diapositive 5"/>
          <p:cNvSpPr>
            <a:spLocks noGrp="1"/>
          </p:cNvSpPr>
          <p:nvPr>
            <p:ph type="sldNum" sz="quarter" idx="12"/>
          </p:nvPr>
        </p:nvSpPr>
        <p:spPr/>
        <p:txBody>
          <a:bodyPr/>
          <a:lstStyle>
            <a:lvl1pPr>
              <a:defRPr/>
            </a:lvl1pPr>
          </a:lstStyle>
          <a:p>
            <a:fld id="{4CECDA1B-9F8C-4332-8CB4-FAE0C411E29A}" type="slidenum">
              <a:rPr lang="en-US"/>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en-US" dirty="0"/>
          </a:p>
        </p:txBody>
      </p:sp>
      <p:sp>
        <p:nvSpPr>
          <p:cNvPr id="5" name="Espace réservé du pied de page 4"/>
          <p:cNvSpPr>
            <a:spLocks noGrp="1"/>
          </p:cNvSpPr>
          <p:nvPr>
            <p:ph type="ftr" sz="quarter" idx="11"/>
          </p:nvPr>
        </p:nvSpPr>
        <p:spPr/>
        <p:txBody>
          <a:bodyPr/>
          <a:lstStyle>
            <a:lvl1pPr>
              <a:defRPr/>
            </a:lvl1pPr>
          </a:lstStyle>
          <a:p>
            <a:endParaRPr lang="en-US" dirty="0"/>
          </a:p>
        </p:txBody>
      </p:sp>
      <p:sp>
        <p:nvSpPr>
          <p:cNvPr id="6" name="Espace réservé du numéro de diapositive 5"/>
          <p:cNvSpPr>
            <a:spLocks noGrp="1"/>
          </p:cNvSpPr>
          <p:nvPr>
            <p:ph type="sldNum" sz="quarter" idx="12"/>
          </p:nvPr>
        </p:nvSpPr>
        <p:spPr/>
        <p:txBody>
          <a:bodyPr/>
          <a:lstStyle>
            <a:lvl1pPr>
              <a:defRPr/>
            </a:lvl1pPr>
          </a:lstStyle>
          <a:p>
            <a:fld id="{3C205D2D-6E89-4945-AA3B-43A12AC05379}" type="slidenum">
              <a:rPr lang="en-US"/>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endParaRPr lang="en-US" dirty="0"/>
          </a:p>
        </p:txBody>
      </p:sp>
      <p:sp>
        <p:nvSpPr>
          <p:cNvPr id="6" name="Espace réservé du pied de page 5"/>
          <p:cNvSpPr>
            <a:spLocks noGrp="1"/>
          </p:cNvSpPr>
          <p:nvPr>
            <p:ph type="ftr" sz="quarter" idx="11"/>
          </p:nvPr>
        </p:nvSpPr>
        <p:spPr/>
        <p:txBody>
          <a:bodyPr/>
          <a:lstStyle>
            <a:lvl1pPr>
              <a:defRPr/>
            </a:lvl1pPr>
          </a:lstStyle>
          <a:p>
            <a:endParaRPr lang="en-US" dirty="0"/>
          </a:p>
        </p:txBody>
      </p:sp>
      <p:sp>
        <p:nvSpPr>
          <p:cNvPr id="7" name="Espace réservé du numéro de diapositive 6"/>
          <p:cNvSpPr>
            <a:spLocks noGrp="1"/>
          </p:cNvSpPr>
          <p:nvPr>
            <p:ph type="sldNum" sz="quarter" idx="12"/>
          </p:nvPr>
        </p:nvSpPr>
        <p:spPr/>
        <p:txBody>
          <a:bodyPr/>
          <a:lstStyle>
            <a:lvl1pPr>
              <a:defRPr/>
            </a:lvl1pPr>
          </a:lstStyle>
          <a:p>
            <a:fld id="{21482EB6-C8DA-4E05-BE8A-B67096A93495}" type="slidenum">
              <a:rPr lang="en-US"/>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endParaRPr lang="en-US" dirty="0"/>
          </a:p>
        </p:txBody>
      </p:sp>
      <p:sp>
        <p:nvSpPr>
          <p:cNvPr id="8" name="Espace réservé du pied de page 7"/>
          <p:cNvSpPr>
            <a:spLocks noGrp="1"/>
          </p:cNvSpPr>
          <p:nvPr>
            <p:ph type="ftr" sz="quarter" idx="11"/>
          </p:nvPr>
        </p:nvSpPr>
        <p:spPr/>
        <p:txBody>
          <a:bodyPr/>
          <a:lstStyle>
            <a:lvl1pPr>
              <a:defRPr/>
            </a:lvl1pPr>
          </a:lstStyle>
          <a:p>
            <a:endParaRPr lang="en-US" dirty="0"/>
          </a:p>
        </p:txBody>
      </p:sp>
      <p:sp>
        <p:nvSpPr>
          <p:cNvPr id="9" name="Espace réservé du numéro de diapositive 8"/>
          <p:cNvSpPr>
            <a:spLocks noGrp="1"/>
          </p:cNvSpPr>
          <p:nvPr>
            <p:ph type="sldNum" sz="quarter" idx="12"/>
          </p:nvPr>
        </p:nvSpPr>
        <p:spPr/>
        <p:txBody>
          <a:bodyPr/>
          <a:lstStyle>
            <a:lvl1pPr>
              <a:defRPr/>
            </a:lvl1pPr>
          </a:lstStyle>
          <a:p>
            <a:fld id="{9C9ED087-34AB-4F38-8ACF-1B1854184C96}" type="slidenum">
              <a:rPr lang="en-US"/>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endParaRPr lang="en-US" dirty="0"/>
          </a:p>
        </p:txBody>
      </p:sp>
      <p:sp>
        <p:nvSpPr>
          <p:cNvPr id="4" name="Espace réservé du pied de page 3"/>
          <p:cNvSpPr>
            <a:spLocks noGrp="1"/>
          </p:cNvSpPr>
          <p:nvPr>
            <p:ph type="ftr" sz="quarter" idx="11"/>
          </p:nvPr>
        </p:nvSpPr>
        <p:spPr/>
        <p:txBody>
          <a:bodyPr/>
          <a:lstStyle>
            <a:lvl1pPr>
              <a:defRPr/>
            </a:lvl1pPr>
          </a:lstStyle>
          <a:p>
            <a:endParaRPr lang="en-US" dirty="0"/>
          </a:p>
        </p:txBody>
      </p:sp>
      <p:sp>
        <p:nvSpPr>
          <p:cNvPr id="5" name="Espace réservé du numéro de diapositive 4"/>
          <p:cNvSpPr>
            <a:spLocks noGrp="1"/>
          </p:cNvSpPr>
          <p:nvPr>
            <p:ph type="sldNum" sz="quarter" idx="12"/>
          </p:nvPr>
        </p:nvSpPr>
        <p:spPr/>
        <p:txBody>
          <a:bodyPr/>
          <a:lstStyle>
            <a:lvl1pPr>
              <a:defRPr/>
            </a:lvl1pPr>
          </a:lstStyle>
          <a:p>
            <a:fld id="{D15484AC-97FD-4C63-95B0-B67B168DD621}" type="slidenum">
              <a:rPr lang="en-US"/>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en-US" dirty="0"/>
          </a:p>
        </p:txBody>
      </p:sp>
      <p:sp>
        <p:nvSpPr>
          <p:cNvPr id="3" name="Espace réservé du pied de page 2"/>
          <p:cNvSpPr>
            <a:spLocks noGrp="1"/>
          </p:cNvSpPr>
          <p:nvPr>
            <p:ph type="ftr" sz="quarter" idx="11"/>
          </p:nvPr>
        </p:nvSpPr>
        <p:spPr/>
        <p:txBody>
          <a:bodyPr/>
          <a:lstStyle>
            <a:lvl1pPr>
              <a:defRPr/>
            </a:lvl1pPr>
          </a:lstStyle>
          <a:p>
            <a:endParaRPr lang="en-US" dirty="0"/>
          </a:p>
        </p:txBody>
      </p:sp>
      <p:sp>
        <p:nvSpPr>
          <p:cNvPr id="4" name="Espace réservé du numéro de diapositive 3"/>
          <p:cNvSpPr>
            <a:spLocks noGrp="1"/>
          </p:cNvSpPr>
          <p:nvPr>
            <p:ph type="sldNum" sz="quarter" idx="12"/>
          </p:nvPr>
        </p:nvSpPr>
        <p:spPr/>
        <p:txBody>
          <a:bodyPr/>
          <a:lstStyle>
            <a:lvl1pPr>
              <a:defRPr/>
            </a:lvl1pPr>
          </a:lstStyle>
          <a:p>
            <a:fld id="{9334202D-94F5-44D8-9BF1-0D10E8418203}" type="slidenum">
              <a:rPr lang="en-US"/>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en-US" dirty="0"/>
          </a:p>
        </p:txBody>
      </p:sp>
      <p:sp>
        <p:nvSpPr>
          <p:cNvPr id="6" name="Espace réservé du pied de page 5"/>
          <p:cNvSpPr>
            <a:spLocks noGrp="1"/>
          </p:cNvSpPr>
          <p:nvPr>
            <p:ph type="ftr" sz="quarter" idx="11"/>
          </p:nvPr>
        </p:nvSpPr>
        <p:spPr/>
        <p:txBody>
          <a:bodyPr/>
          <a:lstStyle>
            <a:lvl1pPr>
              <a:defRPr/>
            </a:lvl1pPr>
          </a:lstStyle>
          <a:p>
            <a:endParaRPr lang="en-US" dirty="0"/>
          </a:p>
        </p:txBody>
      </p:sp>
      <p:sp>
        <p:nvSpPr>
          <p:cNvPr id="7" name="Espace réservé du numéro de diapositive 6"/>
          <p:cNvSpPr>
            <a:spLocks noGrp="1"/>
          </p:cNvSpPr>
          <p:nvPr>
            <p:ph type="sldNum" sz="quarter" idx="12"/>
          </p:nvPr>
        </p:nvSpPr>
        <p:spPr/>
        <p:txBody>
          <a:bodyPr/>
          <a:lstStyle>
            <a:lvl1pPr>
              <a:defRPr/>
            </a:lvl1pPr>
          </a:lstStyle>
          <a:p>
            <a:fld id="{7DDACB8C-94F1-4DD1-91D0-CA29ACEE3181}" type="slidenum">
              <a:rPr lang="en-US"/>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en-US" dirty="0"/>
          </a:p>
        </p:txBody>
      </p:sp>
      <p:sp>
        <p:nvSpPr>
          <p:cNvPr id="6" name="Espace réservé du pied de page 5"/>
          <p:cNvSpPr>
            <a:spLocks noGrp="1"/>
          </p:cNvSpPr>
          <p:nvPr>
            <p:ph type="ftr" sz="quarter" idx="11"/>
          </p:nvPr>
        </p:nvSpPr>
        <p:spPr/>
        <p:txBody>
          <a:bodyPr/>
          <a:lstStyle>
            <a:lvl1pPr>
              <a:defRPr/>
            </a:lvl1pPr>
          </a:lstStyle>
          <a:p>
            <a:endParaRPr lang="en-US" dirty="0"/>
          </a:p>
        </p:txBody>
      </p:sp>
      <p:sp>
        <p:nvSpPr>
          <p:cNvPr id="7" name="Espace réservé du numéro de diapositive 6"/>
          <p:cNvSpPr>
            <a:spLocks noGrp="1"/>
          </p:cNvSpPr>
          <p:nvPr>
            <p:ph type="sldNum" sz="quarter" idx="12"/>
          </p:nvPr>
        </p:nvSpPr>
        <p:spPr/>
        <p:txBody>
          <a:bodyPr/>
          <a:lstStyle>
            <a:lvl1pPr>
              <a:defRPr/>
            </a:lvl1pPr>
          </a:lstStyle>
          <a:p>
            <a:fld id="{98655C3B-DF23-4B29-B2C3-8AFB90A7BAFD}" type="slidenum">
              <a:rPr lang="en-US"/>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AC9F9F5-7E89-4601-9E24-DB8787B23661}" type="slidenum">
              <a:rPr lang="en-US"/>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charset="0"/>
        </a:defRPr>
      </a:lvl2pPr>
      <a:lvl3pPr algn="ctr" rtl="0" eaLnBrk="1" fontAlgn="base" hangingPunct="1">
        <a:spcBef>
          <a:spcPct val="0"/>
        </a:spcBef>
        <a:spcAft>
          <a:spcPct val="0"/>
        </a:spcAft>
        <a:defRPr sz="4400">
          <a:solidFill>
            <a:schemeClr val="tx2"/>
          </a:solidFill>
          <a:latin typeface="Times New Roman" charset="0"/>
        </a:defRPr>
      </a:lvl3pPr>
      <a:lvl4pPr algn="ctr" rtl="0" eaLnBrk="1" fontAlgn="base" hangingPunct="1">
        <a:spcBef>
          <a:spcPct val="0"/>
        </a:spcBef>
        <a:spcAft>
          <a:spcPct val="0"/>
        </a:spcAft>
        <a:defRPr sz="4400">
          <a:solidFill>
            <a:schemeClr val="tx2"/>
          </a:solidFill>
          <a:latin typeface="Times New Roman" charset="0"/>
        </a:defRPr>
      </a:lvl4pPr>
      <a:lvl5pPr algn="ctr" rtl="0" eaLnBrk="1" fontAlgn="base" hangingPunct="1">
        <a:spcBef>
          <a:spcPct val="0"/>
        </a:spcBef>
        <a:spcAft>
          <a:spcPct val="0"/>
        </a:spcAft>
        <a:defRPr sz="4400">
          <a:solidFill>
            <a:schemeClr val="tx2"/>
          </a:solidFill>
          <a:latin typeface="Times New Roman"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empyème1"/>
          <p:cNvPicPr>
            <a:picLocks noChangeAspect="1" noChangeArrowheads="1"/>
          </p:cNvPicPr>
          <p:nvPr/>
        </p:nvPicPr>
        <p:blipFill>
          <a:blip r:embed="rId2" cstate="print">
            <a:lum bright="25000" contrast="13000"/>
          </a:blip>
          <a:srcRect l="18164"/>
          <a:stretch>
            <a:fillRect/>
          </a:stretch>
        </p:blipFill>
        <p:spPr bwMode="auto">
          <a:xfrm>
            <a:off x="489659" y="1052736"/>
            <a:ext cx="3084638" cy="4176464"/>
          </a:xfrm>
          <a:prstGeom prst="rect">
            <a:avLst/>
          </a:prstGeom>
          <a:noFill/>
          <a:ln w="19050">
            <a:noFill/>
            <a:miter lim="800000"/>
            <a:headEnd/>
            <a:tailEnd/>
          </a:ln>
        </p:spPr>
      </p:pic>
      <p:sp>
        <p:nvSpPr>
          <p:cNvPr id="5" name="Text Box 5"/>
          <p:cNvSpPr txBox="1">
            <a:spLocks noChangeArrowheads="1"/>
          </p:cNvSpPr>
          <p:nvPr/>
        </p:nvSpPr>
        <p:spPr bwMode="auto">
          <a:xfrm>
            <a:off x="539552" y="188640"/>
            <a:ext cx="8352928" cy="523220"/>
          </a:xfrm>
          <a:prstGeom prst="rect">
            <a:avLst/>
          </a:prstGeom>
          <a:noFill/>
          <a:ln w="9525">
            <a:noFill/>
            <a:miter lim="800000"/>
            <a:headEnd/>
            <a:tailEnd/>
          </a:ln>
        </p:spPr>
        <p:txBody>
          <a:bodyPr wrap="square">
            <a:spAutoFit/>
          </a:bodyPr>
          <a:lstStyle/>
          <a:p>
            <a:pPr>
              <a:spcBef>
                <a:spcPct val="50000"/>
              </a:spcBef>
            </a:pPr>
            <a:r>
              <a:rPr lang="fr-FR" sz="1400" b="1" dirty="0" smtClean="0">
                <a:solidFill>
                  <a:schemeClr val="bg1"/>
                </a:solidFill>
                <a:latin typeface="Comic Sans MS" pitchFamily="66" charset="0"/>
              </a:rPr>
              <a:t>homme  </a:t>
            </a:r>
            <a:r>
              <a:rPr lang="fr-FR" sz="1400" b="1" dirty="0">
                <a:solidFill>
                  <a:schemeClr val="bg1"/>
                </a:solidFill>
                <a:latin typeface="Comic Sans MS" pitchFamily="66" charset="0"/>
              </a:rPr>
              <a:t>25 </a:t>
            </a:r>
            <a:r>
              <a:rPr lang="fr-FR" sz="1400" b="1" dirty="0" smtClean="0">
                <a:solidFill>
                  <a:schemeClr val="bg1"/>
                </a:solidFill>
                <a:latin typeface="Comic Sans MS" pitchFamily="66" charset="0"/>
              </a:rPr>
              <a:t>ans, </a:t>
            </a:r>
            <a:r>
              <a:rPr lang="fr-FR" sz="1400" b="1" dirty="0">
                <a:solidFill>
                  <a:schemeClr val="bg1"/>
                </a:solidFill>
                <a:latin typeface="Comic Sans MS" pitchFamily="66" charset="0"/>
              </a:rPr>
              <a:t>pas d</a:t>
            </a:r>
            <a:r>
              <a:rPr lang="fr-FR" sz="1400" b="1" dirty="0" smtClean="0">
                <a:solidFill>
                  <a:schemeClr val="bg1"/>
                </a:solidFill>
                <a:latin typeface="Comic Sans MS" pitchFamily="66" charset="0"/>
              </a:rPr>
              <a:t>’'antécédent  .Douleur </a:t>
            </a:r>
            <a:r>
              <a:rPr lang="fr-FR" sz="1400" b="1" dirty="0">
                <a:solidFill>
                  <a:schemeClr val="bg1"/>
                </a:solidFill>
                <a:latin typeface="Comic Sans MS" pitchFamily="66" charset="0"/>
              </a:rPr>
              <a:t>chronique </a:t>
            </a:r>
            <a:r>
              <a:rPr lang="fr-FR" sz="1400" b="1" dirty="0" smtClean="0">
                <a:solidFill>
                  <a:schemeClr val="bg1"/>
                </a:solidFill>
                <a:latin typeface="Comic Sans MS" pitchFamily="66" charset="0"/>
              </a:rPr>
              <a:t>basi</a:t>
            </a:r>
            <a:r>
              <a:rPr lang="fr-FR" sz="1400" b="1" dirty="0" smtClean="0">
                <a:solidFill>
                  <a:schemeClr val="bg1"/>
                </a:solidFill>
                <a:latin typeface="Comic Sans MS" pitchFamily="66" charset="0"/>
              </a:rPr>
              <a:t>-thoracique antéro latérale G. petit nodule intercostal palpable. cliché thoracique</a:t>
            </a:r>
            <a:endParaRPr lang="fr-FR" sz="1400" b="1" dirty="0">
              <a:solidFill>
                <a:schemeClr val="bg1"/>
              </a:solidFill>
              <a:latin typeface="Comic Sans MS" pitchFamily="66" charset="0"/>
            </a:endParaRPr>
          </a:p>
        </p:txBody>
      </p:sp>
      <p:pic>
        <p:nvPicPr>
          <p:cNvPr id="6" name="Picture 10" descr="empyème3"/>
          <p:cNvPicPr>
            <a:picLocks noChangeAspect="1" noChangeArrowheads="1"/>
          </p:cNvPicPr>
          <p:nvPr/>
        </p:nvPicPr>
        <p:blipFill>
          <a:blip r:embed="rId3" cstate="print">
            <a:lum bright="-12000" contrast="6000"/>
          </a:blip>
          <a:srcRect l="44442"/>
          <a:stretch>
            <a:fillRect/>
          </a:stretch>
        </p:blipFill>
        <p:spPr bwMode="auto">
          <a:xfrm>
            <a:off x="-3060848" y="4221046"/>
            <a:ext cx="2160488" cy="2636954"/>
          </a:xfrm>
          <a:prstGeom prst="rect">
            <a:avLst/>
          </a:prstGeom>
          <a:noFill/>
          <a:ln w="19050">
            <a:solidFill>
              <a:srgbClr val="000000"/>
            </a:solidFill>
            <a:miter lim="800000"/>
            <a:headEnd/>
            <a:tailEnd/>
          </a:ln>
        </p:spPr>
      </p:pic>
      <p:sp>
        <p:nvSpPr>
          <p:cNvPr id="7" name="Text Box 5"/>
          <p:cNvSpPr txBox="1">
            <a:spLocks noChangeArrowheads="1"/>
          </p:cNvSpPr>
          <p:nvPr/>
        </p:nvSpPr>
        <p:spPr bwMode="auto">
          <a:xfrm>
            <a:off x="3995936" y="980728"/>
            <a:ext cx="3924944" cy="738664"/>
          </a:xfrm>
          <a:prstGeom prst="rect">
            <a:avLst/>
          </a:prstGeom>
          <a:noFill/>
          <a:ln w="9525">
            <a:noFill/>
            <a:miter lim="800000"/>
            <a:headEnd/>
            <a:tailEnd/>
          </a:ln>
        </p:spPr>
        <p:txBody>
          <a:bodyPr wrap="square">
            <a:spAutoFit/>
          </a:bodyPr>
          <a:lstStyle/>
          <a:p>
            <a:pPr>
              <a:spcBef>
                <a:spcPct val="50000"/>
              </a:spcBef>
            </a:pPr>
            <a:r>
              <a:rPr lang="fr-FR" sz="1400" b="1" dirty="0" smtClean="0">
                <a:solidFill>
                  <a:schemeClr val="bg1"/>
                </a:solidFill>
                <a:latin typeface="Comic Sans MS" pitchFamily="66" charset="0"/>
              </a:rPr>
              <a:t>sur quels éléments sémiologiques pouvez-vous préciser le siège de l'anomalie observée sur le cliché standard</a:t>
            </a:r>
            <a:endParaRPr lang="fr-FR" sz="1400" b="1" dirty="0">
              <a:solidFill>
                <a:schemeClr val="bg1"/>
              </a:solidFill>
              <a:latin typeface="Comic Sans MS" pitchFamily="66" charset="0"/>
            </a:endParaRPr>
          </a:p>
        </p:txBody>
      </p:sp>
      <p:pic>
        <p:nvPicPr>
          <p:cNvPr id="1027" name="Picture 3" descr="C:\Documents and Settings\XP\Bureau\Copie de point interrogation.gif"/>
          <p:cNvPicPr>
            <a:picLocks noChangeAspect="1" noChangeArrowheads="1" noCrop="1"/>
          </p:cNvPicPr>
          <p:nvPr/>
        </p:nvPicPr>
        <p:blipFill>
          <a:blip r:embed="rId4" cstate="print"/>
          <a:srcRect/>
          <a:stretch>
            <a:fillRect/>
          </a:stretch>
        </p:blipFill>
        <p:spPr bwMode="auto">
          <a:xfrm>
            <a:off x="7596336" y="1268760"/>
            <a:ext cx="485775" cy="485775"/>
          </a:xfrm>
          <a:prstGeom prst="rect">
            <a:avLst/>
          </a:prstGeom>
          <a:noFill/>
        </p:spPr>
      </p:pic>
      <p:sp>
        <p:nvSpPr>
          <p:cNvPr id="10" name="Text Box 5"/>
          <p:cNvSpPr txBox="1">
            <a:spLocks noChangeArrowheads="1"/>
          </p:cNvSpPr>
          <p:nvPr/>
        </p:nvSpPr>
        <p:spPr bwMode="auto">
          <a:xfrm>
            <a:off x="3923928" y="1844824"/>
            <a:ext cx="4680520" cy="1923604"/>
          </a:xfrm>
          <a:prstGeom prst="rect">
            <a:avLst/>
          </a:prstGeom>
          <a:solidFill>
            <a:srgbClr val="333300"/>
          </a:solidFill>
          <a:ln w="9525">
            <a:noFill/>
            <a:miter lim="800000"/>
            <a:headEnd/>
            <a:tailEnd/>
          </a:ln>
        </p:spPr>
        <p:txBody>
          <a:bodyPr wrap="square">
            <a:spAutoFit/>
          </a:bodyPr>
          <a:lstStyle/>
          <a:p>
            <a:pPr>
              <a:spcBef>
                <a:spcPct val="50000"/>
              </a:spcBef>
            </a:pPr>
            <a:r>
              <a:rPr lang="fr-FR" sz="1400" b="1" dirty="0" smtClean="0">
                <a:solidFill>
                  <a:schemeClr val="bg1"/>
                </a:solidFill>
                <a:latin typeface="Comic Sans MS" pitchFamily="66" charset="0"/>
              </a:rPr>
              <a:t>-opacité de faible tonalité de la région moyenne du champ pulmonaire gauche</a:t>
            </a:r>
          </a:p>
          <a:p>
            <a:pPr>
              <a:spcBef>
                <a:spcPct val="50000"/>
              </a:spcBef>
            </a:pPr>
            <a:r>
              <a:rPr lang="fr-FR" sz="1400" b="1" dirty="0" smtClean="0">
                <a:solidFill>
                  <a:schemeClr val="bg1"/>
                </a:solidFill>
                <a:latin typeface="Comic Sans MS" pitchFamily="66" charset="0"/>
              </a:rPr>
              <a:t>-le contour interne de l'opacité a une limite arciforme parfaitement nette</a:t>
            </a:r>
          </a:p>
          <a:p>
            <a:pPr>
              <a:spcBef>
                <a:spcPct val="50000"/>
              </a:spcBef>
            </a:pPr>
            <a:r>
              <a:rPr lang="fr-FR" sz="1400" b="1" dirty="0" smtClean="0">
                <a:solidFill>
                  <a:schemeClr val="bg1"/>
                </a:solidFill>
                <a:latin typeface="Comic Sans MS" pitchFamily="66" charset="0"/>
              </a:rPr>
              <a:t>-le contour externe n'a pas de limites précises</a:t>
            </a:r>
          </a:p>
          <a:p>
            <a:pPr>
              <a:spcBef>
                <a:spcPct val="50000"/>
              </a:spcBef>
            </a:pPr>
            <a:r>
              <a:rPr lang="fr-FR" sz="1400" b="1" dirty="0" smtClean="0">
                <a:solidFill>
                  <a:schemeClr val="bg1"/>
                </a:solidFill>
                <a:latin typeface="Comic Sans MS" pitchFamily="66" charset="0"/>
              </a:rPr>
              <a:t>sur ces seules données, vous devez préciser le siège exact de la lésion, pourquoi </a:t>
            </a:r>
          </a:p>
        </p:txBody>
      </p:sp>
      <p:pic>
        <p:nvPicPr>
          <p:cNvPr id="12" name="Picture 3" descr="C:\Documents and Settings\XP\Bureau\Copie de point interrogation.gif"/>
          <p:cNvPicPr>
            <a:picLocks noChangeAspect="1" noChangeArrowheads="1" noCrop="1"/>
          </p:cNvPicPr>
          <p:nvPr/>
        </p:nvPicPr>
        <p:blipFill>
          <a:blip r:embed="rId4" cstate="print"/>
          <a:srcRect/>
          <a:stretch>
            <a:fillRect/>
          </a:stretch>
        </p:blipFill>
        <p:spPr bwMode="auto">
          <a:xfrm>
            <a:off x="7020272" y="3573016"/>
            <a:ext cx="485775" cy="485775"/>
          </a:xfrm>
          <a:prstGeom prst="rect">
            <a:avLst/>
          </a:prstGeom>
          <a:noFill/>
        </p:spPr>
      </p:pic>
      <p:sp>
        <p:nvSpPr>
          <p:cNvPr id="14" name="Text Box 5"/>
          <p:cNvSpPr txBox="1">
            <a:spLocks noChangeArrowheads="1"/>
          </p:cNvSpPr>
          <p:nvPr/>
        </p:nvSpPr>
        <p:spPr bwMode="auto">
          <a:xfrm>
            <a:off x="3635896" y="4077072"/>
            <a:ext cx="5328592" cy="2569934"/>
          </a:xfrm>
          <a:prstGeom prst="rect">
            <a:avLst/>
          </a:prstGeom>
          <a:noFill/>
          <a:ln w="9525">
            <a:noFill/>
            <a:miter lim="800000"/>
            <a:headEnd/>
            <a:tailEnd/>
          </a:ln>
        </p:spPr>
        <p:txBody>
          <a:bodyPr wrap="square">
            <a:spAutoFit/>
          </a:bodyPr>
          <a:lstStyle/>
          <a:p>
            <a:pPr>
              <a:spcBef>
                <a:spcPct val="50000"/>
              </a:spcBef>
            </a:pPr>
            <a:r>
              <a:rPr lang="fr-FR" sz="1400" b="1" dirty="0" smtClean="0">
                <a:solidFill>
                  <a:schemeClr val="bg1"/>
                </a:solidFill>
                <a:latin typeface="Comic Sans MS" pitchFamily="66" charset="0"/>
              </a:rPr>
              <a:t>une nouvelle fois, </a:t>
            </a:r>
            <a:r>
              <a:rPr lang="fr-FR" sz="1400" b="1" dirty="0" smtClean="0">
                <a:solidFill>
                  <a:srgbClr val="FFC000"/>
                </a:solidFill>
                <a:latin typeface="Comic Sans MS" pitchFamily="66" charset="0"/>
              </a:rPr>
              <a:t>la loi des incidences tangentielles de Tillier </a:t>
            </a:r>
            <a:r>
              <a:rPr lang="fr-FR" sz="1400" b="1" dirty="0" smtClean="0">
                <a:solidFill>
                  <a:schemeClr val="bg1"/>
                </a:solidFill>
                <a:latin typeface="Comic Sans MS" pitchFamily="66" charset="0"/>
              </a:rPr>
              <a:t>nous fait comprendre la construction de l'image:</a:t>
            </a:r>
          </a:p>
          <a:p>
            <a:pPr>
              <a:spcBef>
                <a:spcPct val="50000"/>
              </a:spcBef>
            </a:pPr>
            <a:r>
              <a:rPr lang="fr-FR" sz="1400" b="1" dirty="0" smtClean="0">
                <a:solidFill>
                  <a:schemeClr val="bg1"/>
                </a:solidFill>
                <a:latin typeface="Comic Sans MS" pitchFamily="66" charset="0"/>
              </a:rPr>
              <a:t>-si le contour interne est parfaitement délimité, cela signifie qu'il est </a:t>
            </a:r>
            <a:r>
              <a:rPr lang="fr-FR" sz="1400" b="1" dirty="0" smtClean="0">
                <a:solidFill>
                  <a:srgbClr val="00CC00"/>
                </a:solidFill>
                <a:latin typeface="Comic Sans MS" pitchFamily="66" charset="0"/>
              </a:rPr>
              <a:t>silhouetté par du gaz parenchymateux</a:t>
            </a:r>
          </a:p>
          <a:p>
            <a:pPr>
              <a:spcBef>
                <a:spcPct val="50000"/>
              </a:spcBef>
            </a:pPr>
            <a:r>
              <a:rPr lang="fr-FR" sz="1400" b="1" dirty="0" smtClean="0">
                <a:solidFill>
                  <a:schemeClr val="bg1"/>
                </a:solidFill>
                <a:latin typeface="Comic Sans MS" pitchFamily="66" charset="0"/>
              </a:rPr>
              <a:t>-si le contour externe n'apparaît pas, c'est que la lésion est </a:t>
            </a:r>
            <a:r>
              <a:rPr lang="fr-FR" sz="1400" b="1" dirty="0" smtClean="0">
                <a:solidFill>
                  <a:srgbClr val="FFFF00"/>
                </a:solidFill>
                <a:latin typeface="Comic Sans MS" pitchFamily="66" charset="0"/>
              </a:rPr>
              <a:t>en continuité et "noyée " dans la paroi thoracique</a:t>
            </a:r>
            <a:r>
              <a:rPr lang="fr-FR" sz="1400" b="1" dirty="0" smtClean="0">
                <a:solidFill>
                  <a:schemeClr val="bg1"/>
                </a:solidFill>
                <a:latin typeface="Comic Sans MS" pitchFamily="66" charset="0"/>
              </a:rPr>
              <a:t>.</a:t>
            </a:r>
          </a:p>
          <a:p>
            <a:pPr>
              <a:spcBef>
                <a:spcPct val="50000"/>
              </a:spcBef>
            </a:pPr>
            <a:r>
              <a:rPr lang="fr-FR" sz="1400" b="1" dirty="0" smtClean="0">
                <a:solidFill>
                  <a:schemeClr val="bg1"/>
                </a:solidFill>
                <a:latin typeface="Comic Sans MS" pitchFamily="66" charset="0"/>
              </a:rPr>
              <a:t>Puisqu'il n'existe apparemment pas de lésion costale au niveau de l'opacité,  il s'agit donc d'une </a:t>
            </a:r>
            <a:r>
              <a:rPr lang="fr-FR" sz="1400" b="1" dirty="0" smtClean="0">
                <a:solidFill>
                  <a:srgbClr val="FFCCFF"/>
                </a:solidFill>
                <a:latin typeface="Comic Sans MS" pitchFamily="66" charset="0"/>
              </a:rPr>
              <a:t>lésion des tissus mous pariétaux </a:t>
            </a:r>
            <a:r>
              <a:rPr lang="fr-FR" sz="1400" b="1" dirty="0" smtClean="0">
                <a:solidFill>
                  <a:schemeClr val="bg1"/>
                </a:solidFill>
                <a:latin typeface="Comic Sans MS" pitchFamily="66" charset="0"/>
              </a:rPr>
              <a:t>(plèvre pariétale, pédicule vasculo- nerveux intercostal, muscles, autre…)</a:t>
            </a:r>
            <a:endParaRPr lang="fr-FR" sz="1400" b="1" dirty="0">
              <a:solidFill>
                <a:schemeClr val="bg1"/>
              </a:solidFill>
              <a:latin typeface="Comic Sans MS" pitchFamily="66" charset="0"/>
            </a:endParaRPr>
          </a:p>
        </p:txBody>
      </p:sp>
      <p:grpSp>
        <p:nvGrpSpPr>
          <p:cNvPr id="22" name="Groupe 21"/>
          <p:cNvGrpSpPr/>
          <p:nvPr/>
        </p:nvGrpSpPr>
        <p:grpSpPr>
          <a:xfrm>
            <a:off x="1547664" y="2204864"/>
            <a:ext cx="576064" cy="1152128"/>
            <a:chOff x="1547664" y="2204864"/>
            <a:chExt cx="576064" cy="1152128"/>
          </a:xfrm>
        </p:grpSpPr>
        <p:cxnSp>
          <p:nvCxnSpPr>
            <p:cNvPr id="16" name="Connecteur droit avec flèche 15"/>
            <p:cNvCxnSpPr/>
            <p:nvPr/>
          </p:nvCxnSpPr>
          <p:spPr>
            <a:xfrm>
              <a:off x="1619672" y="2204864"/>
              <a:ext cx="504056" cy="21602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flipV="1">
              <a:off x="1619672" y="3068960"/>
              <a:ext cx="504056"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1547664" y="2780928"/>
              <a:ext cx="520824" cy="1676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dissolve">
                                      <p:cBhvr>
                                        <p:cTn id="7" dur="500"/>
                                        <p:tgtEl>
                                          <p:spTgt spid="10">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dissolv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dissolve">
                                      <p:cBhvr>
                                        <p:cTn id="15" dur="500"/>
                                        <p:tgtEl>
                                          <p:spTgt spid="10">
                                            <p:txEl>
                                              <p:pRg st="1" end="1"/>
                                            </p:txEl>
                                          </p:spTgt>
                                        </p:tgtEl>
                                      </p:cBhvr>
                                    </p:animEffect>
                                  </p:childTnLst>
                                </p:cTn>
                              </p:par>
                              <p:par>
                                <p:cTn id="16" presetID="53"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dissolve">
                                      <p:cBhvr>
                                        <p:cTn id="25" dur="500"/>
                                        <p:tgtEl>
                                          <p:spTgt spid="10">
                                            <p:txEl>
                                              <p:pRg st="2" end="2"/>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dissolve">
                                      <p:cBhvr>
                                        <p:cTn id="28" dur="500"/>
                                        <p:tgtEl>
                                          <p:spTgt spid="10">
                                            <p:txEl>
                                              <p:pRg st="3" end="3"/>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dissolv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empyème1"/>
          <p:cNvPicPr>
            <a:picLocks noChangeAspect="1" noChangeArrowheads="1"/>
          </p:cNvPicPr>
          <p:nvPr/>
        </p:nvPicPr>
        <p:blipFill>
          <a:blip r:embed="rId2" cstate="print">
            <a:lum bright="25000" contrast="13000"/>
          </a:blip>
          <a:srcRect l="18164"/>
          <a:stretch>
            <a:fillRect/>
          </a:stretch>
        </p:blipFill>
        <p:spPr bwMode="auto">
          <a:xfrm>
            <a:off x="611560" y="692696"/>
            <a:ext cx="2446437" cy="3312368"/>
          </a:xfrm>
          <a:prstGeom prst="rect">
            <a:avLst/>
          </a:prstGeom>
          <a:noFill/>
          <a:ln w="19050">
            <a:noFill/>
            <a:miter lim="800000"/>
            <a:headEnd/>
            <a:tailEnd/>
          </a:ln>
        </p:spPr>
      </p:pic>
      <p:pic>
        <p:nvPicPr>
          <p:cNvPr id="3" name="Picture 10" descr="empyème3"/>
          <p:cNvPicPr>
            <a:picLocks noChangeAspect="1" noChangeArrowheads="1"/>
          </p:cNvPicPr>
          <p:nvPr/>
        </p:nvPicPr>
        <p:blipFill>
          <a:blip r:embed="rId3" cstate="print">
            <a:lum bright="-12000" contrast="6000"/>
          </a:blip>
          <a:srcRect l="44442"/>
          <a:stretch>
            <a:fillRect/>
          </a:stretch>
        </p:blipFill>
        <p:spPr bwMode="auto">
          <a:xfrm>
            <a:off x="3563888" y="692696"/>
            <a:ext cx="2654866" cy="3240360"/>
          </a:xfrm>
          <a:prstGeom prst="rect">
            <a:avLst/>
          </a:prstGeom>
          <a:noFill/>
          <a:ln w="19050">
            <a:solidFill>
              <a:srgbClr val="000000"/>
            </a:solidFill>
            <a:miter lim="800000"/>
            <a:headEnd/>
            <a:tailEnd/>
          </a:ln>
        </p:spPr>
      </p:pic>
      <p:sp>
        <p:nvSpPr>
          <p:cNvPr id="4" name="Text Box 5"/>
          <p:cNvSpPr txBox="1">
            <a:spLocks noChangeArrowheads="1"/>
          </p:cNvSpPr>
          <p:nvPr/>
        </p:nvSpPr>
        <p:spPr bwMode="auto">
          <a:xfrm>
            <a:off x="611560" y="4293096"/>
            <a:ext cx="7992888" cy="2154436"/>
          </a:xfrm>
          <a:prstGeom prst="rect">
            <a:avLst/>
          </a:prstGeom>
          <a:noFill/>
          <a:ln w="9525">
            <a:noFill/>
            <a:miter lim="800000"/>
            <a:headEnd/>
            <a:tailEnd/>
          </a:ln>
        </p:spPr>
        <p:txBody>
          <a:bodyPr wrap="square">
            <a:spAutoFit/>
          </a:bodyPr>
          <a:lstStyle/>
          <a:p>
            <a:pPr>
              <a:spcBef>
                <a:spcPct val="50000"/>
              </a:spcBef>
            </a:pPr>
            <a:r>
              <a:rPr lang="fr-FR" sz="1400" b="1" dirty="0" smtClean="0">
                <a:solidFill>
                  <a:schemeClr val="bg1"/>
                </a:solidFill>
                <a:latin typeface="Comic Sans MS" pitchFamily="66" charset="0"/>
              </a:rPr>
              <a:t>le scanner confirme bien sûr ce que le cliché thoracique avait permis d'affirmer. Il existe dans la paroi thoracique une lésion à composante liquide, bilobée, sous pleurale et pariétale, à parois fibreuse .</a:t>
            </a:r>
          </a:p>
          <a:p>
            <a:pPr>
              <a:spcBef>
                <a:spcPct val="50000"/>
              </a:spcBef>
            </a:pPr>
            <a:r>
              <a:rPr lang="fr-FR" sz="1400" b="1" dirty="0" smtClean="0">
                <a:solidFill>
                  <a:schemeClr val="bg1"/>
                </a:solidFill>
                <a:latin typeface="Comic Sans MS" pitchFamily="66" charset="0"/>
              </a:rPr>
              <a:t>Petite condensation parenchymateuse hétérogène basale postérieure</a:t>
            </a:r>
          </a:p>
          <a:p>
            <a:pPr>
              <a:spcBef>
                <a:spcPct val="50000"/>
              </a:spcBef>
            </a:pPr>
            <a:endParaRPr lang="fr-FR" sz="1400" b="1" dirty="0" smtClean="0">
              <a:solidFill>
                <a:schemeClr val="bg1"/>
              </a:solidFill>
              <a:latin typeface="Comic Sans MS" pitchFamily="66" charset="0"/>
            </a:endParaRPr>
          </a:p>
          <a:p>
            <a:pPr>
              <a:spcBef>
                <a:spcPct val="50000"/>
              </a:spcBef>
            </a:pPr>
            <a:r>
              <a:rPr lang="fr-FR" sz="1400" b="1" dirty="0" smtClean="0">
                <a:solidFill>
                  <a:schemeClr val="bg1"/>
                </a:solidFill>
                <a:latin typeface="Comic Sans MS" pitchFamily="66" charset="0"/>
              </a:rPr>
              <a:t>l'aspect est très évocateur d'un </a:t>
            </a:r>
            <a:r>
              <a:rPr lang="fr-FR" sz="2000" b="1" dirty="0" smtClean="0">
                <a:solidFill>
                  <a:srgbClr val="FFC000"/>
                </a:solidFill>
                <a:latin typeface="Comic Sans MS" pitchFamily="66" charset="0"/>
              </a:rPr>
              <a:t>empyème de nécessité (empyema </a:t>
            </a:r>
            <a:r>
              <a:rPr lang="fr-FR" sz="2000" b="1" dirty="0" smtClean="0">
                <a:solidFill>
                  <a:srgbClr val="FFC000"/>
                </a:solidFill>
                <a:latin typeface="Comic Sans MS" pitchFamily="66" charset="0"/>
              </a:rPr>
              <a:t>necessitans</a:t>
            </a:r>
            <a:r>
              <a:rPr lang="fr-FR" sz="2000" b="1" dirty="0" smtClean="0">
                <a:solidFill>
                  <a:srgbClr val="FFC000"/>
                </a:solidFill>
                <a:latin typeface="Comic Sans MS" pitchFamily="66" charset="0"/>
              </a:rPr>
              <a:t>)</a:t>
            </a:r>
            <a:r>
              <a:rPr lang="fr-FR" sz="2000" b="1" dirty="0" smtClean="0">
                <a:solidFill>
                  <a:srgbClr val="CCFFFF"/>
                </a:solidFill>
                <a:latin typeface="Comic Sans MS" pitchFamily="66" charset="0"/>
              </a:rPr>
              <a:t> </a:t>
            </a:r>
            <a:r>
              <a:rPr lang="fr-FR" sz="1400" b="1" dirty="0" smtClean="0">
                <a:solidFill>
                  <a:schemeClr val="bg1"/>
                </a:solidFill>
                <a:latin typeface="Comic Sans MS" pitchFamily="66" charset="0"/>
              </a:rPr>
              <a:t>dont l'origine tuberculeuse sera confirmée par la biologie.</a:t>
            </a:r>
            <a:endParaRPr lang="fr-FR" sz="2000" b="1" dirty="0">
              <a:solidFill>
                <a:srgbClr val="CCFFFF"/>
              </a:solidFill>
              <a:latin typeface="Comic Sans MS" pitchFamily="66" charset="0"/>
            </a:endParaRPr>
          </a:p>
        </p:txBody>
      </p:sp>
      <p:cxnSp>
        <p:nvCxnSpPr>
          <p:cNvPr id="6" name="Connecteur droit 5"/>
          <p:cNvCxnSpPr/>
          <p:nvPr/>
        </p:nvCxnSpPr>
        <p:spPr>
          <a:xfrm>
            <a:off x="4499992" y="260648"/>
            <a:ext cx="2232248" cy="3600400"/>
          </a:xfrm>
          <a:prstGeom prst="line">
            <a:avLst/>
          </a:prstGeom>
          <a:ln>
            <a:solidFill>
              <a:srgbClr val="FF66F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 Box 5"/>
          <p:cNvSpPr txBox="1">
            <a:spLocks noChangeArrowheads="1"/>
          </p:cNvSpPr>
          <p:nvPr/>
        </p:nvSpPr>
        <p:spPr bwMode="auto">
          <a:xfrm>
            <a:off x="6444208" y="836712"/>
            <a:ext cx="2376264" cy="2246769"/>
          </a:xfrm>
          <a:prstGeom prst="rect">
            <a:avLst/>
          </a:prstGeom>
          <a:noFill/>
          <a:ln w="9525">
            <a:noFill/>
            <a:miter lim="800000"/>
            <a:headEnd/>
            <a:tailEnd/>
          </a:ln>
        </p:spPr>
        <p:txBody>
          <a:bodyPr wrap="square">
            <a:spAutoFit/>
          </a:bodyPr>
          <a:lstStyle/>
          <a:p>
            <a:pPr>
              <a:spcBef>
                <a:spcPct val="50000"/>
              </a:spcBef>
            </a:pPr>
            <a:r>
              <a:rPr lang="fr-FR" sz="1400" b="1" i="1" dirty="0" smtClean="0">
                <a:solidFill>
                  <a:srgbClr val="FFCCFF"/>
                </a:solidFill>
                <a:latin typeface="Comic Sans MS" pitchFamily="66" charset="0"/>
              </a:rPr>
              <a:t>abord tangentiel de la surface lésionnelle silhouettée par le gaz en radiographie par projection, expliquant la délimitation nette du contour interne sur l'image, par opposition aux flots de la limite externe.</a:t>
            </a:r>
            <a:endParaRPr lang="fr-FR" sz="1400" b="1" i="1" dirty="0">
              <a:solidFill>
                <a:srgbClr val="FFCCFF"/>
              </a:solidFill>
              <a:latin typeface="Comic Sans MS" pitchFamily="66"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12f1"/>
          <p:cNvPicPr>
            <a:picLocks noChangeAspect="1" noChangeArrowheads="1"/>
          </p:cNvPicPr>
          <p:nvPr/>
        </p:nvPicPr>
        <p:blipFill>
          <a:blip r:embed="rId2" cstate="print">
            <a:lum bright="-28000" contrast="39000"/>
          </a:blip>
          <a:srcRect l="45331" t="51352" r="26666" b="5270"/>
          <a:stretch>
            <a:fillRect/>
          </a:stretch>
        </p:blipFill>
        <p:spPr bwMode="auto">
          <a:xfrm>
            <a:off x="6732240" y="260648"/>
            <a:ext cx="2232248" cy="2490577"/>
          </a:xfrm>
          <a:prstGeom prst="rect">
            <a:avLst/>
          </a:prstGeom>
          <a:noFill/>
          <a:ln w="9525">
            <a:noFill/>
            <a:miter lim="800000"/>
            <a:headEnd/>
            <a:tailEnd/>
          </a:ln>
        </p:spPr>
      </p:pic>
      <p:sp>
        <p:nvSpPr>
          <p:cNvPr id="6" name="Text Box 8"/>
          <p:cNvSpPr txBox="1">
            <a:spLocks noChangeArrowheads="1"/>
          </p:cNvSpPr>
          <p:nvPr/>
        </p:nvSpPr>
        <p:spPr bwMode="auto">
          <a:xfrm>
            <a:off x="6732240" y="6550223"/>
            <a:ext cx="2160240" cy="307777"/>
          </a:xfrm>
          <a:prstGeom prst="rect">
            <a:avLst/>
          </a:prstGeom>
          <a:noFill/>
          <a:ln w="9525">
            <a:noFill/>
            <a:miter lim="800000"/>
            <a:headEnd/>
            <a:tailEnd/>
          </a:ln>
        </p:spPr>
        <p:txBody>
          <a:bodyPr wrap="square">
            <a:spAutoFit/>
          </a:bodyPr>
          <a:lstStyle/>
          <a:p>
            <a:pPr>
              <a:spcBef>
                <a:spcPct val="50000"/>
              </a:spcBef>
            </a:pPr>
            <a:r>
              <a:rPr lang="fr-FR" sz="1400" b="1" dirty="0" smtClean="0">
                <a:solidFill>
                  <a:srgbClr val="00FF00"/>
                </a:solidFill>
                <a:latin typeface="Comic Sans MS" pitchFamily="66" charset="0"/>
              </a:rPr>
              <a:t>fistulisation cutanée</a:t>
            </a:r>
            <a:endParaRPr lang="fr-FR" sz="1400" b="1" dirty="0">
              <a:latin typeface="Comic Sans MS" pitchFamily="66" charset="0"/>
            </a:endParaRPr>
          </a:p>
        </p:txBody>
      </p:sp>
      <p:pic>
        <p:nvPicPr>
          <p:cNvPr id="7" name="Image 6" descr="Sans titre-1.png"/>
          <p:cNvPicPr>
            <a:picLocks noChangeAspect="1"/>
          </p:cNvPicPr>
          <p:nvPr/>
        </p:nvPicPr>
        <p:blipFill>
          <a:blip r:embed="rId3" cstate="print"/>
          <a:srcRect l="8439" r="4360"/>
          <a:stretch>
            <a:fillRect/>
          </a:stretch>
        </p:blipFill>
        <p:spPr>
          <a:xfrm>
            <a:off x="6876256" y="2787896"/>
            <a:ext cx="1944216" cy="1505200"/>
          </a:xfrm>
          <a:prstGeom prst="rect">
            <a:avLst/>
          </a:prstGeom>
        </p:spPr>
      </p:pic>
      <p:pic>
        <p:nvPicPr>
          <p:cNvPr id="8" name="Image 7" descr="Sans titre-2.png"/>
          <p:cNvPicPr>
            <a:picLocks noChangeAspect="1"/>
          </p:cNvPicPr>
          <p:nvPr/>
        </p:nvPicPr>
        <p:blipFill>
          <a:blip r:embed="rId4" cstate="print"/>
          <a:srcRect l="6452" r="12903"/>
          <a:stretch>
            <a:fillRect/>
          </a:stretch>
        </p:blipFill>
        <p:spPr>
          <a:xfrm>
            <a:off x="7092280" y="4509120"/>
            <a:ext cx="1656184" cy="1616718"/>
          </a:xfrm>
          <a:prstGeom prst="rect">
            <a:avLst/>
          </a:prstGeom>
        </p:spPr>
      </p:pic>
      <p:cxnSp>
        <p:nvCxnSpPr>
          <p:cNvPr id="10" name="Connecteur droit avec flèche 9"/>
          <p:cNvCxnSpPr/>
          <p:nvPr/>
        </p:nvCxnSpPr>
        <p:spPr>
          <a:xfrm flipV="1">
            <a:off x="7380312" y="5949280"/>
            <a:ext cx="144016" cy="576064"/>
          </a:xfrm>
          <a:prstGeom prst="straightConnector1">
            <a:avLst/>
          </a:prstGeom>
          <a:ln w="38100">
            <a:solidFill>
              <a:srgbClr val="00CC00"/>
            </a:solidFill>
            <a:tailEnd type="arrow"/>
          </a:ln>
        </p:spPr>
        <p:style>
          <a:lnRef idx="1">
            <a:schemeClr val="accent1"/>
          </a:lnRef>
          <a:fillRef idx="0">
            <a:schemeClr val="accent1"/>
          </a:fillRef>
          <a:effectRef idx="0">
            <a:schemeClr val="accent1"/>
          </a:effectRef>
          <a:fontRef idx="minor">
            <a:schemeClr val="tx1"/>
          </a:fontRef>
        </p:style>
      </p:cxnSp>
      <p:sp>
        <p:nvSpPr>
          <p:cNvPr id="12" name="Text Box 5"/>
          <p:cNvSpPr txBox="1">
            <a:spLocks noChangeArrowheads="1"/>
          </p:cNvSpPr>
          <p:nvPr/>
        </p:nvSpPr>
        <p:spPr bwMode="auto">
          <a:xfrm>
            <a:off x="395536" y="404664"/>
            <a:ext cx="6192688" cy="400110"/>
          </a:xfrm>
          <a:prstGeom prst="rect">
            <a:avLst/>
          </a:prstGeom>
          <a:noFill/>
          <a:ln w="9525">
            <a:solidFill>
              <a:srgbClr val="FFFF00"/>
            </a:solidFill>
            <a:miter lim="800000"/>
            <a:headEnd/>
            <a:tailEnd/>
          </a:ln>
        </p:spPr>
        <p:txBody>
          <a:bodyPr wrap="square">
            <a:spAutoFit/>
          </a:bodyPr>
          <a:lstStyle/>
          <a:p>
            <a:pPr>
              <a:spcBef>
                <a:spcPct val="50000"/>
              </a:spcBef>
            </a:pPr>
            <a:r>
              <a:rPr lang="fr-FR" sz="2000" b="1" dirty="0" smtClean="0">
                <a:solidFill>
                  <a:schemeClr val="bg1"/>
                </a:solidFill>
                <a:latin typeface="Comic Sans MS" pitchFamily="66" charset="0"/>
              </a:rPr>
              <a:t>empyème de nécessité (empyema </a:t>
            </a:r>
            <a:r>
              <a:rPr lang="fr-FR" sz="2000" b="1" dirty="0" smtClean="0">
                <a:solidFill>
                  <a:schemeClr val="bg1"/>
                </a:solidFill>
                <a:latin typeface="Comic Sans MS" pitchFamily="66" charset="0"/>
              </a:rPr>
              <a:t>necessitans</a:t>
            </a:r>
            <a:r>
              <a:rPr lang="fr-FR" sz="2000" b="1" dirty="0" smtClean="0">
                <a:solidFill>
                  <a:schemeClr val="bg1"/>
                </a:solidFill>
                <a:latin typeface="Comic Sans MS" pitchFamily="66" charset="0"/>
              </a:rPr>
              <a:t>)</a:t>
            </a:r>
            <a:endParaRPr lang="fr-FR" sz="2000" b="1" dirty="0">
              <a:solidFill>
                <a:schemeClr val="bg1"/>
              </a:solidFill>
              <a:latin typeface="Comic Sans MS" pitchFamily="66" charset="0"/>
            </a:endParaRPr>
          </a:p>
        </p:txBody>
      </p:sp>
      <p:cxnSp>
        <p:nvCxnSpPr>
          <p:cNvPr id="13" name="Connecteur droit avec flèche 12"/>
          <p:cNvCxnSpPr/>
          <p:nvPr/>
        </p:nvCxnSpPr>
        <p:spPr>
          <a:xfrm>
            <a:off x="6660232" y="1700808"/>
            <a:ext cx="1152128" cy="864096"/>
          </a:xfrm>
          <a:prstGeom prst="straightConnector1">
            <a:avLst/>
          </a:prstGeom>
          <a:ln w="38100">
            <a:solidFill>
              <a:srgbClr val="00CC00"/>
            </a:solidFill>
            <a:tailEnd type="arrow"/>
          </a:ln>
        </p:spPr>
        <p:style>
          <a:lnRef idx="1">
            <a:schemeClr val="accent1"/>
          </a:lnRef>
          <a:fillRef idx="0">
            <a:schemeClr val="accent1"/>
          </a:fillRef>
          <a:effectRef idx="0">
            <a:schemeClr val="accent1"/>
          </a:effectRef>
          <a:fontRef idx="minor">
            <a:schemeClr val="tx1"/>
          </a:fontRef>
        </p:style>
      </p:cxnSp>
      <p:sp>
        <p:nvSpPr>
          <p:cNvPr id="16" name="Text Box 5"/>
          <p:cNvSpPr txBox="1">
            <a:spLocks noChangeArrowheads="1"/>
          </p:cNvSpPr>
          <p:nvPr/>
        </p:nvSpPr>
        <p:spPr bwMode="auto">
          <a:xfrm>
            <a:off x="323528" y="1124745"/>
            <a:ext cx="6336704" cy="5724644"/>
          </a:xfrm>
          <a:prstGeom prst="rect">
            <a:avLst/>
          </a:prstGeom>
          <a:noFill/>
          <a:ln w="9525">
            <a:noFill/>
            <a:miter lim="800000"/>
            <a:headEnd/>
            <a:tailEnd/>
          </a:ln>
        </p:spPr>
        <p:txBody>
          <a:bodyPr wrap="square">
            <a:spAutoFit/>
          </a:bodyPr>
          <a:lstStyle/>
          <a:p>
            <a:pPr>
              <a:spcBef>
                <a:spcPct val="50000"/>
              </a:spcBef>
            </a:pPr>
            <a:r>
              <a:rPr lang="fr-FR" sz="1400" b="1" dirty="0" smtClean="0">
                <a:solidFill>
                  <a:schemeClr val="bg1"/>
                </a:solidFill>
                <a:latin typeface="Comic Sans MS" pitchFamily="66" charset="0"/>
              </a:rPr>
              <a:t>-empyema </a:t>
            </a:r>
            <a:r>
              <a:rPr lang="fr-FR" sz="1400" b="1" dirty="0" smtClean="0">
                <a:solidFill>
                  <a:schemeClr val="bg1"/>
                </a:solidFill>
                <a:latin typeface="Comic Sans MS" pitchFamily="66" charset="0"/>
              </a:rPr>
              <a:t>necessitans </a:t>
            </a:r>
            <a:r>
              <a:rPr lang="fr-FR" sz="1400" b="1" dirty="0" smtClean="0">
                <a:solidFill>
                  <a:schemeClr val="bg1"/>
                </a:solidFill>
                <a:latin typeface="Comic Sans MS" pitchFamily="66" charset="0"/>
              </a:rPr>
              <a:t>est une </a:t>
            </a:r>
            <a:r>
              <a:rPr lang="fr-FR" sz="1400" b="1" dirty="0" smtClean="0">
                <a:solidFill>
                  <a:srgbClr val="00FF00"/>
                </a:solidFill>
                <a:latin typeface="Comic Sans MS" pitchFamily="66" charset="0"/>
              </a:rPr>
              <a:t>complication rare d'un empyème pleural</a:t>
            </a:r>
            <a:r>
              <a:rPr lang="fr-FR" sz="1400" b="1" dirty="0" smtClean="0">
                <a:solidFill>
                  <a:schemeClr val="bg1"/>
                </a:solidFill>
                <a:latin typeface="Comic Sans MS" pitchFamily="66" charset="0"/>
              </a:rPr>
              <a:t> . C'est une collection de tissu inflammatoire se propageant directement de la cavité pleurale à la paroi thoracique ,  en formant une masse dans les tissus mous extra pleuraux . Cette propagation </a:t>
            </a:r>
            <a:r>
              <a:rPr lang="fr-FR" sz="1400" b="1" dirty="0" smtClean="0">
                <a:solidFill>
                  <a:schemeClr val="bg1"/>
                </a:solidFill>
                <a:latin typeface="Comic Sans MS" pitchFamily="66" charset="0"/>
              </a:rPr>
              <a:t>transpariétale </a:t>
            </a:r>
            <a:r>
              <a:rPr lang="fr-FR" sz="1400" b="1" dirty="0" smtClean="0">
                <a:solidFill>
                  <a:schemeClr val="bg1"/>
                </a:solidFill>
                <a:latin typeface="Comic Sans MS" pitchFamily="66" charset="0"/>
              </a:rPr>
              <a:t>de l'empyème pleural aux tissus mous superficiels peut aboutir à une fistulisation cutanée.</a:t>
            </a:r>
          </a:p>
          <a:p>
            <a:pPr>
              <a:spcBef>
                <a:spcPct val="50000"/>
              </a:spcBef>
            </a:pPr>
            <a:endParaRPr lang="fr-FR" sz="1400" b="1" dirty="0" smtClean="0">
              <a:solidFill>
                <a:schemeClr val="bg1"/>
              </a:solidFill>
              <a:latin typeface="Comic Sans MS" pitchFamily="66" charset="0"/>
            </a:endParaRPr>
          </a:p>
          <a:p>
            <a:pPr>
              <a:spcBef>
                <a:spcPct val="50000"/>
              </a:spcBef>
            </a:pPr>
            <a:r>
              <a:rPr lang="fr-FR" sz="1400" b="1" dirty="0" smtClean="0">
                <a:solidFill>
                  <a:schemeClr val="bg1"/>
                </a:solidFill>
                <a:latin typeface="Comic Sans MS" pitchFamily="66" charset="0"/>
              </a:rPr>
              <a:t>-</a:t>
            </a:r>
            <a:r>
              <a:rPr lang="fr-FR" sz="1400" b="1" dirty="0" smtClean="0">
                <a:solidFill>
                  <a:schemeClr val="accent1">
                    <a:lumMod val="40000"/>
                    <a:lumOff val="60000"/>
                  </a:schemeClr>
                </a:solidFill>
                <a:latin typeface="Comic Sans MS" pitchFamily="66" charset="0"/>
              </a:rPr>
              <a:t>Mycobacterium tuberculosis </a:t>
            </a:r>
            <a:r>
              <a:rPr lang="fr-FR" sz="1400" b="1" dirty="0" smtClean="0">
                <a:solidFill>
                  <a:schemeClr val="bg1"/>
                </a:solidFill>
                <a:latin typeface="Comic Sans MS" pitchFamily="66" charset="0"/>
              </a:rPr>
              <a:t>est l'agent pathogène le plus fréquemment en cause, responsable dans </a:t>
            </a:r>
            <a:r>
              <a:rPr lang="fr-FR" sz="1400" b="1" dirty="0" smtClean="0">
                <a:solidFill>
                  <a:srgbClr val="FFCCFF"/>
                </a:solidFill>
                <a:latin typeface="Comic Sans MS" pitchFamily="66" charset="0"/>
              </a:rPr>
              <a:t>plus de 75 % des cas</a:t>
            </a:r>
          </a:p>
          <a:p>
            <a:pPr>
              <a:spcBef>
                <a:spcPct val="50000"/>
              </a:spcBef>
            </a:pPr>
            <a:endParaRPr lang="fr-FR" sz="1400" b="1" dirty="0" smtClean="0">
              <a:solidFill>
                <a:schemeClr val="bg1"/>
              </a:solidFill>
              <a:latin typeface="Comic Sans MS" pitchFamily="66" charset="0"/>
            </a:endParaRPr>
          </a:p>
          <a:p>
            <a:pPr>
              <a:spcBef>
                <a:spcPct val="50000"/>
              </a:spcBef>
            </a:pPr>
            <a:r>
              <a:rPr lang="fr-FR" sz="1400" b="1" dirty="0" smtClean="0">
                <a:solidFill>
                  <a:schemeClr val="bg1"/>
                </a:solidFill>
                <a:latin typeface="Comic Sans MS" pitchFamily="66" charset="0"/>
              </a:rPr>
              <a:t>-les autres causes possibles sont les </a:t>
            </a:r>
            <a:r>
              <a:rPr lang="fr-FR" sz="1400" b="1" dirty="0" smtClean="0">
                <a:solidFill>
                  <a:srgbClr val="FFC000"/>
                </a:solidFill>
                <a:latin typeface="Comic Sans MS" pitchFamily="66" charset="0"/>
              </a:rPr>
              <a:t>infections pleurales à pyogènes ou fungiques, les pleurésies tumorales malignes (métastases, lymphome)</a:t>
            </a:r>
          </a:p>
          <a:p>
            <a:pPr>
              <a:spcBef>
                <a:spcPct val="50000"/>
              </a:spcBef>
            </a:pPr>
            <a:endParaRPr lang="fr-FR" sz="1400" b="1" dirty="0" smtClean="0">
              <a:solidFill>
                <a:schemeClr val="bg1"/>
              </a:solidFill>
              <a:latin typeface="Comic Sans MS" pitchFamily="66" charset="0"/>
            </a:endParaRPr>
          </a:p>
          <a:p>
            <a:pPr>
              <a:spcBef>
                <a:spcPct val="50000"/>
              </a:spcBef>
            </a:pPr>
            <a:r>
              <a:rPr lang="fr-FR" sz="1400" b="1" dirty="0" smtClean="0">
                <a:solidFill>
                  <a:schemeClr val="bg1"/>
                </a:solidFill>
                <a:latin typeface="Comic Sans MS" pitchFamily="66" charset="0"/>
              </a:rPr>
              <a:t>-l'empyème pleural peut s'étendre dans les tissus mous para vertébraux, le rachis, et plus rarement l'œsophage et le péricarde</a:t>
            </a:r>
          </a:p>
          <a:p>
            <a:pPr>
              <a:spcBef>
                <a:spcPct val="50000"/>
              </a:spcBef>
            </a:pPr>
            <a:endParaRPr lang="fr-FR" sz="1400" b="1" dirty="0" smtClean="0">
              <a:solidFill>
                <a:schemeClr val="bg1"/>
              </a:solidFill>
              <a:latin typeface="Comic Sans MS" pitchFamily="66" charset="0"/>
            </a:endParaRPr>
          </a:p>
          <a:p>
            <a:pPr>
              <a:spcBef>
                <a:spcPct val="50000"/>
              </a:spcBef>
            </a:pPr>
            <a:r>
              <a:rPr lang="fr-FR" sz="1400" b="1" dirty="0" smtClean="0">
                <a:solidFill>
                  <a:schemeClr val="bg1"/>
                </a:solidFill>
                <a:latin typeface="Comic Sans MS" pitchFamily="66" charset="0"/>
              </a:rPr>
              <a:t>-le scanner est fondamental pour le diagnostic de cette complication rare et permet de démontrer la communication entre la plèvre la paroi thoracique</a:t>
            </a:r>
          </a:p>
          <a:p>
            <a:pPr>
              <a:spcBef>
                <a:spcPct val="50000"/>
              </a:spcBef>
            </a:pPr>
            <a:endParaRPr lang="fr-FR" sz="2000" b="1" dirty="0">
              <a:solidFill>
                <a:srgbClr val="CCFFFF"/>
              </a:solidFill>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poche avant.JPG"/>
          <p:cNvPicPr>
            <a:picLocks noChangeAspect="1" noChangeArrowheads="1"/>
          </p:cNvPicPr>
          <p:nvPr/>
        </p:nvPicPr>
        <p:blipFill>
          <a:blip r:embed="rId2" cstate="print"/>
          <a:srcRect/>
          <a:stretch>
            <a:fillRect/>
          </a:stretch>
        </p:blipFill>
        <p:spPr bwMode="auto">
          <a:xfrm>
            <a:off x="304800" y="304800"/>
            <a:ext cx="4027488" cy="5486400"/>
          </a:xfrm>
          <a:prstGeom prst="rect">
            <a:avLst/>
          </a:prstGeom>
          <a:noFill/>
          <a:ln w="9525">
            <a:noFill/>
            <a:miter lim="800000"/>
            <a:headEnd/>
            <a:tailEnd/>
          </a:ln>
        </p:spPr>
      </p:pic>
      <p:pic>
        <p:nvPicPr>
          <p:cNvPr id="21507" name="Picture 3" descr="F:\poche 1.JPG"/>
          <p:cNvPicPr>
            <a:picLocks noChangeAspect="1" noChangeArrowheads="1"/>
          </p:cNvPicPr>
          <p:nvPr/>
        </p:nvPicPr>
        <p:blipFill>
          <a:blip r:embed="rId3" cstate="print"/>
          <a:srcRect/>
          <a:stretch>
            <a:fillRect/>
          </a:stretch>
        </p:blipFill>
        <p:spPr bwMode="auto">
          <a:xfrm>
            <a:off x="4495800" y="304800"/>
            <a:ext cx="3684588" cy="5562600"/>
          </a:xfrm>
          <a:prstGeom prst="rect">
            <a:avLst/>
          </a:prstGeom>
          <a:noFill/>
          <a:ln w="9525">
            <a:noFill/>
            <a:miter lim="800000"/>
            <a:headEnd/>
            <a:tailEnd/>
          </a:ln>
        </p:spPr>
      </p:pic>
      <p:sp>
        <p:nvSpPr>
          <p:cNvPr id="21510" name="Text Box 9"/>
          <p:cNvSpPr txBox="1">
            <a:spLocks noChangeArrowheads="1"/>
          </p:cNvSpPr>
          <p:nvPr/>
        </p:nvSpPr>
        <p:spPr bwMode="auto">
          <a:xfrm>
            <a:off x="609600" y="5943601"/>
            <a:ext cx="7490792" cy="846386"/>
          </a:xfrm>
          <a:prstGeom prst="rect">
            <a:avLst/>
          </a:prstGeom>
          <a:noFill/>
          <a:ln w="9525">
            <a:noFill/>
            <a:miter lim="800000"/>
            <a:headEnd/>
            <a:tailEnd/>
          </a:ln>
        </p:spPr>
        <p:txBody>
          <a:bodyPr wrap="square">
            <a:spAutoFit/>
          </a:bodyPr>
          <a:lstStyle/>
          <a:p>
            <a:pPr eaLnBrk="0" hangingPunct="0">
              <a:spcBef>
                <a:spcPct val="50000"/>
              </a:spcBef>
            </a:pPr>
            <a:r>
              <a:rPr lang="fr-FR" sz="1400" b="1" dirty="0">
                <a:solidFill>
                  <a:schemeClr val="bg1"/>
                </a:solidFill>
                <a:latin typeface="Comic Sans MS" pitchFamily="66" charset="0"/>
              </a:rPr>
              <a:t>Empyème sur </a:t>
            </a:r>
            <a:r>
              <a:rPr lang="fr-FR" sz="1400" b="1" dirty="0" smtClean="0">
                <a:solidFill>
                  <a:schemeClr val="bg1"/>
                </a:solidFill>
                <a:latin typeface="Comic Sans MS" pitchFamily="66" charset="0"/>
              </a:rPr>
              <a:t>cavité liquide post </a:t>
            </a:r>
            <a:r>
              <a:rPr lang="fr-FR" sz="1400" b="1" dirty="0" smtClean="0">
                <a:solidFill>
                  <a:schemeClr val="bg1"/>
                </a:solidFill>
                <a:latin typeface="Comic Sans MS" pitchFamily="66" charset="0"/>
              </a:rPr>
              <a:t>pneumonectomie</a:t>
            </a:r>
          </a:p>
          <a:p>
            <a:pPr eaLnBrk="0" hangingPunct="0">
              <a:spcBef>
                <a:spcPct val="50000"/>
              </a:spcBef>
            </a:pPr>
            <a:r>
              <a:rPr lang="fr-FR" sz="1400" b="1" dirty="0" smtClean="0">
                <a:solidFill>
                  <a:schemeClr val="bg1"/>
                </a:solidFill>
                <a:latin typeface="Comic Sans MS" pitchFamily="66" charset="0"/>
              </a:rPr>
              <a:t>notez la convexité de la paroi interne de la cavité suggérant l'hyperpression endocavitaire, à l'origine de l'extériorisation de l'</a:t>
            </a:r>
            <a:r>
              <a:rPr lang="fr-FR" sz="1400" b="1" dirty="0" smtClean="0">
                <a:solidFill>
                  <a:schemeClr val="bg1"/>
                </a:solidFill>
                <a:latin typeface="Comic Sans MS" pitchFamily="66" charset="0"/>
              </a:rPr>
              <a:t>empyèma</a:t>
            </a:r>
            <a:r>
              <a:rPr lang="fr-FR" sz="1400" b="1" dirty="0" smtClean="0">
                <a:solidFill>
                  <a:schemeClr val="bg1"/>
                </a:solidFill>
                <a:latin typeface="Comic Sans MS" pitchFamily="66" charset="0"/>
              </a:rPr>
              <a:t> necessitans </a:t>
            </a:r>
            <a:endParaRPr lang="fr-FR" sz="1400" b="1" dirty="0">
              <a:solidFill>
                <a:schemeClr val="bg1"/>
              </a:solidFill>
              <a:latin typeface="Comic Sans MS" pitchFamily="66" charset="0"/>
            </a:endParaRPr>
          </a:p>
        </p:txBody>
      </p:sp>
      <p:sp>
        <p:nvSpPr>
          <p:cNvPr id="21511" name="Retângulo 8"/>
          <p:cNvSpPr>
            <a:spLocks noChangeArrowheads="1"/>
          </p:cNvSpPr>
          <p:nvPr/>
        </p:nvSpPr>
        <p:spPr bwMode="auto">
          <a:xfrm>
            <a:off x="6572250" y="642938"/>
            <a:ext cx="1007007" cy="307777"/>
          </a:xfrm>
          <a:prstGeom prst="rect">
            <a:avLst/>
          </a:prstGeom>
          <a:noFill/>
          <a:ln w="9525">
            <a:noFill/>
            <a:miter lim="800000"/>
            <a:headEnd/>
            <a:tailEnd/>
          </a:ln>
        </p:spPr>
        <p:txBody>
          <a:bodyPr wrap="none">
            <a:spAutoFit/>
          </a:bodyPr>
          <a:lstStyle/>
          <a:p>
            <a:pPr eaLnBrk="0" hangingPunct="0"/>
            <a:r>
              <a:rPr lang="pt-PT" sz="1400" b="1">
                <a:solidFill>
                  <a:schemeClr val="bg1"/>
                </a:solidFill>
                <a:latin typeface="Comic Sans MS" pitchFamily="66" charset="0"/>
              </a:rPr>
              <a:t>Mai 2009</a:t>
            </a:r>
          </a:p>
        </p:txBody>
      </p:sp>
      <p:sp>
        <p:nvSpPr>
          <p:cNvPr id="21512" name="Retângulo 9"/>
          <p:cNvSpPr>
            <a:spLocks noChangeArrowheads="1"/>
          </p:cNvSpPr>
          <p:nvPr/>
        </p:nvSpPr>
        <p:spPr bwMode="auto">
          <a:xfrm>
            <a:off x="2357438" y="714375"/>
            <a:ext cx="1407758" cy="307777"/>
          </a:xfrm>
          <a:prstGeom prst="rect">
            <a:avLst/>
          </a:prstGeom>
          <a:noFill/>
          <a:ln w="9525">
            <a:noFill/>
            <a:miter lim="800000"/>
            <a:headEnd/>
            <a:tailEnd/>
          </a:ln>
        </p:spPr>
        <p:txBody>
          <a:bodyPr wrap="none">
            <a:spAutoFit/>
          </a:bodyPr>
          <a:lstStyle/>
          <a:p>
            <a:pPr eaLnBrk="0" hangingPunct="0"/>
            <a:r>
              <a:rPr lang="pt-PT" sz="1400" b="1">
                <a:solidFill>
                  <a:schemeClr val="bg1"/>
                </a:solidFill>
                <a:latin typeface="Comic Sans MS" pitchFamily="66" charset="0"/>
              </a:rPr>
              <a:t>Octobre 2008</a:t>
            </a:r>
          </a:p>
        </p:txBody>
      </p:sp>
      <p:cxnSp>
        <p:nvCxnSpPr>
          <p:cNvPr id="10" name="Connecteur droit avec flèche 9"/>
          <p:cNvCxnSpPr/>
          <p:nvPr/>
        </p:nvCxnSpPr>
        <p:spPr>
          <a:xfrm flipH="1">
            <a:off x="7380312" y="2492896"/>
            <a:ext cx="504056" cy="64807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1619672" y="3356992"/>
            <a:ext cx="360040" cy="57606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p:nvPr/>
        </p:nvCxnSpPr>
        <p:spPr>
          <a:xfrm>
            <a:off x="971600" y="3789040"/>
            <a:ext cx="576064" cy="50405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4644008" y="3717032"/>
            <a:ext cx="664840" cy="304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5652120" y="2708920"/>
            <a:ext cx="360040" cy="57606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23528" y="955268"/>
            <a:ext cx="2765631" cy="2016224"/>
          </a:xfrm>
          <a:prstGeom prst="rect">
            <a:avLst/>
          </a:prstGeom>
          <a:noFill/>
          <a:ln w="9525">
            <a:noFill/>
            <a:miter lim="800000"/>
            <a:headEnd/>
            <a:tailEnd/>
          </a:ln>
        </p:spPr>
      </p:pic>
      <p:sp>
        <p:nvSpPr>
          <p:cNvPr id="3" name="Text Box 9"/>
          <p:cNvSpPr txBox="1">
            <a:spLocks noChangeArrowheads="1"/>
          </p:cNvSpPr>
          <p:nvPr/>
        </p:nvSpPr>
        <p:spPr bwMode="auto">
          <a:xfrm>
            <a:off x="539552" y="188640"/>
            <a:ext cx="8208912" cy="738664"/>
          </a:xfrm>
          <a:prstGeom prst="rect">
            <a:avLst/>
          </a:prstGeom>
          <a:noFill/>
          <a:ln w="9525">
            <a:noFill/>
            <a:miter lim="800000"/>
            <a:headEnd/>
            <a:tailEnd/>
          </a:ln>
        </p:spPr>
        <p:txBody>
          <a:bodyPr wrap="square">
            <a:spAutoFit/>
          </a:bodyPr>
          <a:lstStyle/>
          <a:p>
            <a:pPr eaLnBrk="0" hangingPunct="0">
              <a:spcBef>
                <a:spcPct val="50000"/>
              </a:spcBef>
            </a:pPr>
            <a:r>
              <a:rPr lang="fr-FR" sz="1400" b="1" dirty="0" smtClean="0">
                <a:solidFill>
                  <a:schemeClr val="bg1"/>
                </a:solidFill>
                <a:latin typeface="Comic Sans MS" pitchFamily="66" charset="0"/>
              </a:rPr>
              <a:t>jeune femme, 22 </a:t>
            </a:r>
            <a:r>
              <a:rPr lang="fr-FR" sz="1400" b="1" dirty="0" smtClean="0">
                <a:solidFill>
                  <a:schemeClr val="bg1"/>
                </a:solidFill>
                <a:latin typeface="Comic Sans MS" pitchFamily="66" charset="0"/>
              </a:rPr>
              <a:t>ans, d'origine </a:t>
            </a:r>
            <a:r>
              <a:rPr lang="fr-FR" sz="1400" b="1" dirty="0" smtClean="0">
                <a:solidFill>
                  <a:schemeClr val="bg1"/>
                </a:solidFill>
                <a:latin typeface="Comic Sans MS" pitchFamily="66" charset="0"/>
              </a:rPr>
              <a:t>africaine, récemment arrivée en France, hospitalisée dans un service de rhumatologie pour baisse  de l'état général ,  douleurs thoraciques latéro-sternales gauches avec masse fluctuante palpable</a:t>
            </a:r>
            <a:endParaRPr lang="fr-FR" sz="1400" b="1" dirty="0">
              <a:solidFill>
                <a:schemeClr val="bg1"/>
              </a:solidFill>
              <a:latin typeface="Comic Sans MS" pitchFamily="66" charset="0"/>
            </a:endParaRPr>
          </a:p>
        </p:txBody>
      </p:sp>
      <p:pic>
        <p:nvPicPr>
          <p:cNvPr id="2051" name="Picture 3"/>
          <p:cNvPicPr>
            <a:picLocks noChangeAspect="1" noChangeArrowheads="1"/>
          </p:cNvPicPr>
          <p:nvPr/>
        </p:nvPicPr>
        <p:blipFill>
          <a:blip r:embed="rId3" cstate="print"/>
          <a:srcRect/>
          <a:stretch>
            <a:fillRect/>
          </a:stretch>
        </p:blipFill>
        <p:spPr bwMode="auto">
          <a:xfrm>
            <a:off x="3275856" y="883260"/>
            <a:ext cx="2627084" cy="216024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6228184" y="883260"/>
            <a:ext cx="2660526" cy="2142223"/>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251520" y="3259524"/>
            <a:ext cx="2808312" cy="2076787"/>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3131840" y="3187516"/>
            <a:ext cx="2876550" cy="2219325"/>
          </a:xfrm>
          <a:prstGeom prst="rect">
            <a:avLst/>
          </a:prstGeom>
          <a:noFill/>
          <a:ln w="9525">
            <a:noFill/>
            <a:miter lim="800000"/>
            <a:headEnd/>
            <a:tailEnd/>
          </a:ln>
        </p:spPr>
      </p:pic>
      <p:pic>
        <p:nvPicPr>
          <p:cNvPr id="2055" name="Picture 7"/>
          <p:cNvPicPr>
            <a:picLocks noChangeAspect="1" noChangeArrowheads="1"/>
          </p:cNvPicPr>
          <p:nvPr/>
        </p:nvPicPr>
        <p:blipFill>
          <a:blip r:embed="rId7" cstate="print"/>
          <a:srcRect/>
          <a:stretch>
            <a:fillRect/>
          </a:stretch>
        </p:blipFill>
        <p:spPr bwMode="auto">
          <a:xfrm>
            <a:off x="6084168" y="3187516"/>
            <a:ext cx="2876550" cy="2243137"/>
          </a:xfrm>
          <a:prstGeom prst="rect">
            <a:avLst/>
          </a:prstGeom>
          <a:noFill/>
          <a:ln w="9525">
            <a:noFill/>
            <a:miter lim="800000"/>
            <a:headEnd/>
            <a:tailEnd/>
          </a:ln>
        </p:spPr>
      </p:pic>
      <p:sp>
        <p:nvSpPr>
          <p:cNvPr id="9" name="Text Box 9"/>
          <p:cNvSpPr txBox="1">
            <a:spLocks noChangeArrowheads="1"/>
          </p:cNvSpPr>
          <p:nvPr/>
        </p:nvSpPr>
        <p:spPr bwMode="auto">
          <a:xfrm>
            <a:off x="395536" y="5554687"/>
            <a:ext cx="8208912" cy="1277273"/>
          </a:xfrm>
          <a:prstGeom prst="rect">
            <a:avLst/>
          </a:prstGeom>
          <a:noFill/>
          <a:ln w="9525">
            <a:noFill/>
            <a:miter lim="800000"/>
            <a:headEnd/>
            <a:tailEnd/>
          </a:ln>
        </p:spPr>
        <p:txBody>
          <a:bodyPr wrap="square">
            <a:spAutoFit/>
          </a:bodyPr>
          <a:lstStyle/>
          <a:p>
            <a:pPr eaLnBrk="0" hangingPunct="0">
              <a:spcBef>
                <a:spcPct val="50000"/>
              </a:spcBef>
            </a:pPr>
            <a:r>
              <a:rPr lang="fr-FR" sz="1400" b="1" dirty="0" smtClean="0">
                <a:solidFill>
                  <a:schemeClr val="bg1"/>
                </a:solidFill>
                <a:latin typeface="Comic Sans MS" pitchFamily="66" charset="0"/>
              </a:rPr>
              <a:t>rétraction marquée de l'hémi thorax gauche avec épaississement pleural diffus , circonférentiel ,  et épanchement partiellement cloisonné de la base.</a:t>
            </a:r>
          </a:p>
          <a:p>
            <a:pPr eaLnBrk="0" hangingPunct="0">
              <a:spcBef>
                <a:spcPct val="50000"/>
              </a:spcBef>
            </a:pPr>
            <a:r>
              <a:rPr lang="fr-FR" sz="1400" b="1" dirty="0" smtClean="0">
                <a:solidFill>
                  <a:schemeClr val="bg1"/>
                </a:solidFill>
                <a:latin typeface="Comic Sans MS" pitchFamily="66" charset="0"/>
              </a:rPr>
              <a:t>L'empyème de nécessité s'est développé au niveau du rebord chondro-costal inférieur gauche; il existe au moins deux larges trajets fistuleux transpariétaux .l'origine tuberculeuse sera confirmée par la biologie. </a:t>
            </a:r>
            <a:endParaRPr lang="fr-FR" sz="1400" b="1" dirty="0">
              <a:solidFill>
                <a:schemeClr val="bg1"/>
              </a:solidFill>
              <a:latin typeface="Comic Sans MS" pitchFamily="66" charset="0"/>
            </a:endParaRPr>
          </a:p>
        </p:txBody>
      </p:sp>
      <p:cxnSp>
        <p:nvCxnSpPr>
          <p:cNvPr id="11" name="Connecteur droit avec flèche 10"/>
          <p:cNvCxnSpPr/>
          <p:nvPr/>
        </p:nvCxnSpPr>
        <p:spPr>
          <a:xfrm flipH="1">
            <a:off x="2483768" y="3259524"/>
            <a:ext cx="648072" cy="216024"/>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a:off x="5508104" y="3043500"/>
            <a:ext cx="504056" cy="43204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8316416" y="2971492"/>
            <a:ext cx="144016" cy="36004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lum bright="4000" contrast="9000"/>
          </a:blip>
          <a:srcRect l="16013"/>
          <a:stretch>
            <a:fillRect/>
          </a:stretch>
        </p:blipFill>
        <p:spPr bwMode="auto">
          <a:xfrm>
            <a:off x="6300192" y="260648"/>
            <a:ext cx="2643829" cy="183847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lum bright="18000" contrast="21000"/>
          </a:blip>
          <a:srcRect l="36576" r="7798"/>
          <a:stretch>
            <a:fillRect/>
          </a:stretch>
        </p:blipFill>
        <p:spPr bwMode="auto">
          <a:xfrm>
            <a:off x="3203848" y="404664"/>
            <a:ext cx="2952328" cy="1719374"/>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lum bright="15000" contrast="12000"/>
          </a:blip>
          <a:srcRect/>
          <a:stretch>
            <a:fillRect/>
          </a:stretch>
        </p:blipFill>
        <p:spPr bwMode="auto">
          <a:xfrm>
            <a:off x="179512" y="332656"/>
            <a:ext cx="2876550" cy="1762125"/>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lum bright="6000" contrast="4000"/>
          </a:blip>
          <a:srcRect b="9841"/>
          <a:stretch>
            <a:fillRect/>
          </a:stretch>
        </p:blipFill>
        <p:spPr bwMode="auto">
          <a:xfrm>
            <a:off x="251520" y="2420888"/>
            <a:ext cx="2401887" cy="2088232"/>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lum bright="6000"/>
          </a:blip>
          <a:srcRect t="12821" b="10256"/>
          <a:stretch>
            <a:fillRect/>
          </a:stretch>
        </p:blipFill>
        <p:spPr bwMode="auto">
          <a:xfrm>
            <a:off x="3059832" y="2420888"/>
            <a:ext cx="2563557" cy="2160240"/>
          </a:xfrm>
          <a:prstGeom prst="rect">
            <a:avLst/>
          </a:prstGeom>
          <a:noFill/>
          <a:ln w="9525">
            <a:noFill/>
            <a:miter lim="800000"/>
            <a:headEnd/>
            <a:tailEnd/>
          </a:ln>
        </p:spPr>
      </p:pic>
      <p:pic>
        <p:nvPicPr>
          <p:cNvPr id="3079" name="Picture 7"/>
          <p:cNvPicPr>
            <a:picLocks noChangeAspect="1" noChangeArrowheads="1"/>
          </p:cNvPicPr>
          <p:nvPr/>
        </p:nvPicPr>
        <p:blipFill>
          <a:blip r:embed="rId7" cstate="print">
            <a:lum bright="14000" contrast="14000"/>
          </a:blip>
          <a:srcRect l="43991" b="19565"/>
          <a:stretch>
            <a:fillRect/>
          </a:stretch>
        </p:blipFill>
        <p:spPr bwMode="auto">
          <a:xfrm>
            <a:off x="6372200" y="2420888"/>
            <a:ext cx="2024358" cy="3024336"/>
          </a:xfrm>
          <a:prstGeom prst="rect">
            <a:avLst/>
          </a:prstGeom>
          <a:noFill/>
          <a:ln w="9525">
            <a:noFill/>
            <a:miter lim="800000"/>
            <a:headEnd/>
            <a:tailEnd/>
          </a:ln>
        </p:spPr>
      </p:pic>
      <p:sp>
        <p:nvSpPr>
          <p:cNvPr id="8" name="Text Box 9"/>
          <p:cNvSpPr txBox="1">
            <a:spLocks noChangeArrowheads="1"/>
          </p:cNvSpPr>
          <p:nvPr/>
        </p:nvSpPr>
        <p:spPr bwMode="auto">
          <a:xfrm>
            <a:off x="395536" y="5554687"/>
            <a:ext cx="6912768" cy="307777"/>
          </a:xfrm>
          <a:prstGeom prst="rect">
            <a:avLst/>
          </a:prstGeom>
          <a:noFill/>
          <a:ln w="9525">
            <a:noFill/>
            <a:miter lim="800000"/>
            <a:headEnd/>
            <a:tailEnd/>
          </a:ln>
        </p:spPr>
        <p:txBody>
          <a:bodyPr wrap="square">
            <a:spAutoFit/>
          </a:bodyPr>
          <a:lstStyle/>
          <a:p>
            <a:pPr eaLnBrk="0" hangingPunct="0">
              <a:spcBef>
                <a:spcPct val="50000"/>
              </a:spcBef>
            </a:pPr>
            <a:r>
              <a:rPr lang="fr-FR" sz="1400" b="1" dirty="0" smtClean="0">
                <a:solidFill>
                  <a:schemeClr val="bg1"/>
                </a:solidFill>
                <a:latin typeface="Comic Sans MS" pitchFamily="66" charset="0"/>
              </a:rPr>
              <a:t>détail des </a:t>
            </a:r>
            <a:r>
              <a:rPr lang="fr-FR" sz="1400" b="1" dirty="0" smtClean="0">
                <a:solidFill>
                  <a:srgbClr val="FFFF00"/>
                </a:solidFill>
                <a:latin typeface="Comic Sans MS" pitchFamily="66" charset="0"/>
              </a:rPr>
              <a:t>trajets fistuleux transpariétaux </a:t>
            </a:r>
            <a:r>
              <a:rPr lang="fr-FR" sz="1400" b="1" dirty="0" smtClean="0">
                <a:solidFill>
                  <a:schemeClr val="bg1"/>
                </a:solidFill>
                <a:latin typeface="Comic Sans MS" pitchFamily="66" charset="0"/>
              </a:rPr>
              <a:t>et de </a:t>
            </a:r>
            <a:r>
              <a:rPr lang="fr-FR" sz="1400" b="1" dirty="0" smtClean="0">
                <a:solidFill>
                  <a:srgbClr val="FFFF00"/>
                </a:solidFill>
                <a:latin typeface="Comic Sans MS" pitchFamily="66" charset="0"/>
              </a:rPr>
              <a:t>la collection péri chondrale </a:t>
            </a:r>
            <a:endParaRPr lang="fr-FR" sz="1400" b="1" dirty="0">
              <a:solidFill>
                <a:srgbClr val="FFFF00"/>
              </a:solidFill>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lum bright="9000"/>
          </a:blip>
          <a:srcRect/>
          <a:stretch>
            <a:fillRect/>
          </a:stretch>
        </p:blipFill>
        <p:spPr bwMode="auto">
          <a:xfrm>
            <a:off x="971600" y="420633"/>
            <a:ext cx="3012491" cy="2304256"/>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4572000" y="420633"/>
            <a:ext cx="2876550" cy="2346325"/>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srcRect/>
          <a:stretch>
            <a:fillRect/>
          </a:stretch>
        </p:blipFill>
        <p:spPr bwMode="auto">
          <a:xfrm>
            <a:off x="1187624" y="3012921"/>
            <a:ext cx="2935098" cy="2376264"/>
          </a:xfrm>
          <a:prstGeom prst="rect">
            <a:avLst/>
          </a:prstGeom>
          <a:noFill/>
          <a:ln w="9525">
            <a:noFill/>
            <a:miter lim="800000"/>
            <a:headEnd/>
            <a:tailEnd/>
          </a:ln>
        </p:spPr>
      </p:pic>
      <p:pic>
        <p:nvPicPr>
          <p:cNvPr id="4102" name="Picture 6"/>
          <p:cNvPicPr>
            <a:picLocks noChangeAspect="1" noChangeArrowheads="1"/>
          </p:cNvPicPr>
          <p:nvPr/>
        </p:nvPicPr>
        <p:blipFill>
          <a:blip r:embed="rId5" cstate="print"/>
          <a:srcRect/>
          <a:stretch>
            <a:fillRect/>
          </a:stretch>
        </p:blipFill>
        <p:spPr bwMode="auto">
          <a:xfrm>
            <a:off x="4572000" y="3012921"/>
            <a:ext cx="2876550" cy="2401887"/>
          </a:xfrm>
          <a:prstGeom prst="rect">
            <a:avLst/>
          </a:prstGeom>
          <a:noFill/>
          <a:ln w="9525">
            <a:noFill/>
            <a:miter lim="800000"/>
            <a:headEnd/>
            <a:tailEnd/>
          </a:ln>
        </p:spPr>
      </p:pic>
      <p:sp>
        <p:nvSpPr>
          <p:cNvPr id="7" name="Text Box 9"/>
          <p:cNvSpPr txBox="1">
            <a:spLocks noChangeArrowheads="1"/>
          </p:cNvSpPr>
          <p:nvPr/>
        </p:nvSpPr>
        <p:spPr bwMode="auto">
          <a:xfrm>
            <a:off x="971600" y="5714672"/>
            <a:ext cx="6912768" cy="738664"/>
          </a:xfrm>
          <a:prstGeom prst="rect">
            <a:avLst/>
          </a:prstGeom>
          <a:noFill/>
          <a:ln w="9525">
            <a:noFill/>
            <a:miter lim="800000"/>
            <a:headEnd/>
            <a:tailEnd/>
          </a:ln>
        </p:spPr>
        <p:txBody>
          <a:bodyPr wrap="square">
            <a:spAutoFit/>
          </a:bodyPr>
          <a:lstStyle/>
          <a:p>
            <a:pPr eaLnBrk="0" hangingPunct="0">
              <a:spcBef>
                <a:spcPct val="50000"/>
              </a:spcBef>
            </a:pPr>
            <a:r>
              <a:rPr lang="fr-FR" sz="1400" b="1" dirty="0" smtClean="0">
                <a:solidFill>
                  <a:schemeClr val="bg1"/>
                </a:solidFill>
                <a:latin typeface="Comic Sans MS" pitchFamily="66" charset="0"/>
              </a:rPr>
              <a:t>détail des lésions  bacillaires parenchymateuses médiastinales et pleurales chez la même patiente. Notez en particulier </a:t>
            </a:r>
            <a:r>
              <a:rPr lang="fr-FR" sz="1400" b="1" dirty="0" smtClean="0">
                <a:solidFill>
                  <a:srgbClr val="FFC000"/>
                </a:solidFill>
                <a:latin typeface="Comic Sans MS" pitchFamily="66" charset="0"/>
              </a:rPr>
              <a:t>la médiastinite touchant de façon homogène la quasi-totalité du compartiment postérieur</a:t>
            </a:r>
            <a:r>
              <a:rPr lang="fr-FR" sz="1400" b="1" dirty="0" smtClean="0">
                <a:solidFill>
                  <a:schemeClr val="bg1"/>
                </a:solidFill>
                <a:latin typeface="Comic Sans MS" pitchFamily="66" charset="0"/>
              </a:rPr>
              <a:t>.</a:t>
            </a:r>
            <a:endParaRPr lang="fr-FR" sz="1400" b="1"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95536" y="404664"/>
            <a:ext cx="2592288" cy="400110"/>
          </a:xfrm>
          <a:prstGeom prst="rect">
            <a:avLst/>
          </a:prstGeom>
          <a:noFill/>
          <a:ln w="9525">
            <a:solidFill>
              <a:srgbClr val="FFFF00"/>
            </a:solidFill>
            <a:miter lim="800000"/>
            <a:headEnd/>
            <a:tailEnd/>
          </a:ln>
        </p:spPr>
        <p:txBody>
          <a:bodyPr wrap="square">
            <a:spAutoFit/>
          </a:bodyPr>
          <a:lstStyle/>
          <a:p>
            <a:pPr>
              <a:spcBef>
                <a:spcPct val="50000"/>
              </a:spcBef>
            </a:pPr>
            <a:r>
              <a:rPr lang="fr-FR" sz="2000" b="1" dirty="0" smtClean="0">
                <a:solidFill>
                  <a:schemeClr val="bg1"/>
                </a:solidFill>
                <a:latin typeface="Comic Sans MS" pitchFamily="66" charset="0"/>
              </a:rPr>
              <a:t>take home message </a:t>
            </a:r>
            <a:endParaRPr lang="fr-FR" sz="2000" b="1" dirty="0">
              <a:solidFill>
                <a:schemeClr val="bg1"/>
              </a:solidFill>
              <a:latin typeface="Comic Sans MS" pitchFamily="66" charset="0"/>
            </a:endParaRPr>
          </a:p>
        </p:txBody>
      </p:sp>
      <p:sp>
        <p:nvSpPr>
          <p:cNvPr id="3" name="Text Box 9"/>
          <p:cNvSpPr txBox="1">
            <a:spLocks noChangeArrowheads="1"/>
          </p:cNvSpPr>
          <p:nvPr/>
        </p:nvSpPr>
        <p:spPr bwMode="auto">
          <a:xfrm>
            <a:off x="827584" y="1268760"/>
            <a:ext cx="6912768" cy="5262979"/>
          </a:xfrm>
          <a:prstGeom prst="rect">
            <a:avLst/>
          </a:prstGeom>
          <a:noFill/>
          <a:ln w="9525">
            <a:noFill/>
            <a:miter lim="800000"/>
            <a:headEnd/>
            <a:tailEnd/>
          </a:ln>
        </p:spPr>
        <p:txBody>
          <a:bodyPr wrap="square">
            <a:spAutoFit/>
          </a:bodyPr>
          <a:lstStyle/>
          <a:p>
            <a:pPr eaLnBrk="0" hangingPunct="0">
              <a:spcBef>
                <a:spcPct val="50000"/>
              </a:spcBef>
            </a:pPr>
            <a:r>
              <a:rPr lang="fr-FR" sz="1400" b="1" dirty="0" smtClean="0">
                <a:solidFill>
                  <a:srgbClr val="CCFFFF"/>
                </a:solidFill>
                <a:latin typeface="Comic Sans MS" pitchFamily="66" charset="0"/>
              </a:rPr>
              <a:t>l'empyème de </a:t>
            </a:r>
            <a:r>
              <a:rPr lang="fr-FR" sz="1400" b="1" dirty="0" smtClean="0">
                <a:solidFill>
                  <a:srgbClr val="CCFFFF"/>
                </a:solidFill>
                <a:latin typeface="Comic Sans MS" pitchFamily="66" charset="0"/>
              </a:rPr>
              <a:t>nécessité (empyème necessitans) </a:t>
            </a:r>
            <a:r>
              <a:rPr lang="fr-FR" sz="1400" b="1" dirty="0" smtClean="0">
                <a:solidFill>
                  <a:schemeClr val="bg1"/>
                </a:solidFill>
                <a:latin typeface="Comic Sans MS" pitchFamily="66" charset="0"/>
              </a:rPr>
              <a:t>se traduit cliniquement par une masse fluctuante des tissus mous superficiels de la paroi thoracique. Il correspond à </a:t>
            </a:r>
            <a:r>
              <a:rPr lang="fr-FR" sz="1400" b="1" dirty="0" smtClean="0">
                <a:solidFill>
                  <a:srgbClr val="FFCCFF"/>
                </a:solidFill>
                <a:latin typeface="Comic Sans MS" pitchFamily="66" charset="0"/>
              </a:rPr>
              <a:t>l'extériorisation transpariétale d'un empyème chronique , d'origine tuberculeuse dans 75 % des cas</a:t>
            </a:r>
          </a:p>
          <a:p>
            <a:pPr eaLnBrk="0" hangingPunct="0">
              <a:spcBef>
                <a:spcPct val="50000"/>
              </a:spcBef>
            </a:pPr>
            <a:endParaRPr lang="fr-FR" sz="1400" b="1" dirty="0" smtClean="0">
              <a:solidFill>
                <a:schemeClr val="bg1"/>
              </a:solidFill>
              <a:latin typeface="Comic Sans MS" pitchFamily="66" charset="0"/>
            </a:endParaRPr>
          </a:p>
          <a:p>
            <a:pPr eaLnBrk="0" hangingPunct="0">
              <a:spcBef>
                <a:spcPct val="50000"/>
              </a:spcBef>
            </a:pPr>
            <a:r>
              <a:rPr lang="fr-FR" sz="1400" b="1" dirty="0" smtClean="0">
                <a:solidFill>
                  <a:srgbClr val="FFFF00"/>
                </a:solidFill>
                <a:latin typeface="Comic Sans MS" pitchFamily="66" charset="0"/>
              </a:rPr>
              <a:t>le scanner </a:t>
            </a:r>
            <a:r>
              <a:rPr lang="fr-FR" sz="1400" b="1" dirty="0" smtClean="0">
                <a:solidFill>
                  <a:schemeClr val="bg1"/>
                </a:solidFill>
                <a:latin typeface="Comic Sans MS" pitchFamily="66" charset="0"/>
              </a:rPr>
              <a:t>démontre la continuité des lésions pariétales et de l'atteinte pleurale ainsi que </a:t>
            </a:r>
            <a:r>
              <a:rPr lang="fr-FR" sz="1400" b="1" dirty="0" smtClean="0">
                <a:solidFill>
                  <a:srgbClr val="00FF00"/>
                </a:solidFill>
                <a:latin typeface="Comic Sans MS" pitchFamily="66" charset="0"/>
              </a:rPr>
              <a:t>l'importance des lésions profondes notamment médiastinales.</a:t>
            </a:r>
          </a:p>
          <a:p>
            <a:pPr eaLnBrk="0" hangingPunct="0">
              <a:spcBef>
                <a:spcPct val="50000"/>
              </a:spcBef>
            </a:pPr>
            <a:endParaRPr lang="fr-FR" sz="1400" b="1" dirty="0" smtClean="0">
              <a:solidFill>
                <a:schemeClr val="bg1"/>
              </a:solidFill>
              <a:latin typeface="Comic Sans MS" pitchFamily="66" charset="0"/>
            </a:endParaRPr>
          </a:p>
          <a:p>
            <a:pPr eaLnBrk="0" hangingPunct="0">
              <a:spcBef>
                <a:spcPct val="50000"/>
              </a:spcBef>
            </a:pPr>
            <a:r>
              <a:rPr lang="fr-FR" sz="1400" b="1" dirty="0" smtClean="0">
                <a:solidFill>
                  <a:schemeClr val="bg1"/>
                </a:solidFill>
                <a:latin typeface="Comic Sans MS" pitchFamily="66" charset="0"/>
              </a:rPr>
              <a:t>parmi les </a:t>
            </a:r>
            <a:r>
              <a:rPr lang="fr-FR" sz="1400" b="1" dirty="0" smtClean="0">
                <a:solidFill>
                  <a:srgbClr val="FFC000"/>
                </a:solidFill>
                <a:latin typeface="Comic Sans MS" pitchFamily="66" charset="0"/>
              </a:rPr>
              <a:t>autres causes possibles </a:t>
            </a:r>
            <a:r>
              <a:rPr lang="fr-FR" sz="1400" b="1" dirty="0" smtClean="0">
                <a:solidFill>
                  <a:schemeClr val="bg1"/>
                </a:solidFill>
                <a:latin typeface="Comic Sans MS" pitchFamily="66" charset="0"/>
              </a:rPr>
              <a:t>d'atteinte pleurale chronique pouvant conduire au développement d'une collection avec </a:t>
            </a:r>
            <a:r>
              <a:rPr lang="fr-FR" sz="1400" b="1" dirty="0" smtClean="0">
                <a:solidFill>
                  <a:schemeClr val="bg1"/>
                </a:solidFill>
                <a:latin typeface="Comic Sans MS" pitchFamily="66" charset="0"/>
              </a:rPr>
              <a:t>fistulisation </a:t>
            </a:r>
            <a:r>
              <a:rPr lang="fr-FR" sz="1400" b="1" dirty="0" smtClean="0">
                <a:solidFill>
                  <a:schemeClr val="bg1"/>
                </a:solidFill>
                <a:latin typeface="Comic Sans MS" pitchFamily="66" charset="0"/>
              </a:rPr>
              <a:t>transpariétale, on retiendra </a:t>
            </a:r>
            <a:r>
              <a:rPr lang="fr-FR" sz="1400" b="1" dirty="0" smtClean="0">
                <a:solidFill>
                  <a:srgbClr val="FFCCFF"/>
                </a:solidFill>
                <a:latin typeface="Comic Sans MS" pitchFamily="66" charset="0"/>
              </a:rPr>
              <a:t>les infections pleurales chroniques </a:t>
            </a:r>
            <a:r>
              <a:rPr lang="fr-FR" sz="1400" b="1" dirty="0" smtClean="0">
                <a:solidFill>
                  <a:schemeClr val="bg1"/>
                </a:solidFill>
                <a:latin typeface="Comic Sans MS" pitchFamily="66" charset="0"/>
              </a:rPr>
              <a:t>bactériennes (Fusobacterium ; S. milleri ; S. aureus, actinomyces </a:t>
            </a:r>
            <a:r>
              <a:rPr lang="fr-FR" sz="1400" b="1" dirty="0" smtClean="0">
                <a:solidFill>
                  <a:schemeClr val="bg1"/>
                </a:solidFill>
                <a:latin typeface="Comic Sans MS" pitchFamily="66" charset="0"/>
              </a:rPr>
              <a:t>israeli</a:t>
            </a:r>
            <a:r>
              <a:rPr lang="fr-FR" sz="1400" b="1" dirty="0" smtClean="0">
                <a:solidFill>
                  <a:schemeClr val="bg1"/>
                </a:solidFill>
                <a:latin typeface="Comic Sans MS" pitchFamily="66" charset="0"/>
              </a:rPr>
              <a:t> </a:t>
            </a:r>
            <a:r>
              <a:rPr lang="fr-FR" sz="1400" b="1" dirty="0" smtClean="0">
                <a:solidFill>
                  <a:schemeClr val="bg1"/>
                </a:solidFill>
                <a:latin typeface="Comic Sans MS" pitchFamily="66" charset="0"/>
              </a:rPr>
              <a:t>et fungiques , les </a:t>
            </a:r>
            <a:r>
              <a:rPr lang="fr-FR" sz="1400" b="1" dirty="0" smtClean="0">
                <a:solidFill>
                  <a:srgbClr val="CCFFFF"/>
                </a:solidFill>
                <a:latin typeface="Comic Sans MS" pitchFamily="66" charset="0"/>
              </a:rPr>
              <a:t>collections liquides thoraciques post-pneumonectomie </a:t>
            </a:r>
            <a:r>
              <a:rPr lang="fr-FR" sz="1400" b="1" dirty="0" smtClean="0">
                <a:solidFill>
                  <a:schemeClr val="bg1"/>
                </a:solidFill>
                <a:latin typeface="Comic Sans MS" pitchFamily="66" charset="0"/>
              </a:rPr>
              <a:t>, les </a:t>
            </a:r>
            <a:r>
              <a:rPr lang="fr-FR" sz="1400" b="1" dirty="0" smtClean="0">
                <a:solidFill>
                  <a:srgbClr val="FFFF00"/>
                </a:solidFill>
                <a:latin typeface="Comic Sans MS" pitchFamily="66" charset="0"/>
              </a:rPr>
              <a:t>atteintes tumorales pleurales</a:t>
            </a:r>
            <a:r>
              <a:rPr lang="fr-FR" sz="1400" b="1" dirty="0" smtClean="0">
                <a:solidFill>
                  <a:schemeClr val="bg1"/>
                </a:solidFill>
                <a:latin typeface="Comic Sans MS" pitchFamily="66" charset="0"/>
              </a:rPr>
              <a:t> (métastases, mésothéliome, lymphome</a:t>
            </a:r>
            <a:r>
              <a:rPr lang="fr-FR" sz="1400" b="1" dirty="0" smtClean="0">
                <a:solidFill>
                  <a:schemeClr val="bg1"/>
                </a:solidFill>
                <a:latin typeface="Comic Sans MS" pitchFamily="66" charset="0"/>
              </a:rPr>
              <a:t>)</a:t>
            </a:r>
          </a:p>
          <a:p>
            <a:pPr eaLnBrk="0" hangingPunct="0">
              <a:spcBef>
                <a:spcPct val="50000"/>
              </a:spcBef>
            </a:pPr>
            <a:endParaRPr lang="fr-FR" sz="1400" b="1" dirty="0" smtClean="0">
              <a:solidFill>
                <a:schemeClr val="bg1"/>
              </a:solidFill>
              <a:latin typeface="Comic Sans MS" pitchFamily="66" charset="0"/>
            </a:endParaRPr>
          </a:p>
          <a:p>
            <a:pPr eaLnBrk="0" hangingPunct="0">
              <a:spcBef>
                <a:spcPct val="50000"/>
              </a:spcBef>
            </a:pPr>
            <a:r>
              <a:rPr lang="fr-FR" sz="1400" b="1" dirty="0" smtClean="0">
                <a:solidFill>
                  <a:schemeClr val="bg1"/>
                </a:solidFill>
                <a:latin typeface="Comic Sans MS" pitchFamily="66" charset="0"/>
              </a:rPr>
              <a:t>parmi les complications rapportées, on peut citer la fistule broncho-pleurale et le pneumothorax nécessitans.</a:t>
            </a:r>
          </a:p>
          <a:p>
            <a:pPr eaLnBrk="0" hangingPunct="0">
              <a:spcBef>
                <a:spcPct val="50000"/>
              </a:spcBef>
            </a:pPr>
            <a:endParaRPr lang="fr-FR" sz="1400" b="1" dirty="0" smtClean="0">
              <a:solidFill>
                <a:schemeClr val="bg1"/>
              </a:solidFill>
              <a:latin typeface="Comic Sans MS" pitchFamily="66" charset="0"/>
            </a:endParaRPr>
          </a:p>
          <a:p>
            <a:pPr eaLnBrk="0" hangingPunct="0">
              <a:spcBef>
                <a:spcPct val="50000"/>
              </a:spcBef>
            </a:pPr>
            <a:endParaRPr lang="fr-FR" sz="1400" b="1"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155</TotalTime>
  <Words>730</Words>
  <Application>Microsoft Office PowerPoint</Application>
  <PresentationFormat>Affichage à l'écran (4:3)</PresentationFormat>
  <Paragraphs>44</Paragraphs>
  <Slides>8</Slides>
  <Notes>1</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Default Theme</vt:lpstr>
      <vt:lpstr>Diapositive 1</vt:lpstr>
      <vt:lpstr>Diapositive 2</vt:lpstr>
      <vt:lpstr>Diapositive 3</vt:lpstr>
      <vt:lpstr>Diapositive 4</vt:lpstr>
      <vt:lpstr>Diapositive 5</vt:lpstr>
      <vt:lpstr>Diapositive 6</vt:lpstr>
      <vt:lpstr>Diapositive 7</vt:lpstr>
      <vt:lpstr>Diapositive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XP</dc:creator>
  <cp:lastModifiedBy>XP</cp:lastModifiedBy>
  <cp:revision>17</cp:revision>
  <dcterms:created xsi:type="dcterms:W3CDTF">2012-03-31T06:57:09Z</dcterms:created>
  <dcterms:modified xsi:type="dcterms:W3CDTF">2012-03-31T11:54:21Z</dcterms:modified>
</cp:coreProperties>
</file>