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91" r:id="rId3"/>
    <p:sldId id="259" r:id="rId4"/>
    <p:sldId id="260" r:id="rId5"/>
    <p:sldId id="261" r:id="rId6"/>
    <p:sldId id="262" r:id="rId7"/>
    <p:sldId id="263" r:id="rId8"/>
    <p:sldId id="292"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8" r:id="rId23"/>
    <p:sldId id="279" r:id="rId24"/>
    <p:sldId id="293" r:id="rId25"/>
    <p:sldId id="280" r:id="rId26"/>
    <p:sldId id="281" r:id="rId27"/>
    <p:sldId id="294" r:id="rId28"/>
    <p:sldId id="283" r:id="rId29"/>
    <p:sldId id="282" r:id="rId30"/>
    <p:sldId id="284" r:id="rId31"/>
    <p:sldId id="285" r:id="rId32"/>
    <p:sldId id="286" r:id="rId33"/>
    <p:sldId id="288" r:id="rId34"/>
    <p:sldId id="289" r:id="rId35"/>
    <p:sldId id="290" r:id="rId36"/>
    <p:sldId id="28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66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7" d="100"/>
          <a:sy n="97" d="100"/>
        </p:scale>
        <p:origin x="-965"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smtClean="0"/>
              <a:t>Cliquez et modifiez le titre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‹N°›</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‹N°›</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Cliquez et modifiez le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‹N°›</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‹N°›</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6BFECD78-3C8E-49F2-8FAB-59489D168ABB}" type="datetimeFigureOut">
              <a:rPr lang="en-US" smtClean="0"/>
              <a:t>4/17/2015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‹N°›</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4/17/2015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t>‹N°›</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4/17/2015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B56013-B943-42BA-886F-6F9D4EB85E9D}" type="slidenum">
              <a:rPr lang="en-US" smtClean="0"/>
              <a:t>‹N°›</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4/17/2015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B56013-B943-42BA-886F-6F9D4EB85E9D}" type="slidenum">
              <a:rPr lang="en-US" smtClean="0"/>
              <a:t>‹N°›</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4/17/2015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t>‹N°›</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6BFECD78-3C8E-49F2-8FAB-59489D168ABB}" type="datetimeFigureOut">
              <a:rPr lang="en-US" smtClean="0"/>
              <a:t>4/17/2015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t>‹N°›</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6BFECD78-3C8E-49F2-8FAB-59489D168ABB}" type="datetimeFigureOut">
              <a:rPr lang="en-US" smtClean="0"/>
              <a:t>4/17/2015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t>‹N°›</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4/17/2015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‹N°›</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9.jp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g"/><Relationship Id="rId4" Type="http://schemas.microsoft.com/office/2007/relationships/hdphoto" Target="../media/hdphoto14.wdp"/></Relationships>
</file>

<file path=ppt/slides/_rels/slide13.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 Id="rId9" Type="http://schemas.openxmlformats.org/officeDocument/2006/relationships/image" Target="../media/image37.jp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53.jpeg"/><Relationship Id="rId5" Type="http://schemas.microsoft.com/office/2007/relationships/hdphoto" Target="../media/hdphoto16.wdp"/><Relationship Id="rId4" Type="http://schemas.openxmlformats.org/officeDocument/2006/relationships/image" Target="../media/image52.jpeg"/></Relationships>
</file>

<file path=ppt/slides/_rels/slide22.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7.xml"/><Relationship Id="rId5" Type="http://schemas.openxmlformats.org/officeDocument/2006/relationships/image" Target="../media/image57.jpg"/><Relationship Id="rId4" Type="http://schemas.openxmlformats.org/officeDocument/2006/relationships/image" Target="../media/image5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5" Type="http://schemas.microsoft.com/office/2007/relationships/hdphoto" Target="../media/hdphoto17.wdp"/><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jpeg"/><Relationship Id="rId7" Type="http://schemas.microsoft.com/office/2007/relationships/hdphoto" Target="../media/hdphoto3.wdp"/><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jpe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8.jpeg"/><Relationship Id="rId4" Type="http://schemas.openxmlformats.org/officeDocument/2006/relationships/image" Target="../media/image5.jpeg"/><Relationship Id="rId9" Type="http://schemas.microsoft.com/office/2007/relationships/hdphoto" Target="../media/hdphoto4.wdp"/></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0.png"/></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72.jpeg"/><Relationship Id="rId1" Type="http://schemas.openxmlformats.org/officeDocument/2006/relationships/slideLayout" Target="../slideLayouts/slideLayout7.xml"/><Relationship Id="rId5" Type="http://schemas.microsoft.com/office/2007/relationships/hdphoto" Target="../media/hdphoto18.wdp"/><Relationship Id="rId4" Type="http://schemas.openxmlformats.org/officeDocument/2006/relationships/image" Target="../media/image73.jpeg"/></Relationships>
</file>

<file path=ppt/slides/_rels/slide3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g"/><Relationship Id="rId1" Type="http://schemas.openxmlformats.org/officeDocument/2006/relationships/slideLayout" Target="../slideLayouts/slideLayout7.xml"/><Relationship Id="rId6" Type="http://schemas.openxmlformats.org/officeDocument/2006/relationships/image" Target="../media/image53.jpeg"/><Relationship Id="rId5" Type="http://schemas.microsoft.com/office/2007/relationships/hdphoto" Target="../media/hdphoto19.wdp"/><Relationship Id="rId4" Type="http://schemas.openxmlformats.org/officeDocument/2006/relationships/image" Target="../media/image76.png"/></Relationships>
</file>

<file path=ppt/slides/_rels/slide3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5.jpeg"/><Relationship Id="rId5" Type="http://schemas.microsoft.com/office/2007/relationships/hdphoto" Target="../media/hdphoto7.wdp"/><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6.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 Id="rId5" Type="http://schemas.microsoft.com/office/2007/relationships/hdphoto" Target="../media/hdphoto10.wdp"/><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7.xml"/><Relationship Id="rId6" Type="http://schemas.microsoft.com/office/2007/relationships/hdphoto" Target="../media/hdphoto12.wdp"/><Relationship Id="rId5" Type="http://schemas.openxmlformats.org/officeDocument/2006/relationships/image" Target="../media/image22.png"/><Relationship Id="rId4" Type="http://schemas.microsoft.com/office/2007/relationships/hdphoto" Target="../media/hdphoto1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RP_1_0.jpg"/>
          <p:cNvPicPr>
            <a:picLocks noChangeAspect="1"/>
          </p:cNvPicPr>
          <p:nvPr/>
        </p:nvPicPr>
        <p:blipFill rotWithShape="1">
          <a:blip r:embed="rId2" cstate="email">
            <a:extLst>
              <a:ext uri="{28A0092B-C50C-407E-A947-70E740481C1C}">
                <a14:useLocalDpi xmlns:a14="http://schemas.microsoft.com/office/drawing/2010/main" val="0"/>
              </a:ext>
            </a:extLst>
          </a:blip>
          <a:srcRect l="15151" t="4695" r="12869" b="19922"/>
          <a:stretch/>
        </p:blipFill>
        <p:spPr>
          <a:xfrm>
            <a:off x="56740" y="165485"/>
            <a:ext cx="5870759" cy="6148282"/>
          </a:xfrm>
          <a:prstGeom prst="rect">
            <a:avLst/>
          </a:prstGeom>
        </p:spPr>
      </p:pic>
      <p:sp>
        <p:nvSpPr>
          <p:cNvPr id="11" name="Titre 1"/>
          <p:cNvSpPr txBox="1">
            <a:spLocks/>
          </p:cNvSpPr>
          <p:nvPr/>
        </p:nvSpPr>
        <p:spPr>
          <a:xfrm>
            <a:off x="5967456" y="270264"/>
            <a:ext cx="3176544" cy="6161745"/>
          </a:xfrm>
          <a:prstGeom prst="rect">
            <a:avLst/>
          </a:prstGeom>
          <a:ln w="38100" cmpd="sng">
            <a:noFill/>
          </a:ln>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70000"/>
              </a:lnSpc>
            </a:pPr>
            <a:r>
              <a:rPr lang="fr-FR" sz="1600" dirty="0" smtClean="0">
                <a:latin typeface="Comic Sans MS" panose="030F0702030302020204" pitchFamily="66" charset="0"/>
              </a:rPr>
              <a:t>Bilan de médecine préventive chez une jeune femme de 19 ans, gabonaise vivant depuis 2 ans en France. Pas d’antécédent, non fumeuse, asymptomatique. La radiographie thoracique montre les aspects suivants. Les anomalies  observées au niveau du champ pulmonaire droit sont elles évocatrices d'une pathologie vasculaire, bronchique ou parenchymateuse </a:t>
            </a:r>
            <a:endParaRPr lang="fr-FR" sz="1600" dirty="0">
              <a:latin typeface="Comic Sans MS" panose="030F0702030302020204" pitchFamily="66" charset="0"/>
            </a:endParaRPr>
          </a:p>
        </p:txBody>
      </p:sp>
      <p:sp>
        <p:nvSpPr>
          <p:cNvPr id="12" name="Sous-titre 2"/>
          <p:cNvSpPr txBox="1">
            <a:spLocks/>
          </p:cNvSpPr>
          <p:nvPr/>
        </p:nvSpPr>
        <p:spPr>
          <a:xfrm>
            <a:off x="5967457" y="6432009"/>
            <a:ext cx="2711460" cy="376154"/>
          </a:xfrm>
          <a:prstGeom prst="rect">
            <a:avLst/>
          </a:prstGeom>
          <a:ln>
            <a:no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1600" dirty="0" smtClean="0"/>
              <a:t>Matthieu BAYLE IHN</a:t>
            </a:r>
            <a:endParaRPr lang="fr-FR" sz="1600" dirty="0"/>
          </a:p>
        </p:txBody>
      </p:sp>
    </p:spTree>
    <p:extLst>
      <p:ext uri="{BB962C8B-B14F-4D97-AF65-F5344CB8AC3E}">
        <p14:creationId xmlns:p14="http://schemas.microsoft.com/office/powerpoint/2010/main" val="390356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258874"/>
            <a:ext cx="8229600" cy="631878"/>
          </a:xfrm>
          <a:solidFill>
            <a:srgbClr val="FFC000"/>
          </a:solidFill>
          <a:ln>
            <a:solidFill>
              <a:srgbClr val="FFFF00"/>
            </a:solidFill>
          </a:ln>
        </p:spPr>
        <p:txBody>
          <a:bodyPr anchor="t">
            <a:normAutofit/>
          </a:bodyPr>
          <a:lstStyle/>
          <a:p>
            <a:r>
              <a:rPr lang="fr-FR" sz="2800" b="1" dirty="0" smtClean="0">
                <a:solidFill>
                  <a:schemeClr val="bg1"/>
                </a:solidFill>
                <a:latin typeface="Comic Sans MS" panose="030F0702030302020204" pitchFamily="66" charset="0"/>
              </a:rPr>
              <a:t>Malformation adénomatoïde kystique</a:t>
            </a:r>
            <a:endParaRPr lang="fr-FR" sz="2800" b="1" dirty="0">
              <a:solidFill>
                <a:schemeClr val="bg1"/>
              </a:solidFill>
              <a:latin typeface="Comic Sans MS" panose="030F0702030302020204" pitchFamily="66" charset="0"/>
            </a:endParaRPr>
          </a:p>
        </p:txBody>
      </p:sp>
      <p:sp>
        <p:nvSpPr>
          <p:cNvPr id="3" name="Espace réservé du contenu 2"/>
          <p:cNvSpPr>
            <a:spLocks noGrp="1"/>
          </p:cNvSpPr>
          <p:nvPr>
            <p:ph idx="4294967295"/>
          </p:nvPr>
        </p:nvSpPr>
        <p:spPr>
          <a:xfrm>
            <a:off x="362607" y="1362404"/>
            <a:ext cx="8229600" cy="5243348"/>
          </a:xfrm>
          <a:noFill/>
          <a:ln>
            <a:solidFill>
              <a:srgbClr val="B7DEE8"/>
            </a:solidFill>
          </a:ln>
        </p:spPr>
        <p:txBody>
          <a:bodyPr>
            <a:noAutofit/>
          </a:bodyPr>
          <a:lstStyle/>
          <a:p>
            <a:pPr>
              <a:lnSpc>
                <a:spcPct val="210000"/>
              </a:lnSpc>
            </a:pPr>
            <a:r>
              <a:rPr lang="fr-FR" sz="1600" dirty="0" smtClean="0">
                <a:latin typeface="Comic Sans MS" panose="030F0702030302020204" pitchFamily="66" charset="0"/>
              </a:rPr>
              <a:t>=Maladie de </a:t>
            </a:r>
            <a:r>
              <a:rPr lang="fr-FR" sz="1600" dirty="0" smtClean="0">
                <a:solidFill>
                  <a:srgbClr val="66FFFF"/>
                </a:solidFill>
                <a:latin typeface="Comic Sans MS" panose="030F0702030302020204" pitchFamily="66" charset="0"/>
              </a:rPr>
              <a:t>Craig</a:t>
            </a:r>
          </a:p>
          <a:p>
            <a:pPr>
              <a:lnSpc>
                <a:spcPct val="210000"/>
              </a:lnSpc>
            </a:pPr>
            <a:r>
              <a:rPr lang="fr-FR" sz="1600" dirty="0" smtClean="0">
                <a:solidFill>
                  <a:srgbClr val="00FF00"/>
                </a:solidFill>
                <a:latin typeface="Comic Sans MS" panose="030F0702030302020204" pitchFamily="66" charset="0"/>
              </a:rPr>
              <a:t>Prolifération adénomatoïde des bronchioles terminales </a:t>
            </a:r>
            <a:r>
              <a:rPr lang="fr-FR" sz="1600" dirty="0" smtClean="0">
                <a:latin typeface="Comic Sans MS" panose="030F0702030302020204" pitchFamily="66" charset="0"/>
              </a:rPr>
              <a:t>avec un arrêt de maturation localisé de l’arbre bronchique au stade glandulaire, et évolution vers une masse plus ou moins kystique</a:t>
            </a:r>
          </a:p>
          <a:p>
            <a:pPr>
              <a:lnSpc>
                <a:spcPct val="210000"/>
              </a:lnSpc>
            </a:pPr>
            <a:r>
              <a:rPr lang="fr-FR" sz="1600" dirty="0" smtClean="0">
                <a:solidFill>
                  <a:srgbClr val="FFC000"/>
                </a:solidFill>
                <a:latin typeface="Comic Sans MS" panose="030F0702030302020204" pitchFamily="66" charset="0"/>
              </a:rPr>
              <a:t>25% des malformations pulmonaires</a:t>
            </a:r>
          </a:p>
          <a:p>
            <a:pPr>
              <a:lnSpc>
                <a:spcPct val="210000"/>
              </a:lnSpc>
            </a:pPr>
            <a:r>
              <a:rPr lang="fr-FR" sz="1600" dirty="0" smtClean="0">
                <a:latin typeface="Comic Sans MS" panose="030F0702030302020204" pitchFamily="66" charset="0"/>
              </a:rPr>
              <a:t>1/25000 naissances</a:t>
            </a:r>
          </a:p>
          <a:p>
            <a:pPr>
              <a:lnSpc>
                <a:spcPct val="210000"/>
              </a:lnSpc>
            </a:pPr>
            <a:r>
              <a:rPr lang="fr-FR" sz="1600" dirty="0" smtClean="0">
                <a:latin typeface="Comic Sans MS" panose="030F0702030302020204" pitchFamily="66" charset="0"/>
              </a:rPr>
              <a:t>Diagnostic anténatal le plus souvent (échographie et IRM fœtale)</a:t>
            </a:r>
          </a:p>
          <a:p>
            <a:pPr>
              <a:lnSpc>
                <a:spcPct val="210000"/>
              </a:lnSpc>
            </a:pPr>
            <a:r>
              <a:rPr lang="fr-FR" sz="1600" dirty="0" smtClean="0">
                <a:latin typeface="Comic Sans MS" panose="030F0702030302020204" pitchFamily="66" charset="0"/>
              </a:rPr>
              <a:t>Prédominant aux </a:t>
            </a:r>
            <a:r>
              <a:rPr lang="fr-FR" sz="1600" dirty="0" smtClean="0">
                <a:solidFill>
                  <a:srgbClr val="FFCCFF"/>
                </a:solidFill>
                <a:latin typeface="Comic Sans MS" panose="030F0702030302020204" pitchFamily="66" charset="0"/>
              </a:rPr>
              <a:t>lobes inférieurs</a:t>
            </a:r>
            <a:r>
              <a:rPr lang="fr-FR" sz="1600" dirty="0" smtClean="0">
                <a:latin typeface="Comic Sans MS" panose="030F0702030302020204" pitchFamily="66" charset="0"/>
              </a:rPr>
              <a:t>, </a:t>
            </a:r>
            <a:r>
              <a:rPr lang="fr-FR" sz="1600" dirty="0" smtClean="0">
                <a:solidFill>
                  <a:srgbClr val="FFFF00"/>
                </a:solidFill>
                <a:latin typeface="Comic Sans MS" panose="030F0702030302020204" pitchFamily="66" charset="0"/>
              </a:rPr>
              <a:t>unilatéral </a:t>
            </a:r>
            <a:r>
              <a:rPr lang="fr-FR" sz="1600" dirty="0" smtClean="0">
                <a:latin typeface="Comic Sans MS" panose="030F0702030302020204" pitchFamily="66" charset="0"/>
              </a:rPr>
              <a:t>dans 98% des cas</a:t>
            </a:r>
          </a:p>
          <a:p>
            <a:pPr>
              <a:lnSpc>
                <a:spcPct val="210000"/>
              </a:lnSpc>
            </a:pPr>
            <a:r>
              <a:rPr lang="fr-FR" sz="1600" dirty="0" smtClean="0">
                <a:latin typeface="Comic Sans MS" panose="030F0702030302020204" pitchFamily="66" charset="0"/>
              </a:rPr>
              <a:t>Prédominance </a:t>
            </a:r>
            <a:r>
              <a:rPr lang="fr-FR" sz="1600" dirty="0" smtClean="0">
                <a:solidFill>
                  <a:srgbClr val="66FFFF"/>
                </a:solidFill>
                <a:latin typeface="Comic Sans MS" panose="030F0702030302020204" pitchFamily="66" charset="0"/>
              </a:rPr>
              <a:t>masculine</a:t>
            </a:r>
          </a:p>
          <a:p>
            <a:pPr>
              <a:lnSpc>
                <a:spcPct val="210000"/>
              </a:lnSpc>
            </a:pPr>
            <a:endParaRPr lang="fr-FR" sz="1600" dirty="0">
              <a:latin typeface="Comic Sans MS" panose="030F0702030302020204" pitchFamily="66" charset="0"/>
            </a:endParaRPr>
          </a:p>
        </p:txBody>
      </p:sp>
    </p:spTree>
    <p:extLst>
      <p:ext uri="{BB962C8B-B14F-4D97-AF65-F5344CB8AC3E}">
        <p14:creationId xmlns:p14="http://schemas.microsoft.com/office/powerpoint/2010/main" val="32764602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0" y="-125687"/>
            <a:ext cx="5510048" cy="3436445"/>
          </a:xfrm>
          <a:ln>
            <a:solidFill>
              <a:srgbClr val="FFC000"/>
            </a:solidFill>
          </a:ln>
        </p:spPr>
        <p:txBody>
          <a:bodyPr>
            <a:normAutofit/>
          </a:bodyPr>
          <a:lstStyle/>
          <a:p>
            <a:pPr marL="0" indent="0">
              <a:lnSpc>
                <a:spcPct val="150000"/>
              </a:lnSpc>
              <a:buNone/>
            </a:pPr>
            <a:r>
              <a:rPr lang="fr-FR" sz="1800" dirty="0" smtClean="0">
                <a:solidFill>
                  <a:srgbClr val="FFFF00"/>
                </a:solidFill>
                <a:latin typeface="Comic Sans MS" panose="030F0702030302020204" pitchFamily="66" charset="0"/>
              </a:rPr>
              <a:t>Classification anatomopathologique de Stocker </a:t>
            </a:r>
            <a:r>
              <a:rPr lang="fr-FR" sz="1600" dirty="0" smtClean="0">
                <a:solidFill>
                  <a:srgbClr val="FFFF00"/>
                </a:solidFill>
                <a:latin typeface="Comic Sans MS" panose="030F0702030302020204" pitchFamily="66" charset="0"/>
              </a:rPr>
              <a:t>:</a:t>
            </a:r>
          </a:p>
          <a:p>
            <a:pPr marL="0" indent="0">
              <a:lnSpc>
                <a:spcPct val="150000"/>
              </a:lnSpc>
              <a:buNone/>
            </a:pPr>
            <a:endParaRPr lang="fr-FR" sz="1600" dirty="0" smtClean="0">
              <a:solidFill>
                <a:srgbClr val="FFFF00"/>
              </a:solidFill>
              <a:latin typeface="Comic Sans MS" panose="030F0702030302020204" pitchFamily="66" charset="0"/>
            </a:endParaRPr>
          </a:p>
          <a:p>
            <a:pPr marL="0" indent="0">
              <a:lnSpc>
                <a:spcPct val="150000"/>
              </a:lnSpc>
              <a:buNone/>
            </a:pPr>
            <a:r>
              <a:rPr lang="fr-FR" sz="1400" dirty="0" smtClean="0">
                <a:latin typeface="Comic Sans MS" panose="030F0702030302020204" pitchFamily="66" charset="0"/>
              </a:rPr>
              <a:t>Type 1 (50%) : Un ou plusieurs kystes de grande taille &gt;</a:t>
            </a:r>
            <a:r>
              <a:rPr lang="fr-FR" sz="1400" dirty="0" smtClean="0">
                <a:latin typeface="Comic Sans MS" panose="030F0702030302020204" pitchFamily="66" charset="0"/>
              </a:rPr>
              <a:t>2cm</a:t>
            </a:r>
          </a:p>
          <a:p>
            <a:pPr marL="0" indent="0">
              <a:lnSpc>
                <a:spcPct val="150000"/>
              </a:lnSpc>
              <a:buNone/>
            </a:pPr>
            <a:endParaRPr lang="fr-FR" sz="1400" dirty="0" smtClean="0">
              <a:latin typeface="Comic Sans MS" panose="030F0702030302020204" pitchFamily="66" charset="0"/>
            </a:endParaRPr>
          </a:p>
          <a:p>
            <a:pPr marL="0" indent="0">
              <a:lnSpc>
                <a:spcPct val="150000"/>
              </a:lnSpc>
              <a:buNone/>
            </a:pPr>
            <a:r>
              <a:rPr lang="fr-FR" sz="1400" dirty="0" smtClean="0">
                <a:latin typeface="Comic Sans MS" panose="030F0702030302020204" pitchFamily="66" charset="0"/>
              </a:rPr>
              <a:t>Type 2 (40%) :  Kystes plus nombreux &lt;</a:t>
            </a:r>
            <a:r>
              <a:rPr lang="fr-FR" sz="1400" dirty="0" smtClean="0">
                <a:latin typeface="Comic Sans MS" panose="030F0702030302020204" pitchFamily="66" charset="0"/>
              </a:rPr>
              <a:t>1cm</a:t>
            </a:r>
          </a:p>
          <a:p>
            <a:pPr marL="0" indent="0">
              <a:lnSpc>
                <a:spcPct val="150000"/>
              </a:lnSpc>
              <a:buNone/>
            </a:pPr>
            <a:endParaRPr lang="fr-FR" sz="1400" dirty="0" smtClean="0">
              <a:latin typeface="Comic Sans MS" panose="030F0702030302020204" pitchFamily="66" charset="0"/>
            </a:endParaRPr>
          </a:p>
          <a:p>
            <a:pPr marL="0" indent="0">
              <a:lnSpc>
                <a:spcPct val="150000"/>
              </a:lnSpc>
              <a:buNone/>
            </a:pPr>
            <a:r>
              <a:rPr lang="fr-FR" sz="1400" dirty="0" smtClean="0">
                <a:latin typeface="Comic Sans MS" panose="030F0702030302020204" pitchFamily="66" charset="0"/>
              </a:rPr>
              <a:t>Type 3 (10%) : Micro kystes, masse opaque homogène</a:t>
            </a:r>
            <a:endParaRPr lang="fr-FR" sz="1400" dirty="0">
              <a:latin typeface="Comic Sans MS" panose="030F0702030302020204" pitchFamily="66" charset="0"/>
            </a:endParaRPr>
          </a:p>
        </p:txBody>
      </p:sp>
      <p:pic>
        <p:nvPicPr>
          <p:cNvPr id="4" name="Image 3" descr="Capture d’écran 2015-01-31 à 13.07.32.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89331" y="61378"/>
            <a:ext cx="3775841" cy="3696426"/>
          </a:xfrm>
          <a:prstGeom prst="rect">
            <a:avLst/>
          </a:prstGeom>
        </p:spPr>
      </p:pic>
      <p:sp>
        <p:nvSpPr>
          <p:cNvPr id="5" name="ZoneTexte 4"/>
          <p:cNvSpPr txBox="1"/>
          <p:nvPr/>
        </p:nvSpPr>
        <p:spPr>
          <a:xfrm>
            <a:off x="106312" y="3200396"/>
            <a:ext cx="7947426" cy="3539430"/>
          </a:xfrm>
          <a:prstGeom prst="rect">
            <a:avLst/>
          </a:prstGeom>
          <a:noFill/>
          <a:ln>
            <a:solidFill>
              <a:srgbClr val="66FFFF"/>
            </a:solidFill>
          </a:ln>
        </p:spPr>
        <p:txBody>
          <a:bodyPr wrap="square" rtlCol="0">
            <a:spAutoFit/>
          </a:bodyPr>
          <a:lstStyle/>
          <a:p>
            <a:pPr>
              <a:lnSpc>
                <a:spcPct val="200000"/>
              </a:lnSpc>
            </a:pPr>
            <a:r>
              <a:rPr lang="fr-FR" sz="1600" dirty="0" smtClean="0">
                <a:latin typeface="Comic Sans MS" panose="030F0702030302020204" pitchFamily="66" charset="0"/>
              </a:rPr>
              <a:t>Clinique variable : </a:t>
            </a:r>
          </a:p>
          <a:p>
            <a:pPr>
              <a:lnSpc>
                <a:spcPct val="200000"/>
              </a:lnSpc>
            </a:pPr>
            <a:r>
              <a:rPr lang="fr-FR" sz="1600" dirty="0" smtClean="0">
                <a:latin typeface="Comic Sans MS" panose="030F0702030302020204" pitchFamily="66" charset="0"/>
              </a:rPr>
              <a:t>Asymptomatique</a:t>
            </a:r>
          </a:p>
          <a:p>
            <a:pPr>
              <a:lnSpc>
                <a:spcPct val="200000"/>
              </a:lnSpc>
            </a:pPr>
            <a:r>
              <a:rPr lang="fr-FR" sz="1600" dirty="0" smtClean="0">
                <a:latin typeface="Comic Sans MS" panose="030F0702030302020204" pitchFamily="66" charset="0"/>
              </a:rPr>
              <a:t>Infections à répétition</a:t>
            </a:r>
          </a:p>
          <a:p>
            <a:pPr>
              <a:lnSpc>
                <a:spcPct val="200000"/>
              </a:lnSpc>
            </a:pPr>
            <a:r>
              <a:rPr lang="fr-FR" sz="1600" dirty="0" smtClean="0">
                <a:latin typeface="Comic Sans MS" panose="030F0702030302020204" pitchFamily="66" charset="0"/>
              </a:rPr>
              <a:t>SDRA</a:t>
            </a:r>
          </a:p>
          <a:p>
            <a:pPr>
              <a:lnSpc>
                <a:spcPct val="200000"/>
              </a:lnSpc>
            </a:pPr>
            <a:r>
              <a:rPr lang="fr-FR" sz="1600" dirty="0" smtClean="0">
                <a:latin typeface="Comic Sans MS" panose="030F0702030302020204" pitchFamily="66" charset="0"/>
              </a:rPr>
              <a:t>Malformations associées (type 2) : Séquestration bronchique, cardio-vasculaires (tronc artériel commun, Fallot, CIV), agénésie ou dysplasie kystique rénale,  imperforation anale… </a:t>
            </a:r>
            <a:endParaRPr lang="fr-FR" sz="1600" dirty="0">
              <a:latin typeface="Comic Sans MS" panose="030F0702030302020204" pitchFamily="66" charset="0"/>
            </a:endParaRPr>
          </a:p>
        </p:txBody>
      </p:sp>
    </p:spTree>
    <p:extLst>
      <p:ext uri="{BB962C8B-B14F-4D97-AF65-F5344CB8AC3E}">
        <p14:creationId xmlns:p14="http://schemas.microsoft.com/office/powerpoint/2010/main" val="2782011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09 2012_136_135.jpg"/>
          <p:cNvPicPr>
            <a:picLocks noChangeAspect="1"/>
          </p:cNvPicPr>
          <p:nvPr/>
        </p:nvPicPr>
        <p:blipFill rotWithShape="1">
          <a:blip r:embed="rId2" cstate="email">
            <a:extLst>
              <a:ext uri="{28A0092B-C50C-407E-A947-70E740481C1C}">
                <a14:useLocalDpi xmlns:a14="http://schemas.microsoft.com/office/drawing/2010/main" val="0"/>
              </a:ext>
            </a:extLst>
          </a:blip>
          <a:srcRect l="11840" t="17058" r="10682" b="9838"/>
          <a:stretch/>
        </p:blipFill>
        <p:spPr>
          <a:xfrm>
            <a:off x="66836" y="33424"/>
            <a:ext cx="3064096" cy="2891097"/>
          </a:xfrm>
          <a:prstGeom prst="rect">
            <a:avLst/>
          </a:prstGeom>
        </p:spPr>
      </p:pic>
      <p:pic>
        <p:nvPicPr>
          <p:cNvPr id="3" name="Image 2" descr="A10326003491_MEDIASTIN_70.jpg"/>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12440" t="21494" r="11498" b="12370"/>
          <a:stretch/>
        </p:blipFill>
        <p:spPr>
          <a:xfrm>
            <a:off x="3274964" y="33424"/>
            <a:ext cx="3325004" cy="2891097"/>
          </a:xfrm>
          <a:prstGeom prst="rect">
            <a:avLst/>
          </a:prstGeom>
        </p:spPr>
      </p:pic>
      <p:sp>
        <p:nvSpPr>
          <p:cNvPr id="4" name="ZoneTexte 3"/>
          <p:cNvSpPr txBox="1"/>
          <p:nvPr/>
        </p:nvSpPr>
        <p:spPr>
          <a:xfrm>
            <a:off x="6783854" y="603294"/>
            <a:ext cx="2198038" cy="369332"/>
          </a:xfrm>
          <a:prstGeom prst="rect">
            <a:avLst/>
          </a:prstGeom>
          <a:noFill/>
          <a:ln>
            <a:solidFill>
              <a:schemeClr val="tx1"/>
            </a:solidFill>
          </a:ln>
        </p:spPr>
        <p:txBody>
          <a:bodyPr wrap="none" rtlCol="0">
            <a:spAutoFit/>
          </a:bodyPr>
          <a:lstStyle/>
          <a:p>
            <a:r>
              <a:rPr lang="fr-FR" dirty="0" smtClean="0"/>
              <a:t>Nourrisson de 4 jours</a:t>
            </a:r>
            <a:endParaRPr lang="fr-FR" dirty="0"/>
          </a:p>
        </p:txBody>
      </p:sp>
      <p:pic>
        <p:nvPicPr>
          <p:cNvPr id="5" name="Image 4" descr="angioscan 01 2013_157_156.jpg"/>
          <p:cNvPicPr>
            <a:picLocks noChangeAspect="1"/>
          </p:cNvPicPr>
          <p:nvPr/>
        </p:nvPicPr>
        <p:blipFill rotWithShape="1">
          <a:blip r:embed="rId5">
            <a:extLst>
              <a:ext uri="{28A0092B-C50C-407E-A947-70E740481C1C}">
                <a14:useLocalDpi xmlns:a14="http://schemas.microsoft.com/office/drawing/2010/main" val="0"/>
              </a:ext>
            </a:extLst>
          </a:blip>
          <a:srcRect l="21348" t="28347" r="22804" b="25049"/>
          <a:stretch/>
        </p:blipFill>
        <p:spPr>
          <a:xfrm>
            <a:off x="66836" y="3442578"/>
            <a:ext cx="2963882" cy="2473308"/>
          </a:xfrm>
          <a:prstGeom prst="rect">
            <a:avLst/>
          </a:prstGeom>
        </p:spPr>
      </p:pic>
      <p:pic>
        <p:nvPicPr>
          <p:cNvPr id="7" name="Image 6" descr="scan 12 2014_158_157.jpg"/>
          <p:cNvPicPr>
            <a:picLocks noChangeAspect="1"/>
          </p:cNvPicPr>
          <p:nvPr/>
        </p:nvPicPr>
        <p:blipFill rotWithShape="1">
          <a:blip r:embed="rId6" cstate="email">
            <a:extLst>
              <a:ext uri="{28A0092B-C50C-407E-A947-70E740481C1C}">
                <a14:useLocalDpi xmlns:a14="http://schemas.microsoft.com/office/drawing/2010/main" val="0"/>
              </a:ext>
            </a:extLst>
          </a:blip>
          <a:srcRect l="12782" t="22522" r="15610" b="23678"/>
          <a:stretch/>
        </p:blipFill>
        <p:spPr>
          <a:xfrm>
            <a:off x="3130932" y="3430329"/>
            <a:ext cx="3308295" cy="2485557"/>
          </a:xfrm>
          <a:prstGeom prst="rect">
            <a:avLst/>
          </a:prstGeom>
        </p:spPr>
      </p:pic>
      <p:pic>
        <p:nvPicPr>
          <p:cNvPr id="8" name="Image 7" descr="scan 12 2014_165_164.jpg"/>
          <p:cNvPicPr>
            <a:picLocks noChangeAspect="1"/>
          </p:cNvPicPr>
          <p:nvPr/>
        </p:nvPicPr>
        <p:blipFill rotWithShape="1">
          <a:blip r:embed="rId7">
            <a:extLst>
              <a:ext uri="{28A0092B-C50C-407E-A947-70E740481C1C}">
                <a14:useLocalDpi xmlns:a14="http://schemas.microsoft.com/office/drawing/2010/main" val="0"/>
              </a:ext>
            </a:extLst>
          </a:blip>
          <a:srcRect l="41562" t="57817" r="30000" b="22993"/>
          <a:stretch/>
        </p:blipFill>
        <p:spPr>
          <a:xfrm>
            <a:off x="6183435" y="3860368"/>
            <a:ext cx="2798457" cy="1888404"/>
          </a:xfrm>
          <a:prstGeom prst="rect">
            <a:avLst/>
          </a:prstGeom>
        </p:spPr>
      </p:pic>
      <p:sp>
        <p:nvSpPr>
          <p:cNvPr id="9" name="ZoneTexte 8"/>
          <p:cNvSpPr txBox="1"/>
          <p:nvPr/>
        </p:nvSpPr>
        <p:spPr>
          <a:xfrm>
            <a:off x="769210" y="6098875"/>
            <a:ext cx="803225" cy="369332"/>
          </a:xfrm>
          <a:prstGeom prst="rect">
            <a:avLst/>
          </a:prstGeom>
          <a:noFill/>
          <a:ln>
            <a:solidFill>
              <a:srgbClr val="FFFFFF"/>
            </a:solidFill>
          </a:ln>
        </p:spPr>
        <p:txBody>
          <a:bodyPr wrap="none" rtlCol="0">
            <a:spAutoFit/>
          </a:bodyPr>
          <a:lstStyle/>
          <a:p>
            <a:r>
              <a:rPr lang="fr-FR" dirty="0" smtClean="0"/>
              <a:t>3 mois</a:t>
            </a:r>
            <a:endParaRPr lang="fr-FR" dirty="0"/>
          </a:p>
        </p:txBody>
      </p:sp>
      <p:sp>
        <p:nvSpPr>
          <p:cNvPr id="10" name="ZoneTexte 9"/>
          <p:cNvSpPr txBox="1"/>
          <p:nvPr/>
        </p:nvSpPr>
        <p:spPr>
          <a:xfrm>
            <a:off x="5363589" y="6098875"/>
            <a:ext cx="675974" cy="369332"/>
          </a:xfrm>
          <a:prstGeom prst="rect">
            <a:avLst/>
          </a:prstGeom>
          <a:noFill/>
          <a:ln>
            <a:solidFill>
              <a:srgbClr val="FFFFFF"/>
            </a:solidFill>
          </a:ln>
        </p:spPr>
        <p:txBody>
          <a:bodyPr wrap="none" rtlCol="0">
            <a:spAutoFit/>
          </a:bodyPr>
          <a:lstStyle/>
          <a:p>
            <a:r>
              <a:rPr lang="fr-FR" dirty="0" smtClean="0"/>
              <a:t>2 ans</a:t>
            </a:r>
            <a:endParaRPr lang="fr-FR" dirty="0"/>
          </a:p>
        </p:txBody>
      </p:sp>
    </p:spTree>
    <p:extLst>
      <p:ext uri="{BB962C8B-B14F-4D97-AF65-F5344CB8AC3E}">
        <p14:creationId xmlns:p14="http://schemas.microsoft.com/office/powerpoint/2010/main" val="33340139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2.840.113704.1.111.2540.1378812098.22496_65.jpg"/>
          <p:cNvPicPr>
            <a:picLocks noChangeAspect="1"/>
          </p:cNvPicPr>
          <p:nvPr/>
        </p:nvPicPr>
        <p:blipFill rotWithShape="1">
          <a:blip r:embed="rId2">
            <a:extLst>
              <a:ext uri="{28A0092B-C50C-407E-A947-70E740481C1C}">
                <a14:useLocalDpi xmlns:a14="http://schemas.microsoft.com/office/drawing/2010/main" val="0"/>
              </a:ext>
            </a:extLst>
          </a:blip>
          <a:srcRect l="26145" t="30746" r="18350" b="29846"/>
          <a:stretch/>
        </p:blipFill>
        <p:spPr>
          <a:xfrm>
            <a:off x="50127" y="82410"/>
            <a:ext cx="2990911" cy="2123501"/>
          </a:xfrm>
          <a:prstGeom prst="rect">
            <a:avLst/>
          </a:prstGeom>
        </p:spPr>
      </p:pic>
      <p:pic>
        <p:nvPicPr>
          <p:cNvPr id="3" name="Image 2" descr="1.2.840.113704.1.111.2540.1378812098.22503_72.jpg"/>
          <p:cNvPicPr>
            <a:picLocks noChangeAspect="1"/>
          </p:cNvPicPr>
          <p:nvPr/>
        </p:nvPicPr>
        <p:blipFill rotWithShape="1">
          <a:blip r:embed="rId3">
            <a:extLst>
              <a:ext uri="{28A0092B-C50C-407E-A947-70E740481C1C}">
                <a14:useLocalDpi xmlns:a14="http://schemas.microsoft.com/office/drawing/2010/main" val="0"/>
              </a:ext>
            </a:extLst>
          </a:blip>
          <a:srcRect l="25459" t="30403" r="18008" b="29504"/>
          <a:stretch/>
        </p:blipFill>
        <p:spPr>
          <a:xfrm>
            <a:off x="3088694" y="82410"/>
            <a:ext cx="3016189" cy="2139077"/>
          </a:xfrm>
          <a:prstGeom prst="rect">
            <a:avLst/>
          </a:prstGeom>
        </p:spPr>
      </p:pic>
      <p:pic>
        <p:nvPicPr>
          <p:cNvPr id="4" name="Image 3" descr="1.2.840.113704.1.111.2540.1378812099.22519_88.jpg"/>
          <p:cNvPicPr>
            <a:picLocks noChangeAspect="1"/>
          </p:cNvPicPr>
          <p:nvPr/>
        </p:nvPicPr>
        <p:blipFill rotWithShape="1">
          <a:blip r:embed="rId4">
            <a:extLst>
              <a:ext uri="{28A0092B-C50C-407E-A947-70E740481C1C}">
                <a14:useLocalDpi xmlns:a14="http://schemas.microsoft.com/office/drawing/2010/main" val="0"/>
              </a:ext>
            </a:extLst>
          </a:blip>
          <a:srcRect l="23404" t="27319" r="15952" b="28819"/>
          <a:stretch/>
        </p:blipFill>
        <p:spPr>
          <a:xfrm>
            <a:off x="6148912" y="82410"/>
            <a:ext cx="2957493" cy="2139077"/>
          </a:xfrm>
          <a:prstGeom prst="rect">
            <a:avLst/>
          </a:prstGeom>
        </p:spPr>
      </p:pic>
      <p:pic>
        <p:nvPicPr>
          <p:cNvPr id="5" name="Image 4" descr="1.2.840.113704.7.1.1.6748.1378812392.809_114.jpg"/>
          <p:cNvPicPr>
            <a:picLocks noChangeAspect="1"/>
          </p:cNvPicPr>
          <p:nvPr/>
        </p:nvPicPr>
        <p:blipFill rotWithShape="1">
          <a:blip r:embed="rId5">
            <a:extLst>
              <a:ext uri="{28A0092B-C50C-407E-A947-70E740481C1C}">
                <a14:useLocalDpi xmlns:a14="http://schemas.microsoft.com/office/drawing/2010/main" val="0"/>
              </a:ext>
            </a:extLst>
          </a:blip>
          <a:srcRect l="18608" t="17724" r="46445" b="43896"/>
          <a:stretch/>
        </p:blipFill>
        <p:spPr>
          <a:xfrm>
            <a:off x="267344" y="2259517"/>
            <a:ext cx="2085791" cy="2290629"/>
          </a:xfrm>
          <a:prstGeom prst="rect">
            <a:avLst/>
          </a:prstGeom>
        </p:spPr>
      </p:pic>
      <p:pic>
        <p:nvPicPr>
          <p:cNvPr id="6" name="Image 5" descr="1.2.840.113704.7.1.1.6748.1378812392.782_87.jpg"/>
          <p:cNvPicPr>
            <a:picLocks noChangeAspect="1"/>
          </p:cNvPicPr>
          <p:nvPr/>
        </p:nvPicPr>
        <p:blipFill rotWithShape="1">
          <a:blip r:embed="rId6">
            <a:extLst>
              <a:ext uri="{28A0092B-C50C-407E-A947-70E740481C1C}">
                <a14:useLocalDpi xmlns:a14="http://schemas.microsoft.com/office/drawing/2010/main" val="0"/>
              </a:ext>
            </a:extLst>
          </a:blip>
          <a:srcRect l="15867" t="18066" r="44389" b="43554"/>
          <a:stretch/>
        </p:blipFill>
        <p:spPr>
          <a:xfrm>
            <a:off x="2692523" y="2264122"/>
            <a:ext cx="2367307" cy="2286024"/>
          </a:xfrm>
          <a:prstGeom prst="rect">
            <a:avLst/>
          </a:prstGeom>
        </p:spPr>
      </p:pic>
      <p:pic>
        <p:nvPicPr>
          <p:cNvPr id="7" name="Image 6" descr="1.2.840.113704.7.1.1.6748.1378812457.970_10.jpg"/>
          <p:cNvPicPr>
            <a:picLocks noChangeAspect="1"/>
          </p:cNvPicPr>
          <p:nvPr/>
        </p:nvPicPr>
        <p:blipFill rotWithShape="1">
          <a:blip r:embed="rId7">
            <a:extLst>
              <a:ext uri="{28A0092B-C50C-407E-A947-70E740481C1C}">
                <a14:useLocalDpi xmlns:a14="http://schemas.microsoft.com/office/drawing/2010/main" val="0"/>
              </a:ext>
            </a:extLst>
          </a:blip>
          <a:srcRect l="19585" t="21836" r="31370" b="37728"/>
          <a:stretch/>
        </p:blipFill>
        <p:spPr>
          <a:xfrm>
            <a:off x="2847648" y="4662521"/>
            <a:ext cx="2614827" cy="2155788"/>
          </a:xfrm>
          <a:prstGeom prst="rect">
            <a:avLst/>
          </a:prstGeom>
        </p:spPr>
      </p:pic>
      <p:pic>
        <p:nvPicPr>
          <p:cNvPr id="8" name="Image 7" descr="1.2.840.113704.7.1.1.6748.1378812457.971_11.jpg"/>
          <p:cNvPicPr>
            <a:picLocks noChangeAspect="1"/>
          </p:cNvPicPr>
          <p:nvPr/>
        </p:nvPicPr>
        <p:blipFill rotWithShape="1">
          <a:blip r:embed="rId8">
            <a:extLst>
              <a:ext uri="{28A0092B-C50C-407E-A947-70E740481C1C}">
                <a14:useLocalDpi xmlns:a14="http://schemas.microsoft.com/office/drawing/2010/main" val="0"/>
              </a:ext>
            </a:extLst>
          </a:blip>
          <a:srcRect l="21270" t="21836" r="30763" b="38413"/>
          <a:stretch/>
        </p:blipFill>
        <p:spPr>
          <a:xfrm>
            <a:off x="83543" y="4662521"/>
            <a:ext cx="2608980" cy="2162055"/>
          </a:xfrm>
          <a:prstGeom prst="rect">
            <a:avLst/>
          </a:prstGeom>
        </p:spPr>
      </p:pic>
      <p:sp>
        <p:nvSpPr>
          <p:cNvPr id="9" name="ZoneTexte 8"/>
          <p:cNvSpPr txBox="1"/>
          <p:nvPr/>
        </p:nvSpPr>
        <p:spPr>
          <a:xfrm>
            <a:off x="6393130" y="5676279"/>
            <a:ext cx="2099742" cy="369332"/>
          </a:xfrm>
          <a:prstGeom prst="rect">
            <a:avLst/>
          </a:prstGeom>
          <a:noFill/>
          <a:ln>
            <a:solidFill>
              <a:schemeClr val="tx1"/>
            </a:solidFill>
          </a:ln>
        </p:spPr>
        <p:txBody>
          <a:bodyPr wrap="none" rtlCol="0">
            <a:spAutoFit/>
          </a:bodyPr>
          <a:lstStyle/>
          <a:p>
            <a:r>
              <a:rPr lang="fr-FR" dirty="0" smtClean="0"/>
              <a:t>petite </a:t>
            </a:r>
            <a:r>
              <a:rPr lang="fr-FR" dirty="0" smtClean="0"/>
              <a:t>fille de 7 mois</a:t>
            </a:r>
          </a:p>
        </p:txBody>
      </p:sp>
      <p:pic>
        <p:nvPicPr>
          <p:cNvPr id="10" name="Image 9" descr="1.2.840.113704.7.1.1.6748.1378812392.800_105.jpg"/>
          <p:cNvPicPr>
            <a:picLocks noChangeAspect="1"/>
          </p:cNvPicPr>
          <p:nvPr/>
        </p:nvPicPr>
        <p:blipFill rotWithShape="1">
          <a:blip r:embed="rId9">
            <a:extLst>
              <a:ext uri="{28A0092B-C50C-407E-A947-70E740481C1C}">
                <a14:useLocalDpi xmlns:a14="http://schemas.microsoft.com/office/drawing/2010/main" val="0"/>
              </a:ext>
            </a:extLst>
          </a:blip>
          <a:srcRect l="16080" t="17724" r="50000" b="45267"/>
          <a:stretch/>
        </p:blipFill>
        <p:spPr>
          <a:xfrm>
            <a:off x="5325806" y="2264122"/>
            <a:ext cx="2109699" cy="2301841"/>
          </a:xfrm>
          <a:prstGeom prst="rect">
            <a:avLst/>
          </a:prstGeom>
        </p:spPr>
      </p:pic>
    </p:spTree>
    <p:extLst>
      <p:ext uri="{BB962C8B-B14F-4D97-AF65-F5344CB8AC3E}">
        <p14:creationId xmlns:p14="http://schemas.microsoft.com/office/powerpoint/2010/main" val="1816579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2.840.113704.1.111.1128.1389183940.15157_115.jpg"/>
          <p:cNvPicPr>
            <a:picLocks noChangeAspect="1"/>
          </p:cNvPicPr>
          <p:nvPr/>
        </p:nvPicPr>
        <p:blipFill rotWithShape="1">
          <a:blip r:embed="rId2">
            <a:extLst>
              <a:ext uri="{28A0092B-C50C-407E-A947-70E740481C1C}">
                <a14:useLocalDpi xmlns:a14="http://schemas.microsoft.com/office/drawing/2010/main" val="0"/>
              </a:ext>
            </a:extLst>
          </a:blip>
          <a:srcRect l="44488" t="41425" r="20428" b="24947"/>
          <a:stretch/>
        </p:blipFill>
        <p:spPr>
          <a:xfrm>
            <a:off x="150381" y="618326"/>
            <a:ext cx="2876854" cy="2757405"/>
          </a:xfrm>
          <a:prstGeom prst="rect">
            <a:avLst/>
          </a:prstGeom>
        </p:spPr>
      </p:pic>
      <p:pic>
        <p:nvPicPr>
          <p:cNvPr id="3" name="Image 2" descr="1.2.840.113704.1.111.1128.1389183942.15177_135.jpg"/>
          <p:cNvPicPr>
            <a:picLocks noChangeAspect="1"/>
          </p:cNvPicPr>
          <p:nvPr/>
        </p:nvPicPr>
        <p:blipFill rotWithShape="1">
          <a:blip r:embed="rId3" cstate="email">
            <a:extLst>
              <a:ext uri="{28A0092B-C50C-407E-A947-70E740481C1C}">
                <a14:useLocalDpi xmlns:a14="http://schemas.microsoft.com/office/drawing/2010/main" val="0"/>
              </a:ext>
            </a:extLst>
          </a:blip>
          <a:srcRect l="50092" t="34603" r="17991" b="25190"/>
          <a:stretch/>
        </p:blipFill>
        <p:spPr>
          <a:xfrm>
            <a:off x="3208127" y="618326"/>
            <a:ext cx="2188879" cy="2757405"/>
          </a:xfrm>
          <a:prstGeom prst="rect">
            <a:avLst/>
          </a:prstGeom>
        </p:spPr>
      </p:pic>
      <p:pic>
        <p:nvPicPr>
          <p:cNvPr id="4" name="Image 3" descr="1.2.840.113704.7.1.1.5756.1389184067.614_27.jpg"/>
          <p:cNvPicPr>
            <a:picLocks noChangeAspect="1"/>
          </p:cNvPicPr>
          <p:nvPr/>
        </p:nvPicPr>
        <p:blipFill rotWithShape="1">
          <a:blip r:embed="rId4" cstate="email">
            <a:extLst>
              <a:ext uri="{28A0092B-C50C-407E-A947-70E740481C1C}">
                <a14:useLocalDpi xmlns:a14="http://schemas.microsoft.com/office/drawing/2010/main" val="0"/>
              </a:ext>
            </a:extLst>
          </a:blip>
          <a:srcRect l="15251" t="26561" r="11656" b="31283"/>
          <a:stretch/>
        </p:blipFill>
        <p:spPr>
          <a:xfrm>
            <a:off x="150381" y="3820265"/>
            <a:ext cx="5012700" cy="2891097"/>
          </a:xfrm>
          <a:prstGeom prst="rect">
            <a:avLst/>
          </a:prstGeom>
        </p:spPr>
      </p:pic>
      <p:pic>
        <p:nvPicPr>
          <p:cNvPr id="5" name="Image 4" descr="1.2.840.113704.7.1.1.5756.1389184119.756_37.jpg"/>
          <p:cNvPicPr>
            <a:picLocks noChangeAspect="1"/>
          </p:cNvPicPr>
          <p:nvPr/>
        </p:nvPicPr>
        <p:blipFill rotWithShape="1">
          <a:blip r:embed="rId5" cstate="email">
            <a:extLst>
              <a:ext uri="{28A0092B-C50C-407E-A947-70E740481C1C}">
                <a14:useLocalDpi xmlns:a14="http://schemas.microsoft.com/office/drawing/2010/main" val="0"/>
              </a:ext>
            </a:extLst>
          </a:blip>
          <a:srcRect l="32792" t="15595" r="16773" b="28602"/>
          <a:stretch/>
        </p:blipFill>
        <p:spPr>
          <a:xfrm>
            <a:off x="5564096" y="183826"/>
            <a:ext cx="3458763" cy="3826943"/>
          </a:xfrm>
          <a:prstGeom prst="rect">
            <a:avLst/>
          </a:prstGeom>
        </p:spPr>
      </p:pic>
      <p:sp>
        <p:nvSpPr>
          <p:cNvPr id="6" name="ZoneTexte 5"/>
          <p:cNvSpPr txBox="1"/>
          <p:nvPr/>
        </p:nvSpPr>
        <p:spPr>
          <a:xfrm>
            <a:off x="6382837" y="4896482"/>
            <a:ext cx="2273764" cy="369332"/>
          </a:xfrm>
          <a:prstGeom prst="rect">
            <a:avLst/>
          </a:prstGeom>
          <a:noFill/>
          <a:ln>
            <a:solidFill>
              <a:srgbClr val="FFFFFF"/>
            </a:solidFill>
          </a:ln>
        </p:spPr>
        <p:txBody>
          <a:bodyPr wrap="none" rtlCol="0">
            <a:spAutoFit/>
          </a:bodyPr>
          <a:lstStyle/>
          <a:p>
            <a:r>
              <a:rPr lang="fr-FR" dirty="0" smtClean="0"/>
              <a:t>petit g</a:t>
            </a:r>
            <a:r>
              <a:rPr lang="fr-FR" dirty="0" smtClean="0"/>
              <a:t>arçon </a:t>
            </a:r>
            <a:r>
              <a:rPr lang="fr-FR" dirty="0" smtClean="0"/>
              <a:t>de 5 mois</a:t>
            </a:r>
            <a:endParaRPr lang="fr-FR" dirty="0"/>
          </a:p>
        </p:txBody>
      </p:sp>
    </p:spTree>
    <p:extLst>
      <p:ext uri="{BB962C8B-B14F-4D97-AF65-F5344CB8AC3E}">
        <p14:creationId xmlns:p14="http://schemas.microsoft.com/office/powerpoint/2010/main" val="265112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2.840.113704.1.111.6624.1305717277.117322_67.jpg"/>
          <p:cNvPicPr>
            <a:picLocks noChangeAspect="1"/>
          </p:cNvPicPr>
          <p:nvPr/>
        </p:nvPicPr>
        <p:blipFill rotWithShape="1">
          <a:blip r:embed="rId2" cstate="email">
            <a:extLst>
              <a:ext uri="{28A0092B-C50C-407E-A947-70E740481C1C}">
                <a14:useLocalDpi xmlns:a14="http://schemas.microsoft.com/office/drawing/2010/main" val="0"/>
              </a:ext>
            </a:extLst>
          </a:blip>
          <a:srcRect l="29625" t="30947" r="25301" b="30308"/>
          <a:stretch/>
        </p:blipFill>
        <p:spPr>
          <a:xfrm>
            <a:off x="200508" y="150404"/>
            <a:ext cx="3091165" cy="2657136"/>
          </a:xfrm>
          <a:prstGeom prst="rect">
            <a:avLst/>
          </a:prstGeom>
        </p:spPr>
      </p:pic>
      <p:pic>
        <p:nvPicPr>
          <p:cNvPr id="3" name="Image 2" descr="1.2.840.113704.1.111.6624.1305717287.117399_144.jpg"/>
          <p:cNvPicPr>
            <a:picLocks noChangeAspect="1"/>
          </p:cNvPicPr>
          <p:nvPr/>
        </p:nvPicPr>
        <p:blipFill rotWithShape="1">
          <a:blip r:embed="rId3" cstate="email">
            <a:extLst>
              <a:ext uri="{28A0092B-C50C-407E-A947-70E740481C1C}">
                <a14:useLocalDpi xmlns:a14="http://schemas.microsoft.com/office/drawing/2010/main" val="0"/>
              </a:ext>
            </a:extLst>
          </a:blip>
          <a:srcRect l="22560" t="26561" r="20428" b="26896"/>
          <a:stretch/>
        </p:blipFill>
        <p:spPr>
          <a:xfrm>
            <a:off x="3475472" y="150405"/>
            <a:ext cx="3254844" cy="2657136"/>
          </a:xfrm>
          <a:prstGeom prst="rect">
            <a:avLst/>
          </a:prstGeom>
        </p:spPr>
      </p:pic>
      <p:pic>
        <p:nvPicPr>
          <p:cNvPr id="4" name="Image 3" descr="1.3.46.670589.33.1.32334098421737169729.21875202791993627275_5.jpg"/>
          <p:cNvPicPr>
            <a:picLocks noChangeAspect="1"/>
          </p:cNvPicPr>
          <p:nvPr/>
        </p:nvPicPr>
        <p:blipFill rotWithShape="1">
          <a:blip r:embed="rId4" cstate="email">
            <a:extLst>
              <a:ext uri="{28A0092B-C50C-407E-A947-70E740481C1C}">
                <a14:useLocalDpi xmlns:a14="http://schemas.microsoft.com/office/drawing/2010/main" val="0"/>
              </a:ext>
            </a:extLst>
          </a:blip>
          <a:srcRect l="31332" t="19982" r="31002" b="43242"/>
          <a:stretch/>
        </p:blipFill>
        <p:spPr>
          <a:xfrm>
            <a:off x="66835" y="2832607"/>
            <a:ext cx="2336407" cy="2281126"/>
          </a:xfrm>
          <a:prstGeom prst="rect">
            <a:avLst/>
          </a:prstGeom>
        </p:spPr>
      </p:pic>
      <p:pic>
        <p:nvPicPr>
          <p:cNvPr id="5" name="Image 4" descr="1.3.46.670589.33.1.34782254682690568013.3083958952666071012_9.jpg"/>
          <p:cNvPicPr>
            <a:picLocks noChangeAspect="1"/>
          </p:cNvPicPr>
          <p:nvPr/>
        </p:nvPicPr>
        <p:blipFill rotWithShape="1">
          <a:blip r:embed="rId5" cstate="email">
            <a:extLst>
              <a:ext uri="{28A0092B-C50C-407E-A947-70E740481C1C}">
                <a14:useLocalDpi xmlns:a14="http://schemas.microsoft.com/office/drawing/2010/main" val="0"/>
              </a:ext>
            </a:extLst>
          </a:blip>
          <a:srcRect l="29626" t="30847" r="34293" b="40031"/>
          <a:stretch/>
        </p:blipFill>
        <p:spPr>
          <a:xfrm>
            <a:off x="2520205" y="3250395"/>
            <a:ext cx="2267015" cy="1829914"/>
          </a:xfrm>
          <a:prstGeom prst="rect">
            <a:avLst/>
          </a:prstGeom>
        </p:spPr>
      </p:pic>
      <p:pic>
        <p:nvPicPr>
          <p:cNvPr id="6" name="Image 5" descr="1.2.840.113704.7.1.1.2704.1305717407.395_14.jpg"/>
          <p:cNvPicPr>
            <a:picLocks noChangeAspect="1"/>
          </p:cNvPicPr>
          <p:nvPr/>
        </p:nvPicPr>
        <p:blipFill rotWithShape="1">
          <a:blip r:embed="rId6" cstate="email">
            <a:extLst>
              <a:ext uri="{28A0092B-C50C-407E-A947-70E740481C1C}">
                <a14:useLocalDpi xmlns:a14="http://schemas.microsoft.com/office/drawing/2010/main" val="0"/>
              </a:ext>
            </a:extLst>
          </a:blip>
          <a:srcRect l="17687" t="14377" r="16773" b="39080"/>
          <a:stretch/>
        </p:blipFill>
        <p:spPr>
          <a:xfrm>
            <a:off x="4837255" y="3041501"/>
            <a:ext cx="4185606" cy="2972388"/>
          </a:xfrm>
          <a:prstGeom prst="rect">
            <a:avLst/>
          </a:prstGeom>
        </p:spPr>
      </p:pic>
      <p:sp>
        <p:nvSpPr>
          <p:cNvPr id="7" name="ZoneTexte 6"/>
          <p:cNvSpPr txBox="1"/>
          <p:nvPr/>
        </p:nvSpPr>
        <p:spPr>
          <a:xfrm>
            <a:off x="1303302" y="5644557"/>
            <a:ext cx="2099742" cy="369332"/>
          </a:xfrm>
          <a:prstGeom prst="rect">
            <a:avLst/>
          </a:prstGeom>
          <a:noFill/>
          <a:ln>
            <a:solidFill>
              <a:srgbClr val="FFFFFF"/>
            </a:solidFill>
          </a:ln>
        </p:spPr>
        <p:txBody>
          <a:bodyPr wrap="none" rtlCol="0">
            <a:spAutoFit/>
          </a:bodyPr>
          <a:lstStyle/>
          <a:p>
            <a:r>
              <a:rPr lang="fr-FR" dirty="0" smtClean="0"/>
              <a:t>petite fille </a:t>
            </a:r>
            <a:r>
              <a:rPr lang="fr-FR" dirty="0" smtClean="0"/>
              <a:t>de 3 mois</a:t>
            </a:r>
            <a:endParaRPr lang="fr-FR" dirty="0"/>
          </a:p>
        </p:txBody>
      </p:sp>
    </p:spTree>
    <p:extLst>
      <p:ext uri="{BB962C8B-B14F-4D97-AF65-F5344CB8AC3E}">
        <p14:creationId xmlns:p14="http://schemas.microsoft.com/office/powerpoint/2010/main" val="9693160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2.392.200036.9116.2.6.1.48.1215678916.1313624566.251953_28.jpg"/>
          <p:cNvPicPr>
            <a:picLocks noChangeAspect="1"/>
          </p:cNvPicPr>
          <p:nvPr/>
        </p:nvPicPr>
        <p:blipFill rotWithShape="1">
          <a:blip r:embed="rId2">
            <a:extLst>
              <a:ext uri="{28A0092B-C50C-407E-A947-70E740481C1C}">
                <a14:useLocalDpi xmlns:a14="http://schemas.microsoft.com/office/drawing/2010/main" val="0"/>
              </a:ext>
            </a:extLst>
          </a:blip>
          <a:srcRect l="12782" t="25263" r="8757" b="19566"/>
          <a:stretch/>
        </p:blipFill>
        <p:spPr>
          <a:xfrm>
            <a:off x="233925" y="267382"/>
            <a:ext cx="4872076" cy="3425868"/>
          </a:xfrm>
          <a:prstGeom prst="rect">
            <a:avLst/>
          </a:prstGeom>
        </p:spPr>
      </p:pic>
      <p:sp>
        <p:nvSpPr>
          <p:cNvPr id="3" name="ZoneTexte 2"/>
          <p:cNvSpPr txBox="1"/>
          <p:nvPr/>
        </p:nvSpPr>
        <p:spPr>
          <a:xfrm>
            <a:off x="6566637" y="518056"/>
            <a:ext cx="1838965" cy="646331"/>
          </a:xfrm>
          <a:prstGeom prst="rect">
            <a:avLst/>
          </a:prstGeom>
          <a:noFill/>
          <a:ln>
            <a:solidFill>
              <a:schemeClr val="tx1"/>
            </a:solidFill>
          </a:ln>
        </p:spPr>
        <p:txBody>
          <a:bodyPr wrap="none" rtlCol="0">
            <a:spAutoFit/>
          </a:bodyPr>
          <a:lstStyle/>
          <a:p>
            <a:r>
              <a:rPr lang="fr-FR" dirty="0" smtClean="0"/>
              <a:t>Femme de 45 ans</a:t>
            </a:r>
          </a:p>
          <a:p>
            <a:pPr marL="285750" indent="-285750">
              <a:buFont typeface="Wingdings" charset="2"/>
              <a:buChar char="Ø"/>
            </a:pPr>
            <a:r>
              <a:rPr lang="fr-FR" dirty="0" smtClean="0"/>
              <a:t>MAKP ?</a:t>
            </a:r>
            <a:endParaRPr lang="fr-FR" dirty="0"/>
          </a:p>
        </p:txBody>
      </p:sp>
      <p:pic>
        <p:nvPicPr>
          <p:cNvPr id="4" name="Image 3" descr="1.2.392.200036.9116.2.6.1.48.1215678916.1313624566.251953_28.jpg"/>
          <p:cNvPicPr>
            <a:picLocks noChangeAspect="1"/>
          </p:cNvPicPr>
          <p:nvPr/>
        </p:nvPicPr>
        <p:blipFill rotWithShape="1">
          <a:blip r:embed="rId2">
            <a:extLst>
              <a:ext uri="{28A0092B-C50C-407E-A947-70E740481C1C}">
                <a14:useLocalDpi xmlns:a14="http://schemas.microsoft.com/office/drawing/2010/main" val="0"/>
              </a:ext>
            </a:extLst>
          </a:blip>
          <a:srcRect l="26103" t="61546" r="54367" b="19566"/>
          <a:stretch/>
        </p:blipFill>
        <p:spPr>
          <a:xfrm>
            <a:off x="5373345" y="3141770"/>
            <a:ext cx="3473100" cy="3359019"/>
          </a:xfrm>
          <a:prstGeom prst="rect">
            <a:avLst/>
          </a:prstGeom>
        </p:spPr>
      </p:pic>
    </p:spTree>
    <p:extLst>
      <p:ext uri="{BB962C8B-B14F-4D97-AF65-F5344CB8AC3E}">
        <p14:creationId xmlns:p14="http://schemas.microsoft.com/office/powerpoint/2010/main" val="5611509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0" y="227013"/>
            <a:ext cx="6716110" cy="6560042"/>
          </a:xfrm>
          <a:ln>
            <a:noFill/>
          </a:ln>
        </p:spPr>
        <p:txBody>
          <a:bodyPr>
            <a:normAutofit fontScale="92500"/>
          </a:bodyPr>
          <a:lstStyle/>
          <a:p>
            <a:pPr marL="0" indent="0">
              <a:lnSpc>
                <a:spcPct val="200000"/>
              </a:lnSpc>
              <a:buNone/>
            </a:pPr>
            <a:r>
              <a:rPr lang="fr-FR" sz="2000" dirty="0" smtClean="0">
                <a:solidFill>
                  <a:srgbClr val="00FF00"/>
                </a:solidFill>
                <a:latin typeface="Comic Sans MS" panose="030F0702030302020204" pitchFamily="66" charset="0"/>
              </a:rPr>
              <a:t>Complications de la malformation adénoïde kystique  </a:t>
            </a:r>
            <a:r>
              <a:rPr lang="fr-FR" sz="1800" dirty="0" smtClean="0">
                <a:latin typeface="Comic Sans MS" panose="030F0702030302020204" pitchFamily="66" charset="0"/>
              </a:rPr>
              <a:t>:</a:t>
            </a:r>
          </a:p>
          <a:p>
            <a:pPr marL="0" indent="0">
              <a:lnSpc>
                <a:spcPct val="200000"/>
              </a:lnSpc>
              <a:buNone/>
            </a:pPr>
            <a:r>
              <a:rPr lang="fr-FR" sz="1800" dirty="0" smtClean="0">
                <a:solidFill>
                  <a:srgbClr val="FFFF00"/>
                </a:solidFill>
                <a:latin typeface="Comic Sans MS" panose="030F0702030302020204" pitchFamily="66" charset="0"/>
              </a:rPr>
              <a:t>Surinfections ++</a:t>
            </a:r>
          </a:p>
          <a:p>
            <a:pPr marL="0" indent="0">
              <a:lnSpc>
                <a:spcPct val="200000"/>
              </a:lnSpc>
              <a:buNone/>
            </a:pPr>
            <a:r>
              <a:rPr lang="fr-FR" sz="1800" dirty="0" smtClean="0">
                <a:latin typeface="Comic Sans MS" panose="030F0702030302020204" pitchFamily="66" charset="0"/>
              </a:rPr>
              <a:t>Dégénérescence maligne :</a:t>
            </a:r>
            <a:r>
              <a:rPr lang="fr-FR" sz="1800" dirty="0" smtClean="0">
                <a:solidFill>
                  <a:srgbClr val="FFC000"/>
                </a:solidFill>
                <a:latin typeface="Comic Sans MS" panose="030F0702030302020204" pitchFamily="66" charset="0"/>
              </a:rPr>
              <a:t> </a:t>
            </a:r>
            <a:endParaRPr lang="fr-FR" sz="1800" dirty="0" smtClean="0">
              <a:solidFill>
                <a:srgbClr val="FFC000"/>
              </a:solidFill>
              <a:latin typeface="Comic Sans MS" panose="030F0702030302020204" pitchFamily="66" charset="0"/>
            </a:endParaRPr>
          </a:p>
          <a:p>
            <a:pPr marL="0" indent="0">
              <a:lnSpc>
                <a:spcPct val="200000"/>
              </a:lnSpc>
              <a:buNone/>
            </a:pPr>
            <a:r>
              <a:rPr lang="fr-FR" sz="1800" dirty="0" smtClean="0">
                <a:solidFill>
                  <a:srgbClr val="FFC000"/>
                </a:solidFill>
                <a:latin typeface="Comic Sans MS" panose="030F0702030302020204" pitchFamily="66" charset="0"/>
              </a:rPr>
              <a:t>   .pneumoblastome</a:t>
            </a:r>
            <a:r>
              <a:rPr lang="fr-FR" sz="1800" dirty="0" smtClean="0">
                <a:latin typeface="Comic Sans MS" panose="030F0702030302020204" pitchFamily="66" charset="0"/>
              </a:rPr>
              <a:t>, </a:t>
            </a:r>
            <a:endParaRPr lang="fr-FR" sz="1800" dirty="0" smtClean="0">
              <a:latin typeface="Comic Sans MS" panose="030F0702030302020204" pitchFamily="66" charset="0"/>
            </a:endParaRPr>
          </a:p>
          <a:p>
            <a:pPr marL="0" indent="0">
              <a:lnSpc>
                <a:spcPct val="200000"/>
              </a:lnSpc>
              <a:buNone/>
            </a:pPr>
            <a:r>
              <a:rPr lang="fr-FR" sz="1800" dirty="0" smtClean="0">
                <a:latin typeface="Comic Sans MS" panose="030F0702030302020204" pitchFamily="66" charset="0"/>
              </a:rPr>
              <a:t>   .rhabdomyosarcome</a:t>
            </a:r>
            <a:r>
              <a:rPr lang="fr-FR" sz="1800" dirty="0" smtClean="0">
                <a:latin typeface="Comic Sans MS" panose="030F0702030302020204" pitchFamily="66" charset="0"/>
              </a:rPr>
              <a:t>, </a:t>
            </a:r>
            <a:endParaRPr lang="fr-FR" sz="1800" dirty="0" smtClean="0">
              <a:latin typeface="Comic Sans MS" panose="030F0702030302020204" pitchFamily="66" charset="0"/>
            </a:endParaRPr>
          </a:p>
          <a:p>
            <a:pPr marL="0" indent="0">
              <a:lnSpc>
                <a:spcPct val="200000"/>
              </a:lnSpc>
              <a:buNone/>
            </a:pPr>
            <a:r>
              <a:rPr lang="fr-FR" sz="1800" dirty="0" smtClean="0">
                <a:latin typeface="Comic Sans MS" panose="030F0702030302020204" pitchFamily="66" charset="0"/>
              </a:rPr>
              <a:t>   .adénocarcinome</a:t>
            </a:r>
            <a:r>
              <a:rPr lang="fr-FR" sz="1800" dirty="0" smtClean="0">
                <a:latin typeface="Comic Sans MS" panose="030F0702030302020204" pitchFamily="66" charset="0"/>
              </a:rPr>
              <a:t>, </a:t>
            </a:r>
            <a:endParaRPr lang="fr-FR" sz="1800" dirty="0" smtClean="0">
              <a:latin typeface="Comic Sans MS" panose="030F0702030302020204" pitchFamily="66" charset="0"/>
            </a:endParaRPr>
          </a:p>
          <a:p>
            <a:pPr marL="0" indent="0">
              <a:lnSpc>
                <a:spcPct val="200000"/>
              </a:lnSpc>
              <a:buNone/>
            </a:pPr>
            <a:r>
              <a:rPr lang="fr-FR" sz="1800" dirty="0" smtClean="0">
                <a:latin typeface="Comic Sans MS" panose="030F0702030302020204" pitchFamily="66" charset="0"/>
              </a:rPr>
              <a:t>   .adénocarcinome à croissance lépidique  (</a:t>
            </a:r>
            <a:r>
              <a:rPr lang="fr-FR" sz="1800" dirty="0" smtClean="0">
                <a:latin typeface="Comic Sans MS" panose="030F0702030302020204" pitchFamily="66" charset="0"/>
              </a:rPr>
              <a:t>bronchiolo alvéolaire)</a:t>
            </a:r>
            <a:endParaRPr lang="fr-FR" sz="1800" dirty="0" smtClean="0">
              <a:latin typeface="Comic Sans MS" panose="030F0702030302020204" pitchFamily="66" charset="0"/>
            </a:endParaRPr>
          </a:p>
          <a:p>
            <a:pPr marL="0" indent="0">
              <a:lnSpc>
                <a:spcPct val="200000"/>
              </a:lnSpc>
              <a:buNone/>
            </a:pPr>
            <a:endParaRPr lang="fr-FR" sz="1800" dirty="0">
              <a:latin typeface="Comic Sans MS" panose="030F0702030302020204" pitchFamily="66" charset="0"/>
            </a:endParaRPr>
          </a:p>
          <a:p>
            <a:pPr marL="0" indent="0">
              <a:lnSpc>
                <a:spcPct val="200000"/>
              </a:lnSpc>
              <a:buNone/>
            </a:pPr>
            <a:r>
              <a:rPr lang="fr-FR" sz="1800" dirty="0" smtClean="0">
                <a:latin typeface="Comic Sans MS" panose="030F0702030302020204" pitchFamily="66" charset="0"/>
              </a:rPr>
              <a:t>Pronostic bon pour le type 1, mauvais pour le type 3</a:t>
            </a:r>
          </a:p>
          <a:p>
            <a:pPr marL="0" indent="0">
              <a:lnSpc>
                <a:spcPct val="200000"/>
              </a:lnSpc>
              <a:buNone/>
            </a:pPr>
            <a:endParaRPr lang="fr-FR" sz="1800" dirty="0" smtClean="0">
              <a:latin typeface="Comic Sans MS" panose="030F0702030302020204" pitchFamily="66" charset="0"/>
            </a:endParaRPr>
          </a:p>
          <a:p>
            <a:pPr marL="0" indent="0">
              <a:lnSpc>
                <a:spcPct val="200000"/>
              </a:lnSpc>
              <a:buNone/>
            </a:pPr>
            <a:r>
              <a:rPr lang="fr-FR" sz="1800" dirty="0" smtClean="0">
                <a:latin typeface="Comic Sans MS" panose="030F0702030302020204" pitchFamily="66" charset="0"/>
              </a:rPr>
              <a:t>Conduite à tenir : </a:t>
            </a:r>
            <a:r>
              <a:rPr lang="fr-FR" sz="1800" dirty="0" smtClean="0">
                <a:solidFill>
                  <a:srgbClr val="66FFFF"/>
                </a:solidFill>
                <a:latin typeface="Comic Sans MS" panose="030F0702030302020204" pitchFamily="66" charset="0"/>
              </a:rPr>
              <a:t>exérèse chirurgicale précoce</a:t>
            </a:r>
            <a:endParaRPr lang="fr-FR" sz="1800" dirty="0">
              <a:solidFill>
                <a:srgbClr val="66FFFF"/>
              </a:solidFill>
              <a:latin typeface="Comic Sans MS" panose="030F0702030302020204" pitchFamily="66" charset="0"/>
            </a:endParaRPr>
          </a:p>
        </p:txBody>
      </p:sp>
      <p:pic>
        <p:nvPicPr>
          <p:cNvPr id="4" name="Image 3" descr="Capture d’écran 2015-01-31 à 16.07.3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40709" y="947510"/>
            <a:ext cx="3021987" cy="2743424"/>
          </a:xfrm>
          <a:prstGeom prst="rect">
            <a:avLst/>
          </a:prstGeom>
        </p:spPr>
      </p:pic>
    </p:spTree>
    <p:extLst>
      <p:ext uri="{BB962C8B-B14F-4D97-AF65-F5344CB8AC3E}">
        <p14:creationId xmlns:p14="http://schemas.microsoft.com/office/powerpoint/2010/main" val="4152125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94593" y="132748"/>
            <a:ext cx="8024648" cy="592466"/>
          </a:xfrm>
          <a:solidFill>
            <a:srgbClr val="FFC000"/>
          </a:solidFill>
          <a:ln w="38100" cmpd="sng">
            <a:solidFill>
              <a:srgbClr val="FFFF00"/>
            </a:solidFill>
          </a:ln>
        </p:spPr>
        <p:txBody>
          <a:bodyPr anchor="t">
            <a:normAutofit/>
          </a:bodyPr>
          <a:lstStyle/>
          <a:p>
            <a:r>
              <a:rPr lang="fr-FR" sz="2800" b="1" dirty="0" smtClean="0">
                <a:solidFill>
                  <a:schemeClr val="bg1"/>
                </a:solidFill>
                <a:latin typeface="Comic Sans MS" panose="030F0702030302020204" pitchFamily="66" charset="0"/>
              </a:rPr>
              <a:t>Séquestrations broncho pulmonaires</a:t>
            </a:r>
            <a:endParaRPr lang="fr-FR" sz="2800" b="1" dirty="0">
              <a:solidFill>
                <a:schemeClr val="bg1"/>
              </a:solidFill>
              <a:latin typeface="Comic Sans MS" panose="030F0702030302020204" pitchFamily="66" charset="0"/>
            </a:endParaRPr>
          </a:p>
        </p:txBody>
      </p:sp>
      <p:sp>
        <p:nvSpPr>
          <p:cNvPr id="3" name="Espace réservé du contenu 2"/>
          <p:cNvSpPr>
            <a:spLocks noGrp="1"/>
          </p:cNvSpPr>
          <p:nvPr>
            <p:ph idx="4294967295"/>
          </p:nvPr>
        </p:nvSpPr>
        <p:spPr>
          <a:xfrm>
            <a:off x="173420" y="1094391"/>
            <a:ext cx="8229600" cy="5385237"/>
          </a:xfrm>
          <a:ln>
            <a:solidFill>
              <a:srgbClr val="FFCCFF"/>
            </a:solidFill>
          </a:ln>
        </p:spPr>
        <p:txBody>
          <a:bodyPr>
            <a:normAutofit fontScale="92500" lnSpcReduction="10000"/>
          </a:bodyPr>
          <a:lstStyle/>
          <a:p>
            <a:pPr>
              <a:lnSpc>
                <a:spcPct val="200000"/>
              </a:lnSpc>
            </a:pPr>
            <a:r>
              <a:rPr lang="fr-FR" sz="1800" dirty="0" smtClean="0">
                <a:latin typeface="Comic Sans MS" panose="030F0702030302020204" pitchFamily="66" charset="0"/>
              </a:rPr>
              <a:t>6% des malformations </a:t>
            </a:r>
            <a:r>
              <a:rPr lang="fr-FR" sz="1800" dirty="0" smtClean="0">
                <a:latin typeface="Comic Sans MS" panose="030F0702030302020204" pitchFamily="66" charset="0"/>
              </a:rPr>
              <a:t>pulmonaires</a:t>
            </a:r>
          </a:p>
          <a:p>
            <a:pPr>
              <a:lnSpc>
                <a:spcPct val="200000"/>
              </a:lnSpc>
            </a:pPr>
            <a:endParaRPr lang="fr-FR" sz="1800" dirty="0" smtClean="0">
              <a:latin typeface="Comic Sans MS" panose="030F0702030302020204" pitchFamily="66" charset="0"/>
            </a:endParaRPr>
          </a:p>
          <a:p>
            <a:pPr>
              <a:lnSpc>
                <a:spcPct val="200000"/>
              </a:lnSpc>
            </a:pPr>
            <a:r>
              <a:rPr lang="fr-FR" sz="1800" dirty="0" smtClean="0">
                <a:latin typeface="Comic Sans MS" panose="030F0702030302020204" pitchFamily="66" charset="0"/>
              </a:rPr>
              <a:t>Territoire pulmonaire non fonctionnel,  séparé de ses connexions bronchiques et vasculaires normales, dont la vascularisation est assurée par </a:t>
            </a:r>
            <a:r>
              <a:rPr lang="fr-FR" sz="1800" dirty="0" smtClean="0">
                <a:solidFill>
                  <a:srgbClr val="FFCCFF"/>
                </a:solidFill>
                <a:latin typeface="Comic Sans MS" panose="030F0702030302020204" pitchFamily="66" charset="0"/>
              </a:rPr>
              <a:t>une ou plusieurs artères systémiques </a:t>
            </a:r>
            <a:r>
              <a:rPr lang="fr-FR" sz="1800" dirty="0" smtClean="0">
                <a:solidFill>
                  <a:srgbClr val="FFCCFF"/>
                </a:solidFill>
                <a:latin typeface="Comic Sans MS" panose="030F0702030302020204" pitchFamily="66" charset="0"/>
              </a:rPr>
              <a:t>aberrantes</a:t>
            </a:r>
          </a:p>
          <a:p>
            <a:pPr>
              <a:lnSpc>
                <a:spcPct val="200000"/>
              </a:lnSpc>
            </a:pPr>
            <a:endParaRPr lang="fr-FR" sz="1800" dirty="0" smtClean="0">
              <a:latin typeface="Comic Sans MS" panose="030F0702030302020204" pitchFamily="66" charset="0"/>
            </a:endParaRPr>
          </a:p>
          <a:p>
            <a:pPr>
              <a:lnSpc>
                <a:spcPct val="200000"/>
              </a:lnSpc>
            </a:pPr>
            <a:r>
              <a:rPr lang="fr-FR" sz="1800" dirty="0" smtClean="0">
                <a:latin typeface="Comic Sans MS" panose="030F0702030302020204" pitchFamily="66" charset="0"/>
              </a:rPr>
              <a:t>Localisations préférentielles </a:t>
            </a:r>
            <a:r>
              <a:rPr lang="fr-FR" sz="1800" dirty="0" smtClean="0">
                <a:solidFill>
                  <a:srgbClr val="66FFFF"/>
                </a:solidFill>
                <a:latin typeface="Comic Sans MS" panose="030F0702030302020204" pitchFamily="66" charset="0"/>
              </a:rPr>
              <a:t>: lobes inférieurs</a:t>
            </a:r>
            <a:r>
              <a:rPr lang="fr-FR" sz="1800" dirty="0" smtClean="0">
                <a:latin typeface="Comic Sans MS" panose="030F0702030302020204" pitchFamily="66" charset="0"/>
              </a:rPr>
              <a:t>, </a:t>
            </a:r>
            <a:r>
              <a:rPr lang="fr-FR" sz="1800" dirty="0" smtClean="0">
                <a:solidFill>
                  <a:srgbClr val="00FF00"/>
                </a:solidFill>
                <a:latin typeface="Comic Sans MS" panose="030F0702030302020204" pitchFamily="66" charset="0"/>
              </a:rPr>
              <a:t>prédominance à </a:t>
            </a:r>
            <a:r>
              <a:rPr lang="fr-FR" sz="1800" dirty="0" smtClean="0">
                <a:solidFill>
                  <a:srgbClr val="00FF00"/>
                </a:solidFill>
                <a:latin typeface="Comic Sans MS" panose="030F0702030302020204" pitchFamily="66" charset="0"/>
              </a:rPr>
              <a:t>gauche</a:t>
            </a:r>
          </a:p>
          <a:p>
            <a:pPr>
              <a:lnSpc>
                <a:spcPct val="170000"/>
              </a:lnSpc>
            </a:pPr>
            <a:endParaRPr lang="fr-FR" sz="2400" dirty="0" smtClean="0">
              <a:latin typeface="Comic Sans MS" panose="030F0702030302020204" pitchFamily="66" charset="0"/>
            </a:endParaRPr>
          </a:p>
          <a:p>
            <a:pPr>
              <a:lnSpc>
                <a:spcPct val="200000"/>
              </a:lnSpc>
            </a:pPr>
            <a:r>
              <a:rPr lang="fr-FR" sz="1800" dirty="0" smtClean="0">
                <a:latin typeface="Comic Sans MS" panose="030F0702030302020204" pitchFamily="66" charset="0"/>
              </a:rPr>
              <a:t>Parenchyme : variable, images kystiques liquidiennes ou aériques, comblement alvéolaire, verre dépoli</a:t>
            </a:r>
            <a:endParaRPr lang="fr-FR" sz="1800" dirty="0">
              <a:latin typeface="Comic Sans MS" panose="030F0702030302020204" pitchFamily="66" charset="0"/>
            </a:endParaRPr>
          </a:p>
        </p:txBody>
      </p:sp>
    </p:spTree>
    <p:extLst>
      <p:ext uri="{BB962C8B-B14F-4D97-AF65-F5344CB8AC3E}">
        <p14:creationId xmlns:p14="http://schemas.microsoft.com/office/powerpoint/2010/main" val="222567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307429" y="172163"/>
            <a:ext cx="3823138" cy="505755"/>
          </a:xfrm>
          <a:solidFill>
            <a:srgbClr val="00FF00"/>
          </a:solidFill>
          <a:ln w="38100" cmpd="sng">
            <a:noFill/>
          </a:ln>
        </p:spPr>
        <p:txBody>
          <a:bodyPr/>
          <a:lstStyle/>
          <a:p>
            <a:pPr algn="l">
              <a:lnSpc>
                <a:spcPct val="150000"/>
              </a:lnSpc>
            </a:pPr>
            <a:r>
              <a:rPr lang="fr-FR" sz="1800" b="1" dirty="0" smtClean="0">
                <a:solidFill>
                  <a:schemeClr val="bg1"/>
                </a:solidFill>
                <a:latin typeface="Comic Sans MS" panose="030F0702030302020204" pitchFamily="66" charset="0"/>
              </a:rPr>
              <a:t>Séquestration intra lobaire</a:t>
            </a:r>
            <a:endParaRPr lang="fr-FR" sz="1800" b="1" dirty="0">
              <a:solidFill>
                <a:schemeClr val="bg1"/>
              </a:solidFill>
              <a:latin typeface="Comic Sans MS" panose="030F0702030302020204" pitchFamily="66" charset="0"/>
            </a:endParaRPr>
          </a:p>
        </p:txBody>
      </p:sp>
      <p:sp>
        <p:nvSpPr>
          <p:cNvPr id="3" name="Espace réservé du contenu 2"/>
          <p:cNvSpPr>
            <a:spLocks noGrp="1"/>
          </p:cNvSpPr>
          <p:nvPr>
            <p:ph idx="4294967295"/>
          </p:nvPr>
        </p:nvSpPr>
        <p:spPr>
          <a:xfrm>
            <a:off x="118241" y="1103219"/>
            <a:ext cx="5106988" cy="4934974"/>
          </a:xfrm>
          <a:ln>
            <a:noFill/>
          </a:ln>
        </p:spPr>
        <p:txBody>
          <a:bodyPr>
            <a:normAutofit/>
          </a:bodyPr>
          <a:lstStyle/>
          <a:p>
            <a:pPr>
              <a:lnSpc>
                <a:spcPct val="250000"/>
              </a:lnSpc>
            </a:pPr>
            <a:r>
              <a:rPr lang="fr-FR" sz="1600" dirty="0" smtClean="0">
                <a:latin typeface="Comic Sans MS" panose="030F0702030302020204" pitchFamily="66" charset="0"/>
              </a:rPr>
              <a:t>Parenchyme anormal inclus dans du poumon normal, même plèvre viscérale</a:t>
            </a:r>
          </a:p>
          <a:p>
            <a:pPr>
              <a:lnSpc>
                <a:spcPct val="250000"/>
              </a:lnSpc>
            </a:pPr>
            <a:r>
              <a:rPr lang="fr-FR" sz="1600" dirty="0" smtClean="0">
                <a:latin typeface="Comic Sans MS" panose="030F0702030302020204" pitchFamily="66" charset="0"/>
              </a:rPr>
              <a:t>Rarement associée à d’autres malformations</a:t>
            </a:r>
          </a:p>
          <a:p>
            <a:pPr>
              <a:lnSpc>
                <a:spcPct val="250000"/>
              </a:lnSpc>
            </a:pPr>
            <a:r>
              <a:rPr lang="fr-FR" sz="1600" dirty="0" smtClean="0">
                <a:solidFill>
                  <a:srgbClr val="FFC000"/>
                </a:solidFill>
                <a:latin typeface="Comic Sans MS" panose="030F0702030302020204" pitchFamily="66" charset="0"/>
              </a:rPr>
              <a:t>Artère systémique aberrante de gros calibre</a:t>
            </a:r>
            <a:r>
              <a:rPr lang="fr-FR" sz="1600" dirty="0" smtClean="0">
                <a:latin typeface="Comic Sans MS" panose="030F0702030302020204" pitchFamily="66" charset="0"/>
              </a:rPr>
              <a:t>, naissant de </a:t>
            </a:r>
            <a:r>
              <a:rPr lang="fr-FR" sz="1600" dirty="0" smtClean="0">
                <a:solidFill>
                  <a:srgbClr val="66FFFF"/>
                </a:solidFill>
                <a:latin typeface="Comic Sans MS" panose="030F0702030302020204" pitchFamily="66" charset="0"/>
              </a:rPr>
              <a:t>l’aorte thoracique descendante (75%) ou de l’aorte abdominale (25%)</a:t>
            </a:r>
          </a:p>
          <a:p>
            <a:pPr>
              <a:lnSpc>
                <a:spcPct val="250000"/>
              </a:lnSpc>
            </a:pPr>
            <a:r>
              <a:rPr lang="fr-FR" sz="1600" dirty="0" smtClean="0">
                <a:latin typeface="Comic Sans MS" panose="030F0702030302020204" pitchFamily="66" charset="0"/>
              </a:rPr>
              <a:t>Drainage veineux vers une veine pulmonaire</a:t>
            </a:r>
            <a:endParaRPr lang="fr-FR" sz="1600" dirty="0">
              <a:latin typeface="Comic Sans MS" panose="030F0702030302020204" pitchFamily="66" charset="0"/>
            </a:endParaRPr>
          </a:p>
        </p:txBody>
      </p:sp>
      <p:pic>
        <p:nvPicPr>
          <p:cNvPr id="4" name="Image 3" descr="Capture d’écran 2015-02-01 à 15.53.22.png"/>
          <p:cNvPicPr>
            <a:picLocks noChangeAspect="1"/>
          </p:cNvPicPr>
          <p:nvPr/>
        </p:nvPicPr>
        <p:blipFill rotWithShape="1">
          <a:blip r:embed="rId2" cstate="email">
            <a:extLst>
              <a:ext uri="{28A0092B-C50C-407E-A947-70E740481C1C}">
                <a14:useLocalDpi xmlns:a14="http://schemas.microsoft.com/office/drawing/2010/main" val="0"/>
              </a:ext>
            </a:extLst>
          </a:blip>
          <a:srcRect l="8669" t="3654" r="5351" b="2738"/>
          <a:stretch/>
        </p:blipFill>
        <p:spPr>
          <a:xfrm>
            <a:off x="6787055" y="2071158"/>
            <a:ext cx="1679301" cy="2750415"/>
          </a:xfrm>
          <a:prstGeom prst="rect">
            <a:avLst/>
          </a:prstGeom>
        </p:spPr>
      </p:pic>
      <p:sp>
        <p:nvSpPr>
          <p:cNvPr id="5" name="ZoneTexte 4"/>
          <p:cNvSpPr txBox="1"/>
          <p:nvPr/>
        </p:nvSpPr>
        <p:spPr>
          <a:xfrm rot="10800000" flipV="1">
            <a:off x="6070541" y="5281080"/>
            <a:ext cx="2892156" cy="646331"/>
          </a:xfrm>
          <a:prstGeom prst="rect">
            <a:avLst/>
          </a:prstGeom>
          <a:noFill/>
          <a:ln>
            <a:solidFill>
              <a:schemeClr val="tx1"/>
            </a:solidFill>
          </a:ln>
        </p:spPr>
        <p:txBody>
          <a:bodyPr wrap="square" rtlCol="0">
            <a:spAutoFit/>
          </a:bodyPr>
          <a:lstStyle/>
          <a:p>
            <a:pPr>
              <a:lnSpc>
                <a:spcPct val="150000"/>
              </a:lnSpc>
            </a:pPr>
            <a:r>
              <a:rPr lang="fr-FR" sz="1200" i="1" dirty="0" smtClean="0">
                <a:solidFill>
                  <a:srgbClr val="66FFFF"/>
                </a:solidFill>
                <a:latin typeface="Comic Sans MS" panose="030F0702030302020204" pitchFamily="66" charset="0"/>
              </a:rPr>
              <a:t>Radiographics.rsnajls.org/</a:t>
            </a:r>
            <a:r>
              <a:rPr lang="fr-FR" sz="1200" i="1" dirty="0" smtClean="0">
                <a:solidFill>
                  <a:srgbClr val="66FFFF"/>
                </a:solidFill>
                <a:latin typeface="Comic Sans MS" panose="030F0702030302020204" pitchFamily="66" charset="0"/>
              </a:rPr>
              <a:t>cgi</a:t>
            </a:r>
            <a:r>
              <a:rPr lang="fr-FR" sz="1200" i="1" dirty="0" smtClean="0">
                <a:solidFill>
                  <a:srgbClr val="66FFFF"/>
                </a:solidFill>
                <a:latin typeface="Comic Sans MS" panose="030F0702030302020204" pitchFamily="66" charset="0"/>
              </a:rPr>
              <a:t>/content-</a:t>
            </a:r>
            <a:r>
              <a:rPr lang="fr-FR" sz="1200" i="1" dirty="0" smtClean="0">
                <a:solidFill>
                  <a:srgbClr val="66FFFF"/>
                </a:solidFill>
                <a:latin typeface="Comic Sans MS" panose="030F0702030302020204" pitchFamily="66" charset="0"/>
              </a:rPr>
              <a:t>nw</a:t>
            </a:r>
            <a:r>
              <a:rPr lang="fr-FR" sz="1200" i="1" dirty="0" smtClean="0">
                <a:solidFill>
                  <a:srgbClr val="66FFFF"/>
                </a:solidFill>
                <a:latin typeface="Comic Sans MS" panose="030F0702030302020204" pitchFamily="66" charset="0"/>
              </a:rPr>
              <a:t>/full/e17v1/F18A</a:t>
            </a:r>
            <a:endParaRPr lang="fr-FR" sz="1200" i="1" dirty="0">
              <a:solidFill>
                <a:srgbClr val="66FFFF"/>
              </a:solidFill>
              <a:latin typeface="Comic Sans MS" panose="030F0702030302020204" pitchFamily="66" charset="0"/>
            </a:endParaRPr>
          </a:p>
        </p:txBody>
      </p:sp>
    </p:spTree>
    <p:extLst>
      <p:ext uri="{BB962C8B-B14F-4D97-AF65-F5344CB8AC3E}">
        <p14:creationId xmlns:p14="http://schemas.microsoft.com/office/powerpoint/2010/main" val="1693991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RP_1_0.jpg"/>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34000"/>
                    </a14:imgEffect>
                  </a14:imgLayer>
                </a14:imgProps>
              </a:ext>
              <a:ext uri="{28A0092B-C50C-407E-A947-70E740481C1C}">
                <a14:useLocalDpi xmlns:a14="http://schemas.microsoft.com/office/drawing/2010/main" val="0"/>
              </a:ext>
            </a:extLst>
          </a:blip>
          <a:srcRect l="17237" t="17737" r="49121" b="47831"/>
          <a:stretch/>
        </p:blipFill>
        <p:spPr>
          <a:xfrm>
            <a:off x="94787" y="278562"/>
            <a:ext cx="5873734" cy="6011313"/>
          </a:xfrm>
          <a:prstGeom prst="rect">
            <a:avLst/>
          </a:prstGeom>
        </p:spPr>
      </p:pic>
      <p:sp>
        <p:nvSpPr>
          <p:cNvPr id="3" name="ZoneTexte 2"/>
          <p:cNvSpPr txBox="1"/>
          <p:nvPr/>
        </p:nvSpPr>
        <p:spPr>
          <a:xfrm>
            <a:off x="6251740" y="1645884"/>
            <a:ext cx="2325125" cy="3416320"/>
          </a:xfrm>
          <a:prstGeom prst="rect">
            <a:avLst/>
          </a:prstGeom>
          <a:noFill/>
          <a:ln>
            <a:noFill/>
          </a:ln>
        </p:spPr>
        <p:txBody>
          <a:bodyPr wrap="square" rtlCol="0">
            <a:spAutoFit/>
          </a:bodyPr>
          <a:lstStyle/>
          <a:p>
            <a:pPr>
              <a:lnSpc>
                <a:spcPct val="150000"/>
              </a:lnSpc>
            </a:pPr>
            <a:r>
              <a:rPr lang="fr-FR" sz="1600" dirty="0" smtClean="0">
                <a:latin typeface="Comic Sans MS" panose="030F0702030302020204" pitchFamily="66" charset="0"/>
              </a:rPr>
              <a:t>les images, même  agrandies restent délicates à analyser, l'identification des composante vasculaire, bronchique et parenchymateuses restant du domaine du divinatoire   </a:t>
            </a:r>
            <a:endParaRPr lang="fr-FR" sz="1600" dirty="0">
              <a:latin typeface="Comic Sans MS" panose="030F0702030302020204" pitchFamily="66" charset="0"/>
            </a:endParaRPr>
          </a:p>
        </p:txBody>
      </p:sp>
      <p:sp>
        <p:nvSpPr>
          <p:cNvPr id="8" name="Ellipse 7"/>
          <p:cNvSpPr/>
          <p:nvPr/>
        </p:nvSpPr>
        <p:spPr>
          <a:xfrm>
            <a:off x="465816" y="536028"/>
            <a:ext cx="5020584" cy="536027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58842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189186" y="1079938"/>
            <a:ext cx="5691352" cy="5051425"/>
          </a:xfrm>
          <a:ln>
            <a:solidFill>
              <a:schemeClr val="tx1"/>
            </a:solidFill>
          </a:ln>
        </p:spPr>
        <p:txBody>
          <a:bodyPr>
            <a:normAutofit/>
          </a:bodyPr>
          <a:lstStyle/>
          <a:p>
            <a:pPr>
              <a:lnSpc>
                <a:spcPct val="200000"/>
              </a:lnSpc>
            </a:pPr>
            <a:r>
              <a:rPr lang="fr-FR" sz="1600" dirty="0" smtClean="0">
                <a:latin typeface="Comic Sans MS" panose="030F0702030302020204" pitchFamily="66" charset="0"/>
              </a:rPr>
              <a:t>Séparée du parenchyme sain par une plèvre propre, </a:t>
            </a:r>
            <a:r>
              <a:rPr lang="fr-FR" sz="1600" dirty="0" smtClean="0">
                <a:latin typeface="Comic Sans MS" panose="030F0702030302020204" pitchFamily="66" charset="0"/>
              </a:rPr>
              <a:t>"poumon </a:t>
            </a:r>
            <a:r>
              <a:rPr lang="fr-FR" sz="1600" dirty="0" smtClean="0">
                <a:latin typeface="Comic Sans MS" panose="030F0702030302020204" pitchFamily="66" charset="0"/>
              </a:rPr>
              <a:t>accessoire </a:t>
            </a:r>
            <a:r>
              <a:rPr lang="fr-FR" sz="1600" dirty="0" smtClean="0">
                <a:latin typeface="Comic Sans MS" panose="030F0702030302020204" pitchFamily="66" charset="0"/>
              </a:rPr>
              <a:t>"</a:t>
            </a:r>
            <a:endParaRPr lang="fr-FR" sz="1600" dirty="0" smtClean="0">
              <a:latin typeface="Comic Sans MS" panose="030F0702030302020204" pitchFamily="66" charset="0"/>
            </a:endParaRPr>
          </a:p>
          <a:p>
            <a:pPr>
              <a:lnSpc>
                <a:spcPct val="200000"/>
              </a:lnSpc>
            </a:pPr>
            <a:r>
              <a:rPr lang="fr-FR" sz="1600" dirty="0" smtClean="0">
                <a:latin typeface="Comic Sans MS" panose="030F0702030302020204" pitchFamily="66" charset="0"/>
              </a:rPr>
              <a:t>Localisation intra ou extra thoracique</a:t>
            </a:r>
          </a:p>
          <a:p>
            <a:pPr>
              <a:lnSpc>
                <a:spcPct val="200000"/>
              </a:lnSpc>
            </a:pPr>
            <a:r>
              <a:rPr lang="fr-FR" sz="1600" dirty="0" smtClean="0">
                <a:solidFill>
                  <a:srgbClr val="FFFF00"/>
                </a:solidFill>
                <a:latin typeface="Comic Sans MS" panose="030F0702030302020204" pitchFamily="66" charset="0"/>
              </a:rPr>
              <a:t>Artère systémique naissant de l’aorte thoracique descendante ou abdominale (85%) </a:t>
            </a:r>
            <a:r>
              <a:rPr lang="fr-FR" sz="1600" dirty="0" smtClean="0">
                <a:latin typeface="Comic Sans MS" panose="030F0702030302020204" pitchFamily="66" charset="0"/>
              </a:rPr>
              <a:t>ou d’autres artères (15%) : splénique, gastrique gauche, intercostale, sous-clavière…</a:t>
            </a:r>
          </a:p>
          <a:p>
            <a:pPr>
              <a:lnSpc>
                <a:spcPct val="200000"/>
              </a:lnSpc>
            </a:pPr>
            <a:r>
              <a:rPr lang="fr-FR" sz="1600" dirty="0" smtClean="0">
                <a:solidFill>
                  <a:srgbClr val="FFC000"/>
                </a:solidFill>
                <a:latin typeface="Comic Sans MS" panose="030F0702030302020204" pitchFamily="66" charset="0"/>
              </a:rPr>
              <a:t>Drainage veineux systémique </a:t>
            </a:r>
            <a:r>
              <a:rPr lang="fr-FR" sz="1600" dirty="0" smtClean="0">
                <a:latin typeface="Comic Sans MS" panose="030F0702030302020204" pitchFamily="66" charset="0"/>
              </a:rPr>
              <a:t>par la veine azygos ou la VCI</a:t>
            </a:r>
            <a:endParaRPr lang="fr-FR" sz="1600" dirty="0">
              <a:latin typeface="Comic Sans MS" panose="030F0702030302020204" pitchFamily="66" charset="0"/>
            </a:endParaRPr>
          </a:p>
        </p:txBody>
      </p:sp>
      <p:pic>
        <p:nvPicPr>
          <p:cNvPr id="4" name="Image 3" descr="Capture d’écran 2015-02-01 à 15.53.30.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19719" y="1789386"/>
            <a:ext cx="2252631" cy="3276554"/>
          </a:xfrm>
          <a:prstGeom prst="rect">
            <a:avLst/>
          </a:prstGeom>
        </p:spPr>
      </p:pic>
      <p:sp>
        <p:nvSpPr>
          <p:cNvPr id="5" name="ZoneTexte 4"/>
          <p:cNvSpPr txBox="1"/>
          <p:nvPr/>
        </p:nvSpPr>
        <p:spPr>
          <a:xfrm rot="10800000" flipV="1">
            <a:off x="5146371" y="6473518"/>
            <a:ext cx="3893199" cy="277000"/>
          </a:xfrm>
          <a:prstGeom prst="rect">
            <a:avLst/>
          </a:prstGeom>
          <a:noFill/>
          <a:ln>
            <a:noFill/>
          </a:ln>
        </p:spPr>
        <p:txBody>
          <a:bodyPr wrap="square" rtlCol="0">
            <a:spAutoFit/>
          </a:bodyPr>
          <a:lstStyle/>
          <a:p>
            <a:r>
              <a:rPr lang="fr-FR" sz="1200" i="1" dirty="0" smtClean="0">
                <a:solidFill>
                  <a:srgbClr val="66FFFF"/>
                </a:solidFill>
              </a:rPr>
              <a:t>Radiographics.rsnajls.org/</a:t>
            </a:r>
            <a:r>
              <a:rPr lang="fr-FR" sz="1200" i="1" dirty="0" smtClean="0">
                <a:solidFill>
                  <a:srgbClr val="66FFFF"/>
                </a:solidFill>
              </a:rPr>
              <a:t>cgi</a:t>
            </a:r>
            <a:r>
              <a:rPr lang="fr-FR" sz="1200" i="1" dirty="0" smtClean="0">
                <a:solidFill>
                  <a:srgbClr val="66FFFF"/>
                </a:solidFill>
              </a:rPr>
              <a:t>/content-</a:t>
            </a:r>
            <a:r>
              <a:rPr lang="fr-FR" sz="1200" i="1" dirty="0" smtClean="0">
                <a:solidFill>
                  <a:srgbClr val="66FFFF"/>
                </a:solidFill>
              </a:rPr>
              <a:t>nw</a:t>
            </a:r>
            <a:r>
              <a:rPr lang="fr-FR" sz="1200" i="1" dirty="0" smtClean="0">
                <a:solidFill>
                  <a:srgbClr val="66FFFF"/>
                </a:solidFill>
              </a:rPr>
              <a:t>/full/e17v1/F18A</a:t>
            </a:r>
            <a:endParaRPr lang="fr-FR" sz="1200" i="1" dirty="0">
              <a:solidFill>
                <a:srgbClr val="66FFFF"/>
              </a:solidFill>
            </a:endParaRPr>
          </a:p>
        </p:txBody>
      </p:sp>
      <p:sp>
        <p:nvSpPr>
          <p:cNvPr id="6" name="Titre 1"/>
          <p:cNvSpPr txBox="1">
            <a:spLocks/>
          </p:cNvSpPr>
          <p:nvPr/>
        </p:nvSpPr>
        <p:spPr>
          <a:xfrm>
            <a:off x="307429" y="172163"/>
            <a:ext cx="3823138" cy="505755"/>
          </a:xfrm>
          <a:prstGeom prst="rect">
            <a:avLst/>
          </a:prstGeom>
          <a:solidFill>
            <a:srgbClr val="00FF00"/>
          </a:solidFill>
          <a:ln w="38100" cmpd="sng">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fr-FR" sz="1800" b="1" dirty="0" smtClean="0">
                <a:solidFill>
                  <a:schemeClr val="bg1"/>
                </a:solidFill>
                <a:latin typeface="Comic Sans MS" panose="030F0702030302020204" pitchFamily="66" charset="0"/>
              </a:rPr>
              <a:t>Séquestration extra lobaire</a:t>
            </a:r>
            <a:endParaRPr lang="fr-FR" sz="18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209742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mpr_1_0.jpg"/>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19148" t="6823" r="12388" b="29333"/>
          <a:stretch/>
        </p:blipFill>
        <p:spPr>
          <a:xfrm>
            <a:off x="167089" y="116974"/>
            <a:ext cx="4307705" cy="4017049"/>
          </a:xfrm>
          <a:prstGeom prst="rect">
            <a:avLst/>
          </a:prstGeom>
        </p:spPr>
      </p:pic>
      <p:pic>
        <p:nvPicPr>
          <p:cNvPr id="3" name="Image 2" descr="mpr_3_2.jpg"/>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l="27432" t="14377" r="27737" b="36157"/>
          <a:stretch/>
        </p:blipFill>
        <p:spPr>
          <a:xfrm>
            <a:off x="4895737" y="133686"/>
            <a:ext cx="3640514" cy="4017049"/>
          </a:xfrm>
          <a:prstGeom prst="rect">
            <a:avLst/>
          </a:prstGeom>
        </p:spPr>
      </p:pic>
      <p:pic>
        <p:nvPicPr>
          <p:cNvPr id="4" name="Image 3" descr="A10627571538_Axiales Thorax web_40.jpg"/>
          <p:cNvPicPr>
            <a:picLocks noChangeAspect="1"/>
          </p:cNvPicPr>
          <p:nvPr/>
        </p:nvPicPr>
        <p:blipFill rotWithShape="1">
          <a:blip r:embed="rId6" cstate="email">
            <a:extLst>
              <a:ext uri="{28A0092B-C50C-407E-A947-70E740481C1C}">
                <a14:useLocalDpi xmlns:a14="http://schemas.microsoft.com/office/drawing/2010/main" val="0"/>
              </a:ext>
            </a:extLst>
          </a:blip>
          <a:srcRect l="10384" t="17382" r="11840" b="27448"/>
          <a:stretch/>
        </p:blipFill>
        <p:spPr>
          <a:xfrm>
            <a:off x="317472" y="4207273"/>
            <a:ext cx="3642562" cy="2583879"/>
          </a:xfrm>
          <a:prstGeom prst="rect">
            <a:avLst/>
          </a:prstGeom>
        </p:spPr>
      </p:pic>
      <p:sp>
        <p:nvSpPr>
          <p:cNvPr id="5" name="ZoneTexte 4"/>
          <p:cNvSpPr txBox="1"/>
          <p:nvPr/>
        </p:nvSpPr>
        <p:spPr>
          <a:xfrm>
            <a:off x="5163081" y="5013463"/>
            <a:ext cx="2993127" cy="646331"/>
          </a:xfrm>
          <a:prstGeom prst="rect">
            <a:avLst/>
          </a:prstGeom>
          <a:noFill/>
          <a:ln>
            <a:solidFill>
              <a:srgbClr val="FFFFFF"/>
            </a:solidFill>
          </a:ln>
        </p:spPr>
        <p:txBody>
          <a:bodyPr wrap="none" rtlCol="0">
            <a:spAutoFit/>
          </a:bodyPr>
          <a:lstStyle/>
          <a:p>
            <a:r>
              <a:rPr lang="fr-FR" dirty="0" smtClean="0"/>
              <a:t>Femme de 32 ans</a:t>
            </a:r>
          </a:p>
          <a:p>
            <a:pPr marL="285750" indent="-285750">
              <a:buFont typeface="Wingdings" charset="2"/>
              <a:buChar char="Ø"/>
            </a:pPr>
            <a:r>
              <a:rPr lang="fr-FR" dirty="0" smtClean="0"/>
              <a:t>Séquestration intra-lobaire</a:t>
            </a:r>
            <a:endParaRPr lang="fr-FR" dirty="0"/>
          </a:p>
        </p:txBody>
      </p:sp>
    </p:spTree>
    <p:extLst>
      <p:ext uri="{BB962C8B-B14F-4D97-AF65-F5344CB8AC3E}">
        <p14:creationId xmlns:p14="http://schemas.microsoft.com/office/powerpoint/2010/main" val="2364829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2.840.113619.2.5.1257210.15879.1290509616.394_40.jpg"/>
          <p:cNvPicPr>
            <a:picLocks noChangeAspect="1"/>
          </p:cNvPicPr>
          <p:nvPr/>
        </p:nvPicPr>
        <p:blipFill rotWithShape="1">
          <a:blip r:embed="rId2">
            <a:extLst>
              <a:ext uri="{28A0092B-C50C-407E-A947-70E740481C1C}">
                <a14:useLocalDpi xmlns:a14="http://schemas.microsoft.com/office/drawing/2010/main" val="0"/>
              </a:ext>
            </a:extLst>
          </a:blip>
          <a:srcRect l="21005" t="8472" r="22804" b="30874"/>
          <a:stretch/>
        </p:blipFill>
        <p:spPr>
          <a:xfrm>
            <a:off x="217216" y="150404"/>
            <a:ext cx="2740277" cy="2957943"/>
          </a:xfrm>
          <a:prstGeom prst="rect">
            <a:avLst/>
          </a:prstGeom>
        </p:spPr>
      </p:pic>
      <p:pic>
        <p:nvPicPr>
          <p:cNvPr id="3" name="Image 2" descr="1.2.840.113619.2.5.1257210.15879.1290509616.397_43.jpg"/>
          <p:cNvPicPr>
            <a:picLocks noChangeAspect="1"/>
          </p:cNvPicPr>
          <p:nvPr/>
        </p:nvPicPr>
        <p:blipFill rotWithShape="1">
          <a:blip r:embed="rId3">
            <a:extLst>
              <a:ext uri="{28A0092B-C50C-407E-A947-70E740481C1C}">
                <a14:useLocalDpi xmlns:a14="http://schemas.microsoft.com/office/drawing/2010/main" val="0"/>
              </a:ext>
            </a:extLst>
          </a:blip>
          <a:srcRect l="23061" t="16353" r="23148" b="24021"/>
          <a:stretch/>
        </p:blipFill>
        <p:spPr>
          <a:xfrm>
            <a:off x="3492181" y="150404"/>
            <a:ext cx="2668542" cy="2957943"/>
          </a:xfrm>
          <a:prstGeom prst="rect">
            <a:avLst/>
          </a:prstGeom>
        </p:spPr>
      </p:pic>
      <p:pic>
        <p:nvPicPr>
          <p:cNvPr id="4" name="Image 3" descr="1.2.840.113619.2.55.3.2831156243.839.1290406339.885.236_236.jpg"/>
          <p:cNvPicPr>
            <a:picLocks noChangeAspect="1"/>
          </p:cNvPicPr>
          <p:nvPr/>
        </p:nvPicPr>
        <p:blipFill rotWithShape="1">
          <a:blip r:embed="rId4">
            <a:extLst>
              <a:ext uri="{28A0092B-C50C-407E-A947-70E740481C1C}">
                <a14:useLocalDpi xmlns:a14="http://schemas.microsoft.com/office/drawing/2010/main" val="0"/>
              </a:ext>
            </a:extLst>
          </a:blip>
          <a:srcRect l="8671" t="24578" r="14924" b="20937"/>
          <a:stretch/>
        </p:blipFill>
        <p:spPr>
          <a:xfrm>
            <a:off x="100253" y="3501068"/>
            <a:ext cx="3726108" cy="2657136"/>
          </a:xfrm>
          <a:prstGeom prst="rect">
            <a:avLst/>
          </a:prstGeom>
        </p:spPr>
      </p:pic>
      <p:pic>
        <p:nvPicPr>
          <p:cNvPr id="5" name="Image 4" descr="1.2.840.113619.2.55.3.2831156243.839.1290406339.885.250_250.jpg"/>
          <p:cNvPicPr>
            <a:picLocks noChangeAspect="1"/>
          </p:cNvPicPr>
          <p:nvPr/>
        </p:nvPicPr>
        <p:blipFill rotWithShape="1">
          <a:blip r:embed="rId5">
            <a:extLst>
              <a:ext uri="{28A0092B-C50C-407E-A947-70E740481C1C}">
                <a14:useLocalDpi xmlns:a14="http://schemas.microsoft.com/office/drawing/2010/main" val="0"/>
              </a:ext>
            </a:extLst>
          </a:blip>
          <a:srcRect l="10385" t="23892" r="14581" b="21622"/>
          <a:stretch/>
        </p:blipFill>
        <p:spPr>
          <a:xfrm>
            <a:off x="3976742" y="3501068"/>
            <a:ext cx="3659271" cy="2657136"/>
          </a:xfrm>
          <a:prstGeom prst="rect">
            <a:avLst/>
          </a:prstGeom>
        </p:spPr>
      </p:pic>
      <p:cxnSp>
        <p:nvCxnSpPr>
          <p:cNvPr id="7" name="Connecteur droit avec flèche 6"/>
          <p:cNvCxnSpPr/>
          <p:nvPr/>
        </p:nvCxnSpPr>
        <p:spPr>
          <a:xfrm flipV="1">
            <a:off x="1320011" y="2456598"/>
            <a:ext cx="651651" cy="20053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Connecteur droit avec flèche 9"/>
          <p:cNvCxnSpPr/>
          <p:nvPr/>
        </p:nvCxnSpPr>
        <p:spPr>
          <a:xfrm flipV="1">
            <a:off x="4628393" y="2322906"/>
            <a:ext cx="534688" cy="13369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Connecteur droit avec flèche 11"/>
          <p:cNvCxnSpPr/>
          <p:nvPr/>
        </p:nvCxnSpPr>
        <p:spPr>
          <a:xfrm flipV="1">
            <a:off x="1971662" y="5347694"/>
            <a:ext cx="484561" cy="28409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Connecteur droit avec flèche 14"/>
          <p:cNvCxnSpPr/>
          <p:nvPr/>
        </p:nvCxnSpPr>
        <p:spPr>
          <a:xfrm>
            <a:off x="5681060" y="5397830"/>
            <a:ext cx="618233"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2" name="ZoneTexte 21"/>
          <p:cNvSpPr txBox="1"/>
          <p:nvPr/>
        </p:nvSpPr>
        <p:spPr>
          <a:xfrm>
            <a:off x="6499801" y="852289"/>
            <a:ext cx="2510527" cy="1200329"/>
          </a:xfrm>
          <a:prstGeom prst="rect">
            <a:avLst/>
          </a:prstGeom>
          <a:noFill/>
          <a:ln>
            <a:solidFill>
              <a:srgbClr val="FFFFFF"/>
            </a:solidFill>
          </a:ln>
        </p:spPr>
        <p:txBody>
          <a:bodyPr wrap="square" rtlCol="0">
            <a:spAutoFit/>
          </a:bodyPr>
          <a:lstStyle/>
          <a:p>
            <a:r>
              <a:rPr lang="fr-FR" dirty="0" smtClean="0"/>
              <a:t>Homme de 83 ans (!)</a:t>
            </a:r>
          </a:p>
          <a:p>
            <a:pPr marL="285750" indent="-285750">
              <a:buFont typeface="Wingdings" charset="2"/>
              <a:buChar char="Ø"/>
            </a:pPr>
            <a:r>
              <a:rPr lang="fr-FR" dirty="0" smtClean="0"/>
              <a:t>Séquestration intra-lobaire de contenu liquidien</a:t>
            </a:r>
            <a:endParaRPr lang="fr-FR" dirty="0"/>
          </a:p>
        </p:txBody>
      </p:sp>
    </p:spTree>
    <p:extLst>
      <p:ext uri="{BB962C8B-B14F-4D97-AF65-F5344CB8AC3E}">
        <p14:creationId xmlns:p14="http://schemas.microsoft.com/office/powerpoint/2010/main" val="1155661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94593" y="899509"/>
            <a:ext cx="7007773" cy="5162331"/>
          </a:xfrm>
          <a:noFill/>
          <a:ln>
            <a:solidFill>
              <a:schemeClr val="accent5">
                <a:lumMod val="60000"/>
                <a:lumOff val="40000"/>
              </a:schemeClr>
            </a:solidFill>
          </a:ln>
        </p:spPr>
        <p:txBody>
          <a:bodyPr>
            <a:normAutofit/>
          </a:bodyPr>
          <a:lstStyle/>
          <a:p>
            <a:pPr marL="0" indent="0">
              <a:lnSpc>
                <a:spcPct val="200000"/>
              </a:lnSpc>
              <a:buNone/>
            </a:pPr>
            <a:r>
              <a:rPr lang="fr-FR" sz="1600" dirty="0" smtClean="0">
                <a:latin typeface="Comic Sans MS" panose="030F0702030302020204" pitchFamily="66" charset="0"/>
              </a:rPr>
              <a:t>Distension emphysémateuse d’un territoire pulmonaire (segment, lobe, poumon) secondaire à un </a:t>
            </a:r>
            <a:r>
              <a:rPr lang="fr-FR" sz="1600" dirty="0" smtClean="0">
                <a:solidFill>
                  <a:srgbClr val="66FFFF"/>
                </a:solidFill>
                <a:latin typeface="Comic Sans MS" panose="030F0702030302020204" pitchFamily="66" charset="0"/>
              </a:rPr>
              <a:t>piégeage </a:t>
            </a:r>
            <a:r>
              <a:rPr lang="fr-FR" sz="1600" dirty="0" smtClean="0">
                <a:solidFill>
                  <a:srgbClr val="66FFFF"/>
                </a:solidFill>
                <a:latin typeface="Comic Sans MS" panose="030F0702030302020204" pitchFamily="66" charset="0"/>
              </a:rPr>
              <a:t>de l’air </a:t>
            </a:r>
            <a:r>
              <a:rPr lang="fr-FR" sz="1600" dirty="0" smtClean="0">
                <a:solidFill>
                  <a:srgbClr val="66FFFF"/>
                </a:solidFill>
                <a:latin typeface="Comic Sans MS" panose="030F0702030302020204" pitchFamily="66" charset="0"/>
              </a:rPr>
              <a:t>expiré</a:t>
            </a:r>
          </a:p>
          <a:p>
            <a:pPr marL="0" indent="0">
              <a:lnSpc>
                <a:spcPct val="200000"/>
              </a:lnSpc>
              <a:buNone/>
            </a:pPr>
            <a:endParaRPr lang="fr-FR" sz="1600" dirty="0" smtClean="0">
              <a:solidFill>
                <a:srgbClr val="66FFFF"/>
              </a:solidFill>
              <a:latin typeface="Comic Sans MS" panose="030F0702030302020204" pitchFamily="66" charset="0"/>
            </a:endParaRPr>
          </a:p>
          <a:p>
            <a:pPr marL="0" indent="0">
              <a:lnSpc>
                <a:spcPct val="200000"/>
              </a:lnSpc>
              <a:buNone/>
            </a:pPr>
            <a:r>
              <a:rPr lang="fr-FR" sz="1600" dirty="0" smtClean="0">
                <a:latin typeface="Comic Sans MS" panose="030F0702030302020204" pitchFamily="66" charset="0"/>
              </a:rPr>
              <a:t>Deux hypothèses physiopathologiques :</a:t>
            </a:r>
          </a:p>
          <a:p>
            <a:pPr marL="0" indent="0">
              <a:lnSpc>
                <a:spcPct val="200000"/>
              </a:lnSpc>
              <a:buNone/>
            </a:pPr>
            <a:r>
              <a:rPr lang="fr-FR" sz="1600" dirty="0" smtClean="0">
                <a:latin typeface="Comic Sans MS" panose="030F0702030302020204" pitchFamily="66" charset="0"/>
              </a:rPr>
              <a:t>     -</a:t>
            </a:r>
            <a:r>
              <a:rPr lang="fr-FR" sz="1600" dirty="0" smtClean="0">
                <a:solidFill>
                  <a:srgbClr val="00FF00"/>
                </a:solidFill>
                <a:latin typeface="Comic Sans MS" panose="030F0702030302020204" pitchFamily="66" charset="0"/>
              </a:rPr>
              <a:t>anomalie </a:t>
            </a:r>
            <a:r>
              <a:rPr lang="fr-FR" sz="1600" dirty="0" smtClean="0">
                <a:solidFill>
                  <a:srgbClr val="00FF00"/>
                </a:solidFill>
                <a:latin typeface="Comic Sans MS" panose="030F0702030302020204" pitchFamily="66" charset="0"/>
              </a:rPr>
              <a:t>du parenchyme </a:t>
            </a:r>
            <a:r>
              <a:rPr lang="fr-FR" sz="1600" dirty="0" smtClean="0">
                <a:latin typeface="Comic Sans MS" panose="030F0702030302020204" pitchFamily="66" charset="0"/>
              </a:rPr>
              <a:t>liée au développement  embryonnaire</a:t>
            </a:r>
          </a:p>
          <a:p>
            <a:pPr marL="0" indent="0">
              <a:lnSpc>
                <a:spcPct val="200000"/>
              </a:lnSpc>
              <a:buNone/>
            </a:pPr>
            <a:r>
              <a:rPr lang="fr-FR" sz="1600" dirty="0" smtClean="0">
                <a:latin typeface="Comic Sans MS" panose="030F0702030302020204" pitchFamily="66" charset="0"/>
              </a:rPr>
              <a:t>     -</a:t>
            </a:r>
            <a:r>
              <a:rPr lang="fr-FR" sz="1600" dirty="0" smtClean="0">
                <a:solidFill>
                  <a:srgbClr val="FFCCFF"/>
                </a:solidFill>
                <a:latin typeface="Comic Sans MS" panose="030F0702030302020204" pitchFamily="66" charset="0"/>
              </a:rPr>
              <a:t>obstruction </a:t>
            </a:r>
            <a:r>
              <a:rPr lang="fr-FR" sz="1600" dirty="0" smtClean="0">
                <a:solidFill>
                  <a:srgbClr val="FFCCFF"/>
                </a:solidFill>
                <a:latin typeface="Comic Sans MS" panose="030F0702030302020204" pitchFamily="66" charset="0"/>
              </a:rPr>
              <a:t>bronchique </a:t>
            </a:r>
            <a:r>
              <a:rPr lang="fr-FR" sz="1600" dirty="0" smtClean="0">
                <a:latin typeface="Comic Sans MS" panose="030F0702030302020204" pitchFamily="66" charset="0"/>
              </a:rPr>
              <a:t>d’origine endoluminale (bouchon muqueux, </a:t>
            </a:r>
            <a:r>
              <a:rPr lang="fr-FR" sz="1600" dirty="0" smtClean="0">
                <a:latin typeface="Comic Sans MS" panose="030F0702030302020204" pitchFamily="66" charset="0"/>
              </a:rPr>
              <a:t>	corps </a:t>
            </a:r>
            <a:r>
              <a:rPr lang="fr-FR" sz="1600" dirty="0" smtClean="0">
                <a:latin typeface="Comic Sans MS" panose="030F0702030302020204" pitchFamily="66" charset="0"/>
              </a:rPr>
              <a:t>étranger), </a:t>
            </a:r>
            <a:r>
              <a:rPr lang="fr-FR" sz="1600" dirty="0" smtClean="0">
                <a:latin typeface="Comic Sans MS" panose="030F0702030302020204" pitchFamily="66" charset="0"/>
              </a:rPr>
              <a:t>pariétale </a:t>
            </a:r>
            <a:r>
              <a:rPr lang="fr-FR" sz="1600" dirty="0" smtClean="0">
                <a:latin typeface="Comic Sans MS" panose="030F0702030302020204" pitchFamily="66" charset="0"/>
              </a:rPr>
              <a:t>(coudure, sténose, atrésie, </a:t>
            </a:r>
            <a:r>
              <a:rPr lang="fr-FR" sz="1600" dirty="0" smtClean="0">
                <a:latin typeface="Comic Sans MS" panose="030F0702030302020204" pitchFamily="66" charset="0"/>
              </a:rPr>
              <a:t>	inflammation</a:t>
            </a:r>
            <a:r>
              <a:rPr lang="fr-FR" sz="1600" dirty="0" smtClean="0">
                <a:latin typeface="Comic Sans MS" panose="030F0702030302020204" pitchFamily="66" charset="0"/>
              </a:rPr>
              <a:t>…), ou extrinsèque (masse </a:t>
            </a:r>
            <a:r>
              <a:rPr lang="fr-FR" sz="1600" dirty="0" smtClean="0">
                <a:latin typeface="Comic Sans MS" panose="030F0702030302020204" pitchFamily="66" charset="0"/>
              </a:rPr>
              <a:t>médiastinale</a:t>
            </a:r>
            <a:r>
              <a:rPr lang="fr-FR" sz="1600" dirty="0" smtClean="0">
                <a:latin typeface="Comic Sans MS" panose="030F0702030302020204" pitchFamily="66" charset="0"/>
              </a:rPr>
              <a:t>, </a:t>
            </a:r>
            <a:r>
              <a:rPr lang="fr-FR" sz="1600" dirty="0" smtClean="0">
                <a:latin typeface="Comic Sans MS" panose="030F0702030302020204" pitchFamily="66" charset="0"/>
              </a:rPr>
              <a:t>	kyste </a:t>
            </a:r>
            <a:r>
              <a:rPr lang="fr-FR" sz="1600" dirty="0" smtClean="0">
                <a:latin typeface="Comic Sans MS" panose="030F0702030302020204" pitchFamily="66" charset="0"/>
              </a:rPr>
              <a:t>bronchogénique, anomalie vasculaire</a:t>
            </a:r>
            <a:r>
              <a:rPr lang="fr-FR" sz="1600" dirty="0" smtClean="0">
                <a:latin typeface="Comic Sans MS" panose="030F0702030302020204" pitchFamily="66" charset="0"/>
              </a:rPr>
              <a:t>)</a:t>
            </a:r>
          </a:p>
          <a:p>
            <a:pPr marL="0" indent="0">
              <a:lnSpc>
                <a:spcPct val="200000"/>
              </a:lnSpc>
              <a:buNone/>
            </a:pPr>
            <a:endParaRPr lang="fr-FR" sz="1600" dirty="0" smtClean="0">
              <a:latin typeface="Comic Sans MS" panose="030F0702030302020204" pitchFamily="66" charset="0"/>
            </a:endParaRPr>
          </a:p>
          <a:p>
            <a:pPr marL="0" indent="0">
              <a:lnSpc>
                <a:spcPct val="200000"/>
              </a:lnSpc>
              <a:buNone/>
            </a:pPr>
            <a:endParaRPr lang="fr-FR" sz="1600" b="1" dirty="0">
              <a:latin typeface="Comic Sans MS" panose="030F0702030302020204" pitchFamily="66" charset="0"/>
            </a:endParaRPr>
          </a:p>
        </p:txBody>
      </p:sp>
      <p:sp>
        <p:nvSpPr>
          <p:cNvPr id="4" name="Titre 1"/>
          <p:cNvSpPr txBox="1">
            <a:spLocks/>
          </p:cNvSpPr>
          <p:nvPr/>
        </p:nvSpPr>
        <p:spPr>
          <a:xfrm>
            <a:off x="94593" y="132748"/>
            <a:ext cx="8024648" cy="592466"/>
          </a:xfrm>
          <a:prstGeom prst="rect">
            <a:avLst/>
          </a:prstGeom>
          <a:solidFill>
            <a:srgbClr val="FFC000"/>
          </a:solidFill>
          <a:ln w="38100" cmpd="sng">
            <a:solidFill>
              <a:srgbClr val="FFFF00"/>
            </a:solidFill>
          </a:ln>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smtClean="0">
                <a:solidFill>
                  <a:schemeClr val="bg1"/>
                </a:solidFill>
                <a:latin typeface="Comic Sans MS" panose="030F0702030302020204" pitchFamily="66" charset="0"/>
              </a:rPr>
              <a:t>emphysème pulmonaire congénital</a:t>
            </a:r>
            <a:endParaRPr lang="fr-FR" sz="28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215356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94593" y="126124"/>
            <a:ext cx="6589986" cy="6479628"/>
          </a:xfrm>
          <a:prstGeom prst="rect">
            <a:avLst/>
          </a:prstGeom>
          <a:noFill/>
          <a:ln>
            <a:solidFill>
              <a:schemeClr val="accent5">
                <a:lumMod val="60000"/>
                <a:lumOff val="4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200000"/>
              </a:lnSpc>
              <a:buFont typeface="Arial" pitchFamily="34" charset="0"/>
              <a:buNone/>
            </a:pPr>
            <a:endParaRPr lang="fr-FR" sz="1600" dirty="0" smtClean="0">
              <a:latin typeface="Comic Sans MS" panose="030F0702030302020204" pitchFamily="66" charset="0"/>
            </a:endParaRPr>
          </a:p>
          <a:p>
            <a:pPr marL="0" indent="0">
              <a:lnSpc>
                <a:spcPct val="200000"/>
              </a:lnSpc>
              <a:buFont typeface="Arial" pitchFamily="34" charset="0"/>
              <a:buNone/>
            </a:pPr>
            <a:r>
              <a:rPr lang="fr-FR" sz="1600" dirty="0" smtClean="0">
                <a:latin typeface="Comic Sans MS" panose="030F0702030302020204" pitchFamily="66" charset="0"/>
              </a:rPr>
              <a:t>Dans 50% des cas la cause n’est pas retrouvée : </a:t>
            </a:r>
            <a:r>
              <a:rPr lang="fr-FR" sz="1600" dirty="0" smtClean="0">
                <a:solidFill>
                  <a:srgbClr val="FFFF00"/>
                </a:solidFill>
                <a:latin typeface="Comic Sans MS" panose="030F0702030302020204" pitchFamily="66" charset="0"/>
              </a:rPr>
              <a:t>emphysème idiopathique</a:t>
            </a:r>
          </a:p>
          <a:p>
            <a:pPr marL="0" indent="0">
              <a:lnSpc>
                <a:spcPct val="200000"/>
              </a:lnSpc>
              <a:buFont typeface="Arial" pitchFamily="34" charset="0"/>
              <a:buNone/>
            </a:pPr>
            <a:endParaRPr lang="fr-FR" sz="1600" dirty="0" smtClean="0">
              <a:solidFill>
                <a:srgbClr val="FFFF00"/>
              </a:solidFill>
              <a:latin typeface="Comic Sans MS" panose="030F0702030302020204" pitchFamily="66" charset="0"/>
            </a:endParaRPr>
          </a:p>
          <a:p>
            <a:pPr marL="0" indent="0">
              <a:lnSpc>
                <a:spcPct val="200000"/>
              </a:lnSpc>
              <a:buFont typeface="Arial" pitchFamily="34" charset="0"/>
              <a:buNone/>
            </a:pPr>
            <a:r>
              <a:rPr lang="fr-FR" sz="1600" dirty="0" smtClean="0">
                <a:latin typeface="Comic Sans MS" panose="030F0702030302020204" pitchFamily="66" charset="0"/>
              </a:rPr>
              <a:t>Clinique : détresse respiratoire de gravité croissante, néonatale (50%) voire dans les 6 premiers mois (80%), sans contexte infectieux</a:t>
            </a:r>
          </a:p>
          <a:p>
            <a:pPr marL="0" indent="0">
              <a:lnSpc>
                <a:spcPct val="200000"/>
              </a:lnSpc>
              <a:buFont typeface="Arial" pitchFamily="34" charset="0"/>
              <a:buNone/>
            </a:pPr>
            <a:endParaRPr lang="fr-FR" sz="1600" dirty="0" smtClean="0">
              <a:latin typeface="Comic Sans MS" panose="030F0702030302020204" pitchFamily="66" charset="0"/>
            </a:endParaRPr>
          </a:p>
          <a:p>
            <a:pPr marL="0" indent="0">
              <a:lnSpc>
                <a:spcPct val="200000"/>
              </a:lnSpc>
              <a:buFont typeface="Arial" pitchFamily="34" charset="0"/>
              <a:buNone/>
            </a:pPr>
            <a:r>
              <a:rPr lang="fr-FR" sz="1600" dirty="0" smtClean="0">
                <a:solidFill>
                  <a:srgbClr val="FFCCFF"/>
                </a:solidFill>
                <a:latin typeface="Comic Sans MS" panose="030F0702030302020204" pitchFamily="66" charset="0"/>
              </a:rPr>
              <a:t>Traitement chirurgical </a:t>
            </a:r>
            <a:r>
              <a:rPr lang="fr-FR" sz="1600" dirty="0" smtClean="0">
                <a:latin typeface="Comic Sans MS" panose="030F0702030302020204" pitchFamily="66" charset="0"/>
              </a:rPr>
              <a:t>habituellement dès le diagnostic</a:t>
            </a:r>
          </a:p>
          <a:p>
            <a:pPr marL="0" indent="0">
              <a:lnSpc>
                <a:spcPct val="200000"/>
              </a:lnSpc>
              <a:buFont typeface="Arial" pitchFamily="34" charset="0"/>
              <a:buNone/>
            </a:pPr>
            <a:endParaRPr lang="fr-FR" sz="1600" dirty="0" smtClean="0">
              <a:latin typeface="Comic Sans MS" panose="030F0702030302020204" pitchFamily="66" charset="0"/>
            </a:endParaRPr>
          </a:p>
          <a:p>
            <a:pPr marL="0" indent="0">
              <a:lnSpc>
                <a:spcPct val="200000"/>
              </a:lnSpc>
              <a:buFont typeface="Arial" pitchFamily="34" charset="0"/>
              <a:buNone/>
            </a:pPr>
            <a:r>
              <a:rPr lang="fr-FR" sz="1600" dirty="0" smtClean="0">
                <a:latin typeface="Comic Sans MS" panose="030F0702030302020204" pitchFamily="66" charset="0"/>
              </a:rPr>
              <a:t>Très rarement, forme asymptomatique découverte à l’âge adulte</a:t>
            </a:r>
          </a:p>
          <a:p>
            <a:pPr marL="0" indent="0">
              <a:lnSpc>
                <a:spcPct val="200000"/>
              </a:lnSpc>
              <a:buFont typeface="Arial" pitchFamily="34" charset="0"/>
              <a:buNone/>
            </a:pPr>
            <a:endParaRPr lang="fr-FR" sz="1600" b="1" dirty="0">
              <a:latin typeface="Comic Sans MS" panose="030F0702030302020204" pitchFamily="66" charset="0"/>
            </a:endParaRPr>
          </a:p>
        </p:txBody>
      </p:sp>
    </p:spTree>
    <p:extLst>
      <p:ext uri="{BB962C8B-B14F-4D97-AF65-F5344CB8AC3E}">
        <p14:creationId xmlns:p14="http://schemas.microsoft.com/office/powerpoint/2010/main" val="3988207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écran 2015-02-21 à 22.45.3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61" y="154720"/>
            <a:ext cx="3403600" cy="2882900"/>
          </a:xfrm>
          <a:prstGeom prst="rect">
            <a:avLst/>
          </a:prstGeom>
        </p:spPr>
      </p:pic>
      <p:pic>
        <p:nvPicPr>
          <p:cNvPr id="3" name="Image 2" descr="Capture d’écran 2015-02-21 à 22.45.4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6255" y="154720"/>
            <a:ext cx="3393148" cy="2882900"/>
          </a:xfrm>
          <a:prstGeom prst="rect">
            <a:avLst/>
          </a:prstGeom>
        </p:spPr>
      </p:pic>
      <p:pic>
        <p:nvPicPr>
          <p:cNvPr id="4" name="Image 3" descr="Capture d’écran 2015-02-21 à 22.45.48.png"/>
          <p:cNvPicPr>
            <a:picLocks noChangeAspect="1"/>
          </p:cNvPicPr>
          <p:nvPr/>
        </p:nvPicPr>
        <p:blipFill>
          <a:blip r:embed="rId4" cstate="email">
            <a:extLst>
              <a:ext uri="{BEBA8EAE-BF5A-486C-A8C5-ECC9F3942E4B}">
                <a14:imgProps xmlns:a14="http://schemas.microsoft.com/office/drawing/2010/main">
                  <a14:imgLayer r:embed="rId5">
                    <a14:imgEffect>
                      <a14:brightnessContrast contrast="60000"/>
                    </a14:imgEffect>
                  </a14:imgLayer>
                </a14:imgProps>
              </a:ext>
              <a:ext uri="{28A0092B-C50C-407E-A947-70E740481C1C}">
                <a14:useLocalDpi xmlns:a14="http://schemas.microsoft.com/office/drawing/2010/main" val="0"/>
              </a:ext>
            </a:extLst>
          </a:blip>
          <a:stretch>
            <a:fillRect/>
          </a:stretch>
        </p:blipFill>
        <p:spPr>
          <a:xfrm>
            <a:off x="6724876" y="3388000"/>
            <a:ext cx="2297352" cy="2835394"/>
          </a:xfrm>
          <a:prstGeom prst="rect">
            <a:avLst/>
          </a:prstGeom>
        </p:spPr>
      </p:pic>
      <p:sp>
        <p:nvSpPr>
          <p:cNvPr id="5" name="ZoneTexte 4"/>
          <p:cNvSpPr txBox="1"/>
          <p:nvPr/>
        </p:nvSpPr>
        <p:spPr>
          <a:xfrm>
            <a:off x="1530886" y="3203334"/>
            <a:ext cx="375260" cy="369332"/>
          </a:xfrm>
          <a:prstGeom prst="rect">
            <a:avLst/>
          </a:prstGeom>
          <a:noFill/>
          <a:ln>
            <a:solidFill>
              <a:schemeClr val="tx1"/>
            </a:solidFill>
          </a:ln>
        </p:spPr>
        <p:txBody>
          <a:bodyPr wrap="none" rtlCol="0">
            <a:spAutoFit/>
          </a:bodyPr>
          <a:lstStyle/>
          <a:p>
            <a:r>
              <a:rPr lang="fr-FR" dirty="0" smtClean="0"/>
              <a:t>J1</a:t>
            </a:r>
            <a:endParaRPr lang="fr-FR" dirty="0"/>
          </a:p>
        </p:txBody>
      </p:sp>
      <p:sp>
        <p:nvSpPr>
          <p:cNvPr id="6" name="ZoneTexte 5"/>
          <p:cNvSpPr txBox="1"/>
          <p:nvPr/>
        </p:nvSpPr>
        <p:spPr>
          <a:xfrm>
            <a:off x="5402829" y="3203334"/>
            <a:ext cx="375260" cy="369332"/>
          </a:xfrm>
          <a:prstGeom prst="rect">
            <a:avLst/>
          </a:prstGeom>
          <a:noFill/>
          <a:ln>
            <a:solidFill>
              <a:srgbClr val="FFFFFF"/>
            </a:solidFill>
          </a:ln>
        </p:spPr>
        <p:txBody>
          <a:bodyPr wrap="none" rtlCol="0">
            <a:spAutoFit/>
          </a:bodyPr>
          <a:lstStyle/>
          <a:p>
            <a:r>
              <a:rPr lang="fr-FR" dirty="0" smtClean="0"/>
              <a:t>J2</a:t>
            </a:r>
            <a:endParaRPr lang="fr-FR" dirty="0"/>
          </a:p>
        </p:txBody>
      </p:sp>
      <p:sp>
        <p:nvSpPr>
          <p:cNvPr id="8" name="ZoneTexte 7"/>
          <p:cNvSpPr txBox="1"/>
          <p:nvPr/>
        </p:nvSpPr>
        <p:spPr>
          <a:xfrm>
            <a:off x="191149" y="3757332"/>
            <a:ext cx="6210738" cy="2031325"/>
          </a:xfrm>
          <a:prstGeom prst="rect">
            <a:avLst/>
          </a:prstGeom>
          <a:noFill/>
          <a:ln>
            <a:solidFill>
              <a:srgbClr val="FFFFFF"/>
            </a:solidFill>
          </a:ln>
        </p:spPr>
        <p:txBody>
          <a:bodyPr wrap="square" rtlCol="0">
            <a:spAutoFit/>
          </a:bodyPr>
          <a:lstStyle/>
          <a:p>
            <a:r>
              <a:rPr lang="fr-FR" dirty="0" smtClean="0"/>
              <a:t>Radiographies de thorax chez un nouveau né présentant une détresse respiratoire, déviation du médiastin vers la droite et distension thoracique gauche :</a:t>
            </a:r>
          </a:p>
          <a:p>
            <a:pPr marL="285750" indent="-285750">
              <a:buFont typeface="Wingdings" charset="2"/>
              <a:buChar char="Ø"/>
            </a:pPr>
            <a:r>
              <a:rPr lang="fr-FR" dirty="0" smtClean="0"/>
              <a:t>J1 : opacité lobaire supérieure gauche par présence de liquide intra alvéolaire</a:t>
            </a:r>
          </a:p>
          <a:p>
            <a:pPr marL="285750" indent="-285750">
              <a:buFont typeface="Wingdings" charset="2"/>
              <a:buChar char="Ø"/>
            </a:pPr>
            <a:r>
              <a:rPr lang="fr-FR" dirty="0" smtClean="0"/>
              <a:t>J2 :  Hyperclarté en lieu et place de l’opacité, avec vaisseaux bien visibles jusqu’en distalité</a:t>
            </a:r>
            <a:endParaRPr lang="fr-FR" dirty="0"/>
          </a:p>
        </p:txBody>
      </p:sp>
      <p:sp>
        <p:nvSpPr>
          <p:cNvPr id="9" name="ZoneTexte 8"/>
          <p:cNvSpPr txBox="1"/>
          <p:nvPr/>
        </p:nvSpPr>
        <p:spPr>
          <a:xfrm>
            <a:off x="62340" y="5900228"/>
            <a:ext cx="6461322" cy="646331"/>
          </a:xfrm>
          <a:prstGeom prst="rect">
            <a:avLst/>
          </a:prstGeom>
          <a:noFill/>
          <a:ln>
            <a:solidFill>
              <a:schemeClr val="tx1"/>
            </a:solidFill>
          </a:ln>
        </p:spPr>
        <p:txBody>
          <a:bodyPr wrap="square" rtlCol="0">
            <a:spAutoFit/>
          </a:bodyPr>
          <a:lstStyle/>
          <a:p>
            <a:r>
              <a:rPr lang="fr-FR" dirty="0" smtClean="0"/>
              <a:t>Thoracotomie gauche, exérèse du lobe supérieur gauche distendu, emphysémateux</a:t>
            </a:r>
            <a:endParaRPr lang="fr-FR" dirty="0"/>
          </a:p>
        </p:txBody>
      </p:sp>
      <p:sp>
        <p:nvSpPr>
          <p:cNvPr id="11" name="ZoneTexte 10"/>
          <p:cNvSpPr txBox="1"/>
          <p:nvPr/>
        </p:nvSpPr>
        <p:spPr>
          <a:xfrm>
            <a:off x="7264367" y="119930"/>
            <a:ext cx="1757861" cy="861774"/>
          </a:xfrm>
          <a:prstGeom prst="rect">
            <a:avLst/>
          </a:prstGeom>
          <a:noFill/>
          <a:ln>
            <a:noFill/>
          </a:ln>
        </p:spPr>
        <p:txBody>
          <a:bodyPr wrap="square" rtlCol="0">
            <a:spAutoFit/>
          </a:bodyPr>
          <a:lstStyle/>
          <a:p>
            <a:r>
              <a:rPr lang="fr-FR" sz="1000" i="1" dirty="0" smtClean="0">
                <a:solidFill>
                  <a:srgbClr val="66FFFF"/>
                </a:solidFill>
                <a:latin typeface="Comic Sans MS" panose="030F0702030302020204" pitchFamily="66" charset="0"/>
              </a:rPr>
              <a:t>Dyon</a:t>
            </a:r>
            <a:r>
              <a:rPr lang="fr-FR" sz="1000" i="1" dirty="0" smtClean="0">
                <a:solidFill>
                  <a:srgbClr val="66FFFF"/>
                </a:solidFill>
                <a:latin typeface="Comic Sans MS" panose="030F0702030302020204" pitchFamily="66" charset="0"/>
              </a:rPr>
              <a:t> J-F et Al. Malformations </a:t>
            </a:r>
            <a:r>
              <a:rPr lang="fr-FR" sz="1000" i="1" dirty="0" smtClean="0">
                <a:solidFill>
                  <a:srgbClr val="66FFFF"/>
                </a:solidFill>
                <a:latin typeface="Comic Sans MS" panose="030F0702030302020204" pitchFamily="66" charset="0"/>
              </a:rPr>
              <a:t>bronchopulmonaires</a:t>
            </a:r>
            <a:r>
              <a:rPr lang="fr-FR" sz="1000" i="1" dirty="0" smtClean="0">
                <a:solidFill>
                  <a:srgbClr val="66FFFF"/>
                </a:solidFill>
                <a:latin typeface="Comic Sans MS" panose="030F0702030302020204" pitchFamily="66" charset="0"/>
              </a:rPr>
              <a:t>. EMC, Pédiatrie , 4-063-8-10, 2007</a:t>
            </a:r>
            <a:endParaRPr lang="fr-FR" sz="1000" i="1" dirty="0">
              <a:solidFill>
                <a:srgbClr val="66FFFF"/>
              </a:solidFill>
              <a:latin typeface="Comic Sans MS" panose="030F0702030302020204" pitchFamily="66" charset="0"/>
            </a:endParaRPr>
          </a:p>
        </p:txBody>
      </p:sp>
    </p:spTree>
    <p:extLst>
      <p:ext uri="{BB962C8B-B14F-4D97-AF65-F5344CB8AC3E}">
        <p14:creationId xmlns:p14="http://schemas.microsoft.com/office/powerpoint/2010/main" val="1950985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204952" y="1000125"/>
            <a:ext cx="8686800" cy="5432206"/>
          </a:xfrm>
          <a:ln>
            <a:solidFill>
              <a:schemeClr val="accent5">
                <a:lumMod val="40000"/>
                <a:lumOff val="60000"/>
              </a:schemeClr>
            </a:solidFill>
          </a:ln>
        </p:spPr>
        <p:txBody>
          <a:bodyPr>
            <a:normAutofit/>
          </a:bodyPr>
          <a:lstStyle/>
          <a:p>
            <a:pPr>
              <a:lnSpc>
                <a:spcPct val="200000"/>
              </a:lnSpc>
            </a:pPr>
            <a:r>
              <a:rPr lang="fr-FR" sz="1600" dirty="0" smtClean="0">
                <a:latin typeface="Comic Sans MS" panose="030F0702030302020204" pitchFamily="66" charset="0"/>
              </a:rPr>
              <a:t>Malformation congénitale rare avec </a:t>
            </a:r>
            <a:r>
              <a:rPr lang="fr-FR" sz="1600" dirty="0" smtClean="0">
                <a:solidFill>
                  <a:srgbClr val="66FFFF"/>
                </a:solidFill>
                <a:latin typeface="Comic Sans MS" panose="030F0702030302020204" pitchFamily="66" charset="0"/>
              </a:rPr>
              <a:t>défaut de développement d’une bronche lobaire ou segmentaire</a:t>
            </a:r>
            <a:r>
              <a:rPr lang="fr-FR" sz="1600" dirty="0" smtClean="0">
                <a:latin typeface="Comic Sans MS" panose="030F0702030302020204" pitchFamily="66" charset="0"/>
              </a:rPr>
              <a:t> et une croissance normale de l’arbre pulmonaire et de la vascularisation en aval du défect</a:t>
            </a:r>
            <a:r>
              <a:rPr lang="fr-FR" sz="1600" dirty="0" smtClean="0">
                <a:latin typeface="Comic Sans MS" panose="030F0702030302020204" pitchFamily="66" charset="0"/>
              </a:rPr>
              <a:t>.</a:t>
            </a:r>
          </a:p>
          <a:p>
            <a:pPr>
              <a:lnSpc>
                <a:spcPct val="200000"/>
              </a:lnSpc>
            </a:pPr>
            <a:endParaRPr lang="fr-FR" sz="1600" dirty="0" smtClean="0">
              <a:latin typeface="Comic Sans MS" panose="030F0702030302020204" pitchFamily="66" charset="0"/>
            </a:endParaRPr>
          </a:p>
          <a:p>
            <a:pPr>
              <a:lnSpc>
                <a:spcPct val="200000"/>
              </a:lnSpc>
            </a:pPr>
            <a:r>
              <a:rPr lang="fr-FR" sz="1600" dirty="0" smtClean="0">
                <a:latin typeface="Comic Sans MS" panose="030F0702030302020204" pitchFamily="66" charset="0"/>
              </a:rPr>
              <a:t>Serait liée à une ischémie très localisée et à une interruption complète du segment </a:t>
            </a:r>
            <a:r>
              <a:rPr lang="fr-FR" sz="1600" dirty="0" smtClean="0">
                <a:latin typeface="Comic Sans MS" panose="030F0702030302020204" pitchFamily="66" charset="0"/>
              </a:rPr>
              <a:t>bronchique</a:t>
            </a:r>
          </a:p>
          <a:p>
            <a:pPr>
              <a:lnSpc>
                <a:spcPct val="200000"/>
              </a:lnSpc>
            </a:pPr>
            <a:endParaRPr lang="fr-FR" sz="1600" dirty="0" smtClean="0">
              <a:latin typeface="Comic Sans MS" panose="030F0702030302020204" pitchFamily="66" charset="0"/>
            </a:endParaRPr>
          </a:p>
          <a:p>
            <a:pPr>
              <a:lnSpc>
                <a:spcPct val="200000"/>
              </a:lnSpc>
            </a:pPr>
            <a:r>
              <a:rPr lang="fr-FR" sz="1600" dirty="0" smtClean="0">
                <a:solidFill>
                  <a:srgbClr val="00FF00"/>
                </a:solidFill>
                <a:latin typeface="Comic Sans MS" panose="030F0702030302020204" pitchFamily="66" charset="0"/>
              </a:rPr>
              <a:t>Augmentation de volume du parenchyme en aval de la bronche atrétique </a:t>
            </a:r>
            <a:r>
              <a:rPr lang="fr-FR" sz="1600" dirty="0" smtClean="0">
                <a:latin typeface="Comic Sans MS" panose="030F0702030302020204" pitchFamily="66" charset="0"/>
              </a:rPr>
              <a:t>par ventilation collatérale à partir du parenchyme adjacent, à travers les pores de Kohn et les canaux de Lambert</a:t>
            </a:r>
            <a:r>
              <a:rPr lang="fr-FR" sz="1600" dirty="0" smtClean="0">
                <a:latin typeface="Comic Sans MS" panose="030F0702030302020204" pitchFamily="66" charset="0"/>
              </a:rPr>
              <a:t>.</a:t>
            </a:r>
            <a:endParaRPr lang="fr-FR" sz="1600" dirty="0" smtClean="0">
              <a:latin typeface="Comic Sans MS" panose="030F0702030302020204" pitchFamily="66" charset="0"/>
            </a:endParaRPr>
          </a:p>
        </p:txBody>
      </p:sp>
      <p:sp>
        <p:nvSpPr>
          <p:cNvPr id="4" name="Titre 1"/>
          <p:cNvSpPr txBox="1">
            <a:spLocks/>
          </p:cNvSpPr>
          <p:nvPr/>
        </p:nvSpPr>
        <p:spPr>
          <a:xfrm>
            <a:off x="94593" y="132748"/>
            <a:ext cx="8024648" cy="592466"/>
          </a:xfrm>
          <a:prstGeom prst="rect">
            <a:avLst/>
          </a:prstGeom>
          <a:solidFill>
            <a:srgbClr val="FFC000"/>
          </a:solidFill>
          <a:ln w="38100" cmpd="sng">
            <a:solidFill>
              <a:srgbClr val="FFFF00"/>
            </a:solidFill>
          </a:ln>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smtClean="0">
                <a:solidFill>
                  <a:schemeClr val="bg1"/>
                </a:solidFill>
                <a:latin typeface="Comic Sans MS" panose="030F0702030302020204" pitchFamily="66" charset="0"/>
              </a:rPr>
              <a:t>atrésie bronchique </a:t>
            </a:r>
            <a:endParaRPr lang="fr-FR" sz="28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4155348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204953" y="236483"/>
            <a:ext cx="6566338" cy="5462752"/>
          </a:xfrm>
          <a:prstGeom prst="rect">
            <a:avLst/>
          </a:prstGeom>
          <a:ln>
            <a:solidFill>
              <a:schemeClr val="accent5">
                <a:lumMod val="40000"/>
                <a:lumOff val="6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200000"/>
              </a:lnSpc>
            </a:pPr>
            <a:r>
              <a:rPr lang="fr-FR" sz="1600" dirty="0" smtClean="0">
                <a:latin typeface="Comic Sans MS" panose="030F0702030302020204" pitchFamily="66" charset="0"/>
              </a:rPr>
              <a:t>Accumulation de secrétions muqueuses au sein de la bronche borgne, avec </a:t>
            </a:r>
            <a:r>
              <a:rPr lang="fr-FR" sz="1600" dirty="0" smtClean="0">
                <a:solidFill>
                  <a:srgbClr val="66FFFF"/>
                </a:solidFill>
                <a:latin typeface="Comic Sans MS" panose="030F0702030302020204" pitchFamily="66" charset="0"/>
              </a:rPr>
              <a:t>formation d’une bronchocèle</a:t>
            </a:r>
            <a:r>
              <a:rPr lang="fr-FR" sz="1600" dirty="0" smtClean="0">
                <a:latin typeface="Comic Sans MS" panose="030F0702030302020204" pitchFamily="66" charset="0"/>
              </a:rPr>
              <a:t>, source d’infections</a:t>
            </a:r>
          </a:p>
          <a:p>
            <a:pPr>
              <a:lnSpc>
                <a:spcPct val="200000"/>
              </a:lnSpc>
            </a:pPr>
            <a:endParaRPr lang="fr-FR" sz="1600" dirty="0" smtClean="0">
              <a:latin typeface="Comic Sans MS" panose="030F0702030302020204" pitchFamily="66" charset="0"/>
            </a:endParaRPr>
          </a:p>
          <a:p>
            <a:pPr>
              <a:lnSpc>
                <a:spcPct val="200000"/>
              </a:lnSpc>
            </a:pPr>
            <a:r>
              <a:rPr lang="fr-FR" sz="1600" dirty="0" smtClean="0">
                <a:latin typeface="Comic Sans MS" panose="030F0702030302020204" pitchFamily="66" charset="0"/>
              </a:rPr>
              <a:t>Clinique : peut être asymptomatique  pendant plusieurs années, puis se révéler par des complications infectieuses à répétition. Touche plutôt le </a:t>
            </a:r>
            <a:r>
              <a:rPr lang="fr-FR" sz="1600" dirty="0" smtClean="0">
                <a:solidFill>
                  <a:srgbClr val="FFCCFF"/>
                </a:solidFill>
                <a:latin typeface="Comic Sans MS" panose="030F0702030302020204" pitchFamily="66" charset="0"/>
              </a:rPr>
              <a:t>lobe supérieur gauche</a:t>
            </a:r>
          </a:p>
          <a:p>
            <a:pPr>
              <a:lnSpc>
                <a:spcPct val="200000"/>
              </a:lnSpc>
            </a:pPr>
            <a:endParaRPr lang="fr-FR" sz="1600" dirty="0" smtClean="0">
              <a:latin typeface="Comic Sans MS" panose="030F0702030302020204" pitchFamily="66" charset="0"/>
            </a:endParaRPr>
          </a:p>
          <a:p>
            <a:pPr>
              <a:lnSpc>
                <a:spcPct val="200000"/>
              </a:lnSpc>
            </a:pPr>
            <a:r>
              <a:rPr lang="fr-FR" sz="1600" dirty="0" smtClean="0">
                <a:latin typeface="Comic Sans MS" panose="030F0702030302020204" pitchFamily="66" charset="0"/>
              </a:rPr>
              <a:t>Radiographie : </a:t>
            </a:r>
          </a:p>
          <a:p>
            <a:pPr marL="457200" lvl="1" indent="0">
              <a:lnSpc>
                <a:spcPct val="200000"/>
              </a:lnSpc>
              <a:buNone/>
            </a:pPr>
            <a:r>
              <a:rPr lang="fr-FR" sz="1600" dirty="0" smtClean="0">
                <a:solidFill>
                  <a:srgbClr val="00FF00"/>
                </a:solidFill>
                <a:latin typeface="Comic Sans MS" panose="030F0702030302020204" pitchFamily="66" charset="0"/>
              </a:rPr>
              <a:t>Hyperclarté bien systématisée </a:t>
            </a:r>
            <a:r>
              <a:rPr lang="fr-FR" sz="1600" dirty="0" smtClean="0">
                <a:latin typeface="Comic Sans MS" panose="030F0702030302020204" pitchFamily="66" charset="0"/>
              </a:rPr>
              <a:t>avec </a:t>
            </a:r>
          </a:p>
          <a:p>
            <a:pPr marL="457200" lvl="1" indent="0">
              <a:lnSpc>
                <a:spcPct val="200000"/>
              </a:lnSpc>
              <a:buNone/>
            </a:pPr>
            <a:r>
              <a:rPr lang="fr-FR" sz="1600" dirty="0" smtClean="0">
                <a:latin typeface="Comic Sans MS" panose="030F0702030302020204" pitchFamily="66" charset="0"/>
              </a:rPr>
              <a:t>opacité hilaire homolatérale (bronchocèle)</a:t>
            </a:r>
          </a:p>
          <a:p>
            <a:pPr>
              <a:lnSpc>
                <a:spcPct val="200000"/>
              </a:lnSpc>
            </a:pPr>
            <a:endParaRPr lang="fr-FR" sz="1600" dirty="0">
              <a:latin typeface="Comic Sans MS" panose="030F0702030302020204" pitchFamily="66" charset="0"/>
            </a:endParaRPr>
          </a:p>
        </p:txBody>
      </p:sp>
    </p:spTree>
    <p:extLst>
      <p:ext uri="{BB962C8B-B14F-4D97-AF65-F5344CB8AC3E}">
        <p14:creationId xmlns:p14="http://schemas.microsoft.com/office/powerpoint/2010/main" val="883752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148771" y="130176"/>
            <a:ext cx="8213417" cy="2847694"/>
          </a:xfrm>
          <a:ln>
            <a:solidFill>
              <a:schemeClr val="accent6">
                <a:lumMod val="40000"/>
                <a:lumOff val="60000"/>
              </a:schemeClr>
            </a:solidFill>
          </a:ln>
        </p:spPr>
        <p:txBody>
          <a:bodyPr>
            <a:normAutofit/>
          </a:bodyPr>
          <a:lstStyle/>
          <a:p>
            <a:pPr marL="0" indent="0">
              <a:lnSpc>
                <a:spcPct val="150000"/>
              </a:lnSpc>
              <a:buNone/>
            </a:pPr>
            <a:r>
              <a:rPr lang="fr-FR" sz="1800" dirty="0" smtClean="0">
                <a:latin typeface="Comic Sans MS" panose="030F0702030302020204" pitchFamily="66" charset="0"/>
              </a:rPr>
              <a:t>Étude de 2006 sur 25 patients opérés d’une malformation pulmonaire congénitale découverte en anténatal :</a:t>
            </a:r>
          </a:p>
          <a:p>
            <a:pPr marL="0" indent="0">
              <a:lnSpc>
                <a:spcPct val="150000"/>
              </a:lnSpc>
              <a:buNone/>
            </a:pPr>
            <a:r>
              <a:rPr lang="fr-FR" sz="1800" dirty="0" smtClean="0">
                <a:latin typeface="Comic Sans MS" panose="030F0702030302020204" pitchFamily="66" charset="0"/>
              </a:rPr>
              <a:t>56% MAKP</a:t>
            </a:r>
          </a:p>
          <a:p>
            <a:pPr marL="0" indent="0">
              <a:lnSpc>
                <a:spcPct val="150000"/>
              </a:lnSpc>
              <a:buNone/>
            </a:pPr>
            <a:r>
              <a:rPr lang="fr-FR" sz="1800" dirty="0" smtClean="0">
                <a:latin typeface="Comic Sans MS" panose="030F0702030302020204" pitchFamily="66" charset="0"/>
              </a:rPr>
              <a:t>12% emphysèmes lobaires congénitaux</a:t>
            </a:r>
          </a:p>
          <a:p>
            <a:pPr marL="0" indent="0">
              <a:lnSpc>
                <a:spcPct val="150000"/>
              </a:lnSpc>
              <a:buNone/>
            </a:pPr>
            <a:r>
              <a:rPr lang="fr-FR" sz="1800" dirty="0" smtClean="0">
                <a:latin typeface="Comic Sans MS" panose="030F0702030302020204" pitchFamily="66" charset="0"/>
              </a:rPr>
              <a:t>8% séquestrations </a:t>
            </a:r>
            <a:r>
              <a:rPr lang="fr-FR" sz="1800" dirty="0" smtClean="0">
                <a:latin typeface="Comic Sans MS" panose="030F0702030302020204" pitchFamily="66" charset="0"/>
              </a:rPr>
              <a:t>broncho-pulmonaires</a:t>
            </a:r>
            <a:endParaRPr lang="fr-FR" sz="1800" dirty="0" smtClean="0">
              <a:latin typeface="Comic Sans MS" panose="030F0702030302020204" pitchFamily="66" charset="0"/>
            </a:endParaRPr>
          </a:p>
          <a:p>
            <a:pPr marL="0" indent="0">
              <a:lnSpc>
                <a:spcPct val="150000"/>
              </a:lnSpc>
              <a:buNone/>
            </a:pPr>
            <a:r>
              <a:rPr lang="fr-FR" sz="1800" dirty="0" smtClean="0">
                <a:solidFill>
                  <a:srgbClr val="00FF00"/>
                </a:solidFill>
                <a:latin typeface="Comic Sans MS" panose="030F0702030302020204" pitchFamily="66" charset="0"/>
              </a:rPr>
              <a:t>Atrésie bronchique identifiée dans 77% des cas</a:t>
            </a:r>
            <a:endParaRPr lang="fr-FR" sz="1800" dirty="0">
              <a:solidFill>
                <a:srgbClr val="00FF00"/>
              </a:solidFill>
              <a:latin typeface="Comic Sans MS" panose="030F0702030302020204" pitchFamily="66" charset="0"/>
            </a:endParaRPr>
          </a:p>
        </p:txBody>
      </p:sp>
      <p:sp>
        <p:nvSpPr>
          <p:cNvPr id="4" name="ZoneTexte 3"/>
          <p:cNvSpPr txBox="1"/>
          <p:nvPr/>
        </p:nvSpPr>
        <p:spPr>
          <a:xfrm>
            <a:off x="2513598" y="3117316"/>
            <a:ext cx="4557236" cy="600164"/>
          </a:xfrm>
          <a:prstGeom prst="rect">
            <a:avLst/>
          </a:prstGeom>
          <a:noFill/>
          <a:ln>
            <a:noFill/>
          </a:ln>
        </p:spPr>
        <p:txBody>
          <a:bodyPr wrap="square" rtlCol="0">
            <a:spAutoFit/>
          </a:bodyPr>
          <a:lstStyle/>
          <a:p>
            <a:r>
              <a:rPr lang="en-US" sz="1100" i="1" dirty="0">
                <a:solidFill>
                  <a:srgbClr val="66FFFF"/>
                </a:solidFill>
                <a:latin typeface="Comic Sans MS" panose="030F0702030302020204" pitchFamily="66" charset="0"/>
              </a:rPr>
              <a:t>Shaun M., </a:t>
            </a:r>
            <a:r>
              <a:rPr lang="en-US" sz="1100" i="1" dirty="0">
                <a:solidFill>
                  <a:srgbClr val="66FFFF"/>
                </a:solidFill>
                <a:latin typeface="Comic Sans MS" panose="030F0702030302020204" pitchFamily="66" charset="0"/>
              </a:rPr>
              <a:t>Kunisaki</a:t>
            </a:r>
            <a:r>
              <a:rPr lang="en-US" sz="1100" i="1" dirty="0">
                <a:solidFill>
                  <a:srgbClr val="66FFFF"/>
                </a:solidFill>
                <a:latin typeface="Comic Sans MS" panose="030F0702030302020204" pitchFamily="66" charset="0"/>
              </a:rPr>
              <a:t> , et al. Bronchial atresia: the hidden pathology within a spectrum of prenatally diagnosed lung masses J </a:t>
            </a:r>
            <a:r>
              <a:rPr lang="en-US" sz="1100" i="1" dirty="0">
                <a:solidFill>
                  <a:srgbClr val="66FFFF"/>
                </a:solidFill>
                <a:latin typeface="Comic Sans MS" panose="030F0702030302020204" pitchFamily="66" charset="0"/>
              </a:rPr>
              <a:t>Pediatr</a:t>
            </a:r>
            <a:r>
              <a:rPr lang="en-US" sz="1100" i="1" dirty="0">
                <a:solidFill>
                  <a:srgbClr val="66FFFF"/>
                </a:solidFill>
                <a:latin typeface="Comic Sans MS" panose="030F0702030302020204" pitchFamily="66" charset="0"/>
              </a:rPr>
              <a:t> </a:t>
            </a:r>
            <a:r>
              <a:rPr lang="en-US" sz="1100" i="1" dirty="0">
                <a:solidFill>
                  <a:srgbClr val="66FFFF"/>
                </a:solidFill>
                <a:latin typeface="Comic Sans MS" panose="030F0702030302020204" pitchFamily="66" charset="0"/>
              </a:rPr>
              <a:t>Surg</a:t>
            </a:r>
            <a:r>
              <a:rPr lang="en-US" sz="1100" i="1" dirty="0">
                <a:solidFill>
                  <a:srgbClr val="66FFFF"/>
                </a:solidFill>
                <a:latin typeface="Comic Sans MS" panose="030F0702030302020204" pitchFamily="66" charset="0"/>
              </a:rPr>
              <a:t> 2006 ;  41 : 61-65</a:t>
            </a:r>
            <a:endParaRPr lang="fr-FR" sz="1100" i="1" dirty="0">
              <a:solidFill>
                <a:srgbClr val="66FFFF"/>
              </a:solidFill>
              <a:latin typeface="Comic Sans MS" panose="030F0702030302020204" pitchFamily="66" charset="0"/>
            </a:endParaRPr>
          </a:p>
        </p:txBody>
      </p:sp>
      <p:sp>
        <p:nvSpPr>
          <p:cNvPr id="5" name="ZoneTexte 4"/>
          <p:cNvSpPr txBox="1"/>
          <p:nvPr/>
        </p:nvSpPr>
        <p:spPr>
          <a:xfrm>
            <a:off x="148771" y="4691219"/>
            <a:ext cx="8541658" cy="1754326"/>
          </a:xfrm>
          <a:prstGeom prst="rect">
            <a:avLst/>
          </a:prstGeom>
          <a:noFill/>
          <a:ln>
            <a:solidFill>
              <a:schemeClr val="accent5">
                <a:lumMod val="40000"/>
                <a:lumOff val="60000"/>
              </a:schemeClr>
            </a:solidFill>
          </a:ln>
        </p:spPr>
        <p:txBody>
          <a:bodyPr wrap="square" rtlCol="0">
            <a:spAutoFit/>
          </a:bodyPr>
          <a:lstStyle/>
          <a:p>
            <a:pPr>
              <a:lnSpc>
                <a:spcPct val="200000"/>
              </a:lnSpc>
            </a:pPr>
            <a:r>
              <a:rPr lang="fr-FR" dirty="0" smtClean="0">
                <a:latin typeface="Comic Sans MS" panose="030F0702030302020204" pitchFamily="66" charset="0"/>
              </a:rPr>
              <a:t>Pronostic favorable</a:t>
            </a:r>
          </a:p>
          <a:p>
            <a:pPr>
              <a:lnSpc>
                <a:spcPct val="200000"/>
              </a:lnSpc>
            </a:pPr>
            <a:r>
              <a:rPr lang="fr-FR" dirty="0" smtClean="0">
                <a:latin typeface="Comic Sans MS" panose="030F0702030302020204" pitchFamily="66" charset="0"/>
              </a:rPr>
              <a:t>Thérapeutique : abstention et surveillance si patient asymptomatique, exérèse </a:t>
            </a:r>
            <a:r>
              <a:rPr lang="fr-FR" dirty="0" smtClean="0">
                <a:latin typeface="Comic Sans MS" panose="030F0702030302020204" pitchFamily="66" charset="0"/>
              </a:rPr>
              <a:t>		lobaire </a:t>
            </a:r>
            <a:r>
              <a:rPr lang="fr-FR" dirty="0" smtClean="0">
                <a:latin typeface="Comic Sans MS" panose="030F0702030302020204" pitchFamily="66" charset="0"/>
              </a:rPr>
              <a:t>ou segmentaire si complications infectieuses </a:t>
            </a:r>
            <a:endParaRPr lang="fr-FR" dirty="0">
              <a:latin typeface="Comic Sans MS" panose="030F0702030302020204" pitchFamily="66" charset="0"/>
            </a:endParaRPr>
          </a:p>
        </p:txBody>
      </p:sp>
    </p:spTree>
    <p:extLst>
      <p:ext uri="{BB962C8B-B14F-4D97-AF65-F5344CB8AC3E}">
        <p14:creationId xmlns:p14="http://schemas.microsoft.com/office/powerpoint/2010/main" val="192664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écran 2015-02-22 à 10.18.35.png"/>
          <p:cNvPicPr>
            <a:picLocks noChangeAspect="1"/>
          </p:cNvPicPr>
          <p:nvPr/>
        </p:nvPicPr>
        <p:blipFill rotWithShape="1">
          <a:blip r:embed="rId2">
            <a:extLst>
              <a:ext uri="{28A0092B-C50C-407E-A947-70E740481C1C}">
                <a14:useLocalDpi xmlns:a14="http://schemas.microsoft.com/office/drawing/2010/main" val="0"/>
              </a:ext>
            </a:extLst>
          </a:blip>
          <a:srcRect l="12732" t="6272"/>
          <a:stretch/>
        </p:blipFill>
        <p:spPr>
          <a:xfrm>
            <a:off x="191361" y="226135"/>
            <a:ext cx="3169760" cy="2987774"/>
          </a:xfrm>
          <a:prstGeom prst="rect">
            <a:avLst/>
          </a:prstGeom>
        </p:spPr>
      </p:pic>
      <p:sp>
        <p:nvSpPr>
          <p:cNvPr id="3" name="ZoneTexte 2"/>
          <p:cNvSpPr txBox="1"/>
          <p:nvPr/>
        </p:nvSpPr>
        <p:spPr>
          <a:xfrm>
            <a:off x="3618458" y="678406"/>
            <a:ext cx="5184137" cy="1477328"/>
          </a:xfrm>
          <a:prstGeom prst="rect">
            <a:avLst/>
          </a:prstGeom>
          <a:noFill/>
          <a:ln>
            <a:solidFill>
              <a:schemeClr val="tx1"/>
            </a:solidFill>
          </a:ln>
        </p:spPr>
        <p:txBody>
          <a:bodyPr wrap="square" rtlCol="0">
            <a:spAutoFit/>
          </a:bodyPr>
          <a:lstStyle/>
          <a:p>
            <a:r>
              <a:rPr lang="fr-FR" dirty="0" smtClean="0"/>
              <a:t>Fillette </a:t>
            </a:r>
            <a:r>
              <a:rPr lang="fr-FR" dirty="0" smtClean="0"/>
              <a:t>de 6 mois, suspicion de MAKP de type 3 ou d’atrésie bronchique à l’échographie anténatale. Asymptomatique</a:t>
            </a:r>
          </a:p>
          <a:p>
            <a:pPr marL="285750" indent="-285750">
              <a:buFont typeface="Wingdings" charset="2"/>
              <a:buChar char="Ø"/>
            </a:pPr>
            <a:r>
              <a:rPr lang="fr-FR" dirty="0" smtClean="0">
                <a:solidFill>
                  <a:srgbClr val="00FF00"/>
                </a:solidFill>
              </a:rPr>
              <a:t>Atrésie bronchique avec bronchocèle </a:t>
            </a:r>
            <a:r>
              <a:rPr lang="fr-FR" dirty="0" smtClean="0">
                <a:solidFill>
                  <a:srgbClr val="00FF00"/>
                </a:solidFill>
              </a:rPr>
              <a:t>lingulaire</a:t>
            </a:r>
            <a:r>
              <a:rPr lang="fr-FR" dirty="0" smtClean="0">
                <a:solidFill>
                  <a:srgbClr val="00FF00"/>
                </a:solidFill>
              </a:rPr>
              <a:t> et distension emphysémateuse en aval</a:t>
            </a:r>
            <a:endParaRPr lang="fr-FR" dirty="0">
              <a:solidFill>
                <a:srgbClr val="00FF00"/>
              </a:solidFill>
            </a:endParaRPr>
          </a:p>
        </p:txBody>
      </p:sp>
      <p:pic>
        <p:nvPicPr>
          <p:cNvPr id="4" name="Image 3" descr="Capture d’écran 2015-02-22 à 10.33.22.png"/>
          <p:cNvPicPr>
            <a:picLocks noChangeAspect="1"/>
          </p:cNvPicPr>
          <p:nvPr/>
        </p:nvPicPr>
        <p:blipFill rotWithShape="1">
          <a:blip r:embed="rId3">
            <a:extLst>
              <a:ext uri="{28A0092B-C50C-407E-A947-70E740481C1C}">
                <a14:useLocalDpi xmlns:a14="http://schemas.microsoft.com/office/drawing/2010/main" val="0"/>
              </a:ext>
            </a:extLst>
          </a:blip>
          <a:srcRect l="9814" t="5990" r="3092" b="3940"/>
          <a:stretch/>
        </p:blipFill>
        <p:spPr>
          <a:xfrm>
            <a:off x="191361" y="3583381"/>
            <a:ext cx="3705441" cy="2939764"/>
          </a:xfrm>
          <a:prstGeom prst="rect">
            <a:avLst/>
          </a:prstGeom>
        </p:spPr>
      </p:pic>
      <p:sp>
        <p:nvSpPr>
          <p:cNvPr id="5" name="ZoneTexte 4"/>
          <p:cNvSpPr txBox="1"/>
          <p:nvPr/>
        </p:nvSpPr>
        <p:spPr>
          <a:xfrm>
            <a:off x="4161936" y="4109524"/>
            <a:ext cx="4746206" cy="2031325"/>
          </a:xfrm>
          <a:prstGeom prst="rect">
            <a:avLst/>
          </a:prstGeom>
          <a:noFill/>
          <a:ln>
            <a:solidFill>
              <a:srgbClr val="FFFFFF"/>
            </a:solidFill>
          </a:ln>
        </p:spPr>
        <p:txBody>
          <a:bodyPr wrap="square" rtlCol="0">
            <a:spAutoFit/>
          </a:bodyPr>
          <a:lstStyle/>
          <a:p>
            <a:r>
              <a:rPr lang="fr-FR" dirty="0" smtClean="0"/>
              <a:t>Garçon de 1 mois, suspicion d’atrésie bronchique gauche aux échographies et IRM anténatales</a:t>
            </a:r>
          </a:p>
          <a:p>
            <a:pPr marL="285750" indent="-285750">
              <a:buFont typeface="Wingdings" charset="2"/>
              <a:buChar char="Ø"/>
            </a:pPr>
            <a:r>
              <a:rPr lang="fr-FR" dirty="0" smtClean="0"/>
              <a:t>Plusieurs zones emphysémateuses bien limitées du poumon gauche. Épaississement hilaire gauche sans véritable bronchocèle</a:t>
            </a:r>
          </a:p>
          <a:p>
            <a:pPr marL="285750" indent="-285750">
              <a:buFont typeface="Wingdings" charset="2"/>
              <a:buChar char="Ø"/>
            </a:pPr>
            <a:r>
              <a:rPr lang="fr-FR" dirty="0" smtClean="0"/>
              <a:t>Imagerie stable à l’âge de 1 an</a:t>
            </a:r>
            <a:endParaRPr lang="fr-FR" dirty="0"/>
          </a:p>
        </p:txBody>
      </p:sp>
      <p:sp>
        <p:nvSpPr>
          <p:cNvPr id="6" name="ZoneTexte 5"/>
          <p:cNvSpPr txBox="1"/>
          <p:nvPr/>
        </p:nvSpPr>
        <p:spPr>
          <a:xfrm>
            <a:off x="4143793" y="6333959"/>
            <a:ext cx="4905793" cy="461665"/>
          </a:xfrm>
          <a:prstGeom prst="rect">
            <a:avLst/>
          </a:prstGeom>
          <a:noFill/>
          <a:ln>
            <a:noFill/>
          </a:ln>
        </p:spPr>
        <p:txBody>
          <a:bodyPr wrap="square" rtlCol="0">
            <a:spAutoFit/>
          </a:bodyPr>
          <a:lstStyle/>
          <a:p>
            <a:r>
              <a:rPr lang="fr-FR" sz="1200" i="1" dirty="0" smtClean="0">
                <a:solidFill>
                  <a:srgbClr val="66FFFF"/>
                </a:solidFill>
              </a:rPr>
              <a:t>A.Mechoulan</a:t>
            </a:r>
            <a:r>
              <a:rPr lang="fr-FR" sz="1200" i="1" dirty="0" smtClean="0">
                <a:solidFill>
                  <a:srgbClr val="66FFFF"/>
                </a:solidFill>
              </a:rPr>
              <a:t> et Al. Le diagnostic anténatal d’atrésie bronchique est il possible ? EMC 2008</a:t>
            </a:r>
            <a:endParaRPr lang="fr-FR" sz="1200" i="1" dirty="0">
              <a:solidFill>
                <a:srgbClr val="66FFFF"/>
              </a:solidFill>
            </a:endParaRPr>
          </a:p>
        </p:txBody>
      </p:sp>
    </p:spTree>
    <p:extLst>
      <p:ext uri="{BB962C8B-B14F-4D97-AF65-F5344CB8AC3E}">
        <p14:creationId xmlns:p14="http://schemas.microsoft.com/office/powerpoint/2010/main" val="1787211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A10710221185_PARENCHYME , iDose_194.jpg"/>
          <p:cNvPicPr>
            <a:picLocks noChangeAspect="1"/>
          </p:cNvPicPr>
          <p:nvPr/>
        </p:nvPicPr>
        <p:blipFill rotWithShape="1">
          <a:blip r:embed="rId2" cstate="email">
            <a:extLst>
              <a:ext uri="{28A0092B-C50C-407E-A947-70E740481C1C}">
                <a14:useLocalDpi xmlns:a14="http://schemas.microsoft.com/office/drawing/2010/main" val="0"/>
              </a:ext>
            </a:extLst>
          </a:blip>
          <a:srcRect l="14629" t="36779" r="11826" b="20704"/>
          <a:stretch/>
        </p:blipFill>
        <p:spPr>
          <a:xfrm>
            <a:off x="35772" y="35779"/>
            <a:ext cx="3682235" cy="2128731"/>
          </a:xfrm>
          <a:prstGeom prst="rect">
            <a:avLst/>
          </a:prstGeom>
        </p:spPr>
      </p:pic>
      <p:pic>
        <p:nvPicPr>
          <p:cNvPr id="4" name="Image 3" descr="A10710221185_PARENCHYME , iDose_214.jpg"/>
          <p:cNvPicPr>
            <a:picLocks noChangeAspect="1"/>
          </p:cNvPicPr>
          <p:nvPr/>
        </p:nvPicPr>
        <p:blipFill rotWithShape="1">
          <a:blip r:embed="rId3" cstate="email">
            <a:extLst>
              <a:ext uri="{28A0092B-C50C-407E-A947-70E740481C1C}">
                <a14:useLocalDpi xmlns:a14="http://schemas.microsoft.com/office/drawing/2010/main" val="0"/>
              </a:ext>
            </a:extLst>
          </a:blip>
          <a:srcRect l="13847" t="33909" r="10521" b="19400"/>
          <a:stretch/>
        </p:blipFill>
        <p:spPr>
          <a:xfrm>
            <a:off x="3934819" y="35785"/>
            <a:ext cx="3448220" cy="2128731"/>
          </a:xfrm>
          <a:prstGeom prst="rect">
            <a:avLst/>
          </a:prstGeom>
        </p:spPr>
      </p:pic>
      <p:pic>
        <p:nvPicPr>
          <p:cNvPr id="5" name="Image 4" descr="A10710221185_PARENCHYME , iDose_225.jpg"/>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contrast="22000"/>
                    </a14:imgEffect>
                  </a14:imgLayer>
                </a14:imgProps>
              </a:ext>
              <a:ext uri="{28A0092B-C50C-407E-A947-70E740481C1C}">
                <a14:useLocalDpi xmlns:a14="http://schemas.microsoft.com/office/drawing/2010/main" val="0"/>
              </a:ext>
            </a:extLst>
          </a:blip>
          <a:srcRect l="13065" t="33909" r="11043" b="19400"/>
          <a:stretch/>
        </p:blipFill>
        <p:spPr>
          <a:xfrm>
            <a:off x="35772" y="2021408"/>
            <a:ext cx="3692721" cy="2271838"/>
          </a:xfrm>
          <a:prstGeom prst="rect">
            <a:avLst/>
          </a:prstGeom>
        </p:spPr>
      </p:pic>
      <p:pic>
        <p:nvPicPr>
          <p:cNvPr id="6" name="Image 5" descr="A10710221185_PARENCHYME , iDose_236.jpg"/>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contrast="14000"/>
                    </a14:imgEffect>
                  </a14:imgLayer>
                </a14:imgProps>
              </a:ext>
              <a:ext uri="{28A0092B-C50C-407E-A947-70E740481C1C}">
                <a14:useLocalDpi xmlns:a14="http://schemas.microsoft.com/office/drawing/2010/main" val="0"/>
              </a:ext>
            </a:extLst>
          </a:blip>
          <a:srcRect l="12543" t="31301" r="10261" b="19661"/>
          <a:stretch/>
        </p:blipFill>
        <p:spPr>
          <a:xfrm>
            <a:off x="3806686" y="2034921"/>
            <a:ext cx="3576353" cy="2271838"/>
          </a:xfrm>
          <a:prstGeom prst="rect">
            <a:avLst/>
          </a:prstGeom>
        </p:spPr>
      </p:pic>
      <p:pic>
        <p:nvPicPr>
          <p:cNvPr id="7" name="Image 6" descr="A10710221185_PARENCHYME , iDose_245.jpg"/>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contrast="4000"/>
                    </a14:imgEffect>
                  </a14:imgLayer>
                </a14:imgProps>
              </a:ext>
              <a:ext uri="{28A0092B-C50C-407E-A947-70E740481C1C}">
                <a14:useLocalDpi xmlns:a14="http://schemas.microsoft.com/office/drawing/2010/main" val="0"/>
              </a:ext>
            </a:extLst>
          </a:blip>
          <a:srcRect l="14205" t="31040" r="10945" b="19922"/>
          <a:stretch/>
        </p:blipFill>
        <p:spPr>
          <a:xfrm>
            <a:off x="35772" y="4306759"/>
            <a:ext cx="3692721" cy="2419314"/>
          </a:xfrm>
          <a:prstGeom prst="rect">
            <a:avLst/>
          </a:prstGeom>
        </p:spPr>
      </p:pic>
      <p:pic>
        <p:nvPicPr>
          <p:cNvPr id="8" name="Image 7" descr="A10710221185_PARENCHYME , iDose_273.jpg"/>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contrast="10000"/>
                    </a14:imgEffect>
                  </a14:imgLayer>
                </a14:imgProps>
              </a:ext>
              <a:ext uri="{28A0092B-C50C-407E-A947-70E740481C1C}">
                <a14:useLocalDpi xmlns:a14="http://schemas.microsoft.com/office/drawing/2010/main" val="0"/>
              </a:ext>
            </a:extLst>
          </a:blip>
          <a:srcRect l="13325" t="31562" r="11565" b="18096"/>
          <a:stretch/>
        </p:blipFill>
        <p:spPr>
          <a:xfrm>
            <a:off x="3934819" y="4414911"/>
            <a:ext cx="3448220" cy="2311161"/>
          </a:xfrm>
          <a:prstGeom prst="rect">
            <a:avLst/>
          </a:prstGeom>
        </p:spPr>
      </p:pic>
      <p:sp>
        <p:nvSpPr>
          <p:cNvPr id="10" name="ZoneTexte 9"/>
          <p:cNvSpPr txBox="1"/>
          <p:nvPr/>
        </p:nvSpPr>
        <p:spPr>
          <a:xfrm>
            <a:off x="7383039" y="1449167"/>
            <a:ext cx="1760961" cy="2636812"/>
          </a:xfrm>
          <a:prstGeom prst="rect">
            <a:avLst/>
          </a:prstGeom>
          <a:noFill/>
          <a:ln>
            <a:noFill/>
          </a:ln>
        </p:spPr>
        <p:txBody>
          <a:bodyPr wrap="square" rtlCol="0">
            <a:spAutoFit/>
          </a:bodyPr>
          <a:lstStyle/>
          <a:p>
            <a:pPr>
              <a:lnSpc>
                <a:spcPct val="150000"/>
              </a:lnSpc>
            </a:pPr>
            <a:r>
              <a:rPr lang="fr-FR" sz="1600" dirty="0" smtClean="0">
                <a:latin typeface="Comic Sans MS" panose="030F0702030302020204" pitchFamily="66" charset="0"/>
              </a:rPr>
              <a:t>le scanner en coupes submillimétrique vient fort heureusement  éclairer la situation</a:t>
            </a:r>
            <a:endParaRPr lang="fr-FR" sz="1600" dirty="0">
              <a:latin typeface="Comic Sans MS" panose="030F0702030302020204" pitchFamily="66" charset="0"/>
            </a:endParaRPr>
          </a:p>
        </p:txBody>
      </p:sp>
    </p:spTree>
    <p:extLst>
      <p:ext uri="{BB962C8B-B14F-4D97-AF65-F5344CB8AC3E}">
        <p14:creationId xmlns:p14="http://schemas.microsoft.com/office/powerpoint/2010/main" val="73842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écran 2015-02-22 à 11.09.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9614"/>
            <a:ext cx="3310878" cy="2559957"/>
          </a:xfrm>
          <a:prstGeom prst="rect">
            <a:avLst/>
          </a:prstGeom>
        </p:spPr>
      </p:pic>
      <p:pic>
        <p:nvPicPr>
          <p:cNvPr id="3" name="Image 2" descr="Capture d’écran 2015-02-22 à 11.09.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629" y="2871252"/>
            <a:ext cx="2608942" cy="3787175"/>
          </a:xfrm>
          <a:prstGeom prst="rect">
            <a:avLst/>
          </a:prstGeom>
        </p:spPr>
      </p:pic>
      <p:pic>
        <p:nvPicPr>
          <p:cNvPr id="4" name="Image 3" descr="Capture d’écran 2015-02-22 à 11.09.3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2601" y="128052"/>
            <a:ext cx="3606800" cy="2743200"/>
          </a:xfrm>
          <a:prstGeom prst="rect">
            <a:avLst/>
          </a:prstGeom>
        </p:spPr>
      </p:pic>
      <p:sp>
        <p:nvSpPr>
          <p:cNvPr id="5" name="ZoneTexte 4"/>
          <p:cNvSpPr txBox="1"/>
          <p:nvPr/>
        </p:nvSpPr>
        <p:spPr>
          <a:xfrm>
            <a:off x="3737429" y="3428999"/>
            <a:ext cx="4989285" cy="2215991"/>
          </a:xfrm>
          <a:prstGeom prst="rect">
            <a:avLst/>
          </a:prstGeom>
          <a:noFill/>
          <a:ln>
            <a:solidFill>
              <a:srgbClr val="FFFFFF"/>
            </a:solidFill>
          </a:ln>
        </p:spPr>
        <p:txBody>
          <a:bodyPr wrap="square" rtlCol="0">
            <a:spAutoFit/>
          </a:bodyPr>
          <a:lstStyle/>
          <a:p>
            <a:pPr marL="285750" indent="-285750">
              <a:buFont typeface="Arial"/>
              <a:buChar char="•"/>
            </a:pPr>
            <a:r>
              <a:rPr lang="fr-FR" sz="2000" dirty="0" smtClean="0"/>
              <a:t>Épisode de pneumopathie lobaire supérieure droite chez une femme de 24 ans</a:t>
            </a:r>
          </a:p>
          <a:p>
            <a:pPr marL="285750" indent="-285750">
              <a:buFont typeface="Arial"/>
              <a:buChar char="•"/>
            </a:pPr>
            <a:r>
              <a:rPr lang="fr-FR" sz="2000" dirty="0" smtClean="0"/>
              <a:t>Distension emphysémateuse prédominant sur le segment  ventral, compression du lobe moyen, images kystiques associées</a:t>
            </a:r>
          </a:p>
          <a:p>
            <a:endParaRPr lang="fr-FR" dirty="0"/>
          </a:p>
        </p:txBody>
      </p:sp>
      <p:sp>
        <p:nvSpPr>
          <p:cNvPr id="6" name="ZoneTexte 5"/>
          <p:cNvSpPr txBox="1"/>
          <p:nvPr/>
        </p:nvSpPr>
        <p:spPr>
          <a:xfrm>
            <a:off x="3889111" y="5877148"/>
            <a:ext cx="5009705" cy="276999"/>
          </a:xfrm>
          <a:prstGeom prst="rect">
            <a:avLst/>
          </a:prstGeom>
          <a:noFill/>
          <a:ln>
            <a:noFill/>
          </a:ln>
        </p:spPr>
        <p:txBody>
          <a:bodyPr wrap="none" rtlCol="0">
            <a:spAutoFit/>
          </a:bodyPr>
          <a:lstStyle/>
          <a:p>
            <a:r>
              <a:rPr lang="fr-FR" sz="1200" i="1" dirty="0" smtClean="0">
                <a:solidFill>
                  <a:srgbClr val="66FFFF"/>
                </a:solidFill>
                <a:latin typeface="Comic Sans MS" panose="030F0702030302020204" pitchFamily="66" charset="0"/>
              </a:rPr>
              <a:t>H.Zribi</a:t>
            </a:r>
            <a:r>
              <a:rPr lang="fr-FR" sz="1200" i="1" dirty="0" smtClean="0">
                <a:solidFill>
                  <a:srgbClr val="66FFFF"/>
                </a:solidFill>
                <a:latin typeface="Comic Sans MS" panose="030F0702030302020204" pitchFamily="66" charset="0"/>
              </a:rPr>
              <a:t> et Al. Atrésie bronchique congénitale de l’adulte. EMC 2010</a:t>
            </a:r>
            <a:endParaRPr lang="fr-FR" sz="1200" i="1" dirty="0">
              <a:solidFill>
                <a:srgbClr val="66FFFF"/>
              </a:solidFill>
              <a:latin typeface="Comic Sans MS" panose="030F0702030302020204" pitchFamily="66" charset="0"/>
            </a:endParaRPr>
          </a:p>
        </p:txBody>
      </p:sp>
    </p:spTree>
    <p:extLst>
      <p:ext uri="{BB962C8B-B14F-4D97-AF65-F5344CB8AC3E}">
        <p14:creationId xmlns:p14="http://schemas.microsoft.com/office/powerpoint/2010/main" val="4186721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ture d’écran 2015-02-22 à 11.19.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86" y="186871"/>
            <a:ext cx="3565071" cy="4163083"/>
          </a:xfrm>
          <a:prstGeom prst="rect">
            <a:avLst/>
          </a:prstGeom>
        </p:spPr>
      </p:pic>
      <p:pic>
        <p:nvPicPr>
          <p:cNvPr id="4" name="Image 3" descr="Capture d’écran 2015-02-22 à 11.19.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86" y="4415188"/>
            <a:ext cx="3113511" cy="2286000"/>
          </a:xfrm>
          <a:prstGeom prst="rect">
            <a:avLst/>
          </a:prstGeom>
        </p:spPr>
      </p:pic>
      <p:sp>
        <p:nvSpPr>
          <p:cNvPr id="5" name="ZoneTexte 4"/>
          <p:cNvSpPr txBox="1"/>
          <p:nvPr/>
        </p:nvSpPr>
        <p:spPr>
          <a:xfrm>
            <a:off x="3973286" y="1215571"/>
            <a:ext cx="4662714" cy="2246769"/>
          </a:xfrm>
          <a:prstGeom prst="rect">
            <a:avLst/>
          </a:prstGeom>
          <a:noFill/>
          <a:ln>
            <a:solidFill>
              <a:srgbClr val="FFFFFF"/>
            </a:solidFill>
          </a:ln>
        </p:spPr>
        <p:txBody>
          <a:bodyPr wrap="square" rtlCol="0">
            <a:spAutoFit/>
          </a:bodyPr>
          <a:lstStyle/>
          <a:p>
            <a:pPr marL="285750" indent="-285750">
              <a:buFont typeface="Arial"/>
              <a:buChar char="•"/>
            </a:pPr>
            <a:r>
              <a:rPr lang="fr-FR" sz="2000" dirty="0" smtClean="0"/>
              <a:t>Jeune femme de 25 ans hospitalisée pour une embolie pulmonaire. Découverte d’une opacité excavée au sein d’un emphysème lobaire </a:t>
            </a:r>
            <a:r>
              <a:rPr lang="fr-FR" sz="2000" dirty="0" smtClean="0"/>
              <a:t>inférieur </a:t>
            </a:r>
            <a:r>
              <a:rPr lang="fr-FR" sz="2000" dirty="0" smtClean="0"/>
              <a:t>gauche </a:t>
            </a:r>
          </a:p>
          <a:p>
            <a:pPr marL="285750" indent="-285750">
              <a:buFont typeface="Arial"/>
              <a:buChar char="•"/>
            </a:pPr>
            <a:r>
              <a:rPr lang="fr-FR" sz="2000" dirty="0" smtClean="0"/>
              <a:t>Anapath : atrésies bronchiques de la pyramide basale</a:t>
            </a:r>
            <a:endParaRPr lang="fr-FR" sz="2000" dirty="0"/>
          </a:p>
        </p:txBody>
      </p:sp>
      <p:sp>
        <p:nvSpPr>
          <p:cNvPr id="6" name="ZoneTexte 5"/>
          <p:cNvSpPr txBox="1"/>
          <p:nvPr/>
        </p:nvSpPr>
        <p:spPr>
          <a:xfrm>
            <a:off x="3889111" y="5877148"/>
            <a:ext cx="5009705" cy="276999"/>
          </a:xfrm>
          <a:prstGeom prst="rect">
            <a:avLst/>
          </a:prstGeom>
          <a:noFill/>
          <a:ln>
            <a:noFill/>
          </a:ln>
        </p:spPr>
        <p:txBody>
          <a:bodyPr wrap="none" rtlCol="0">
            <a:spAutoFit/>
          </a:bodyPr>
          <a:lstStyle/>
          <a:p>
            <a:r>
              <a:rPr lang="fr-FR" sz="1200" i="1" dirty="0" smtClean="0">
                <a:solidFill>
                  <a:srgbClr val="66FFFF"/>
                </a:solidFill>
                <a:latin typeface="Comic Sans MS" panose="030F0702030302020204" pitchFamily="66" charset="0"/>
              </a:rPr>
              <a:t>H.Zribi</a:t>
            </a:r>
            <a:r>
              <a:rPr lang="fr-FR" sz="1200" i="1" dirty="0" smtClean="0">
                <a:solidFill>
                  <a:srgbClr val="66FFFF"/>
                </a:solidFill>
                <a:latin typeface="Comic Sans MS" panose="030F0702030302020204" pitchFamily="66" charset="0"/>
              </a:rPr>
              <a:t> et Al. Atrésie bronchique congénitale de l’adulte. EMC 2010</a:t>
            </a:r>
            <a:endParaRPr lang="fr-FR" sz="1200" i="1" dirty="0">
              <a:solidFill>
                <a:srgbClr val="66FFFF"/>
              </a:solidFill>
              <a:latin typeface="Comic Sans MS" panose="030F0702030302020204" pitchFamily="66" charset="0"/>
            </a:endParaRPr>
          </a:p>
        </p:txBody>
      </p:sp>
    </p:spTree>
    <p:extLst>
      <p:ext uri="{BB962C8B-B14F-4D97-AF65-F5344CB8AC3E}">
        <p14:creationId xmlns:p14="http://schemas.microsoft.com/office/powerpoint/2010/main" val="241548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ture d’écran 2015-02-22 à 11.31.36.png"/>
          <p:cNvPicPr>
            <a:picLocks noChangeAspect="1"/>
          </p:cNvPicPr>
          <p:nvPr/>
        </p:nvPicPr>
        <p:blipFill rotWithShape="1">
          <a:blip r:embed="rId2">
            <a:extLst>
              <a:ext uri="{28A0092B-C50C-407E-A947-70E740481C1C}">
                <a14:useLocalDpi xmlns:a14="http://schemas.microsoft.com/office/drawing/2010/main" val="0"/>
              </a:ext>
            </a:extLst>
          </a:blip>
          <a:srcRect l="10039" t="6803" r="28522" b="6274"/>
          <a:stretch/>
        </p:blipFill>
        <p:spPr>
          <a:xfrm>
            <a:off x="217713" y="3251200"/>
            <a:ext cx="3337655" cy="3120572"/>
          </a:xfrm>
          <a:prstGeom prst="rect">
            <a:avLst/>
          </a:prstGeom>
        </p:spPr>
      </p:pic>
      <p:pic>
        <p:nvPicPr>
          <p:cNvPr id="4" name="Image 3" descr="Capture d’écran 2015-02-22 à 11.31.43.png"/>
          <p:cNvPicPr>
            <a:picLocks noChangeAspect="1"/>
          </p:cNvPicPr>
          <p:nvPr/>
        </p:nvPicPr>
        <p:blipFill rotWithShape="1">
          <a:blip r:embed="rId3">
            <a:extLst>
              <a:ext uri="{28A0092B-C50C-407E-A947-70E740481C1C}">
                <a14:useLocalDpi xmlns:a14="http://schemas.microsoft.com/office/drawing/2010/main" val="0"/>
              </a:ext>
            </a:extLst>
          </a:blip>
          <a:srcRect l="6045" t="5181" r="32018" b="8217"/>
          <a:stretch/>
        </p:blipFill>
        <p:spPr>
          <a:xfrm>
            <a:off x="3809999" y="308430"/>
            <a:ext cx="2925621" cy="2760466"/>
          </a:xfrm>
          <a:prstGeom prst="rect">
            <a:avLst/>
          </a:prstGeom>
        </p:spPr>
      </p:pic>
      <p:pic>
        <p:nvPicPr>
          <p:cNvPr id="5" name="Image 4" descr="Capture d’écran 2015-02-22 à 11.31.50.png"/>
          <p:cNvPicPr>
            <a:picLocks noChangeAspect="1"/>
          </p:cNvPicPr>
          <p:nvPr/>
        </p:nvPicPr>
        <p:blipFill rotWithShape="1">
          <a:blip r:embed="rId4">
            <a:extLst>
              <a:ext uri="{28A0092B-C50C-407E-A947-70E740481C1C}">
                <a14:useLocalDpi xmlns:a14="http://schemas.microsoft.com/office/drawing/2010/main" val="0"/>
              </a:ext>
            </a:extLst>
          </a:blip>
          <a:srcRect l="10111" t="5555" r="22988" b="7143"/>
          <a:stretch/>
        </p:blipFill>
        <p:spPr>
          <a:xfrm>
            <a:off x="217713" y="308429"/>
            <a:ext cx="3337655" cy="2760466"/>
          </a:xfrm>
          <a:prstGeom prst="rect">
            <a:avLst/>
          </a:prstGeom>
        </p:spPr>
      </p:pic>
      <p:pic>
        <p:nvPicPr>
          <p:cNvPr id="6" name="Image 5" descr="Capture d’écran 2015-02-22 à 11.31.5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7357" y="1491343"/>
            <a:ext cx="3129643" cy="1904119"/>
          </a:xfrm>
          <a:prstGeom prst="rect">
            <a:avLst/>
          </a:prstGeom>
        </p:spPr>
      </p:pic>
      <p:sp>
        <p:nvSpPr>
          <p:cNvPr id="7" name="ZoneTexte 6"/>
          <p:cNvSpPr txBox="1"/>
          <p:nvPr/>
        </p:nvSpPr>
        <p:spPr>
          <a:xfrm>
            <a:off x="3809999" y="3688191"/>
            <a:ext cx="5168640" cy="2308324"/>
          </a:xfrm>
          <a:prstGeom prst="rect">
            <a:avLst/>
          </a:prstGeom>
          <a:noFill/>
          <a:ln>
            <a:solidFill>
              <a:srgbClr val="FFFFFF"/>
            </a:solidFill>
          </a:ln>
        </p:spPr>
        <p:txBody>
          <a:bodyPr wrap="square" rtlCol="0">
            <a:spAutoFit/>
          </a:bodyPr>
          <a:lstStyle/>
          <a:p>
            <a:pPr marL="285750" indent="-285750">
              <a:buFont typeface="Arial"/>
              <a:buChar char="•"/>
            </a:pPr>
            <a:r>
              <a:rPr lang="fr-FR" dirty="0" smtClean="0"/>
              <a:t>Homme de 29 ans, antécédent d’asthme dans l’enfance, hospitalisé pour pneumothorax droit incomplet</a:t>
            </a:r>
          </a:p>
          <a:p>
            <a:pPr marL="285750" indent="-285750">
              <a:buFont typeface="Arial"/>
              <a:buChar char="•"/>
            </a:pPr>
            <a:r>
              <a:rPr lang="fr-FR" dirty="0" smtClean="0"/>
              <a:t>Découverte d’une atrésie bronchique de la pyramide basale droite ainsi que du segment dorsal du lobe supérieur droit</a:t>
            </a:r>
          </a:p>
          <a:p>
            <a:pPr marL="285750" indent="-285750">
              <a:buFont typeface="Arial"/>
              <a:buChar char="•"/>
            </a:pPr>
            <a:r>
              <a:rPr lang="fr-FR" dirty="0" smtClean="0"/>
              <a:t>Image de cavité aux parois épaissies correspondant à un probable abcès</a:t>
            </a:r>
          </a:p>
        </p:txBody>
      </p:sp>
      <p:sp>
        <p:nvSpPr>
          <p:cNvPr id="8" name="ZoneTexte 7"/>
          <p:cNvSpPr txBox="1"/>
          <p:nvPr/>
        </p:nvSpPr>
        <p:spPr>
          <a:xfrm>
            <a:off x="3889110" y="6233272"/>
            <a:ext cx="5009705" cy="276999"/>
          </a:xfrm>
          <a:prstGeom prst="rect">
            <a:avLst/>
          </a:prstGeom>
          <a:noFill/>
          <a:ln>
            <a:noFill/>
          </a:ln>
        </p:spPr>
        <p:txBody>
          <a:bodyPr wrap="none" rtlCol="0">
            <a:spAutoFit/>
          </a:bodyPr>
          <a:lstStyle/>
          <a:p>
            <a:r>
              <a:rPr lang="fr-FR" sz="1200" i="1" dirty="0" smtClean="0">
                <a:solidFill>
                  <a:srgbClr val="66FFFF"/>
                </a:solidFill>
                <a:latin typeface="Comic Sans MS" panose="030F0702030302020204" pitchFamily="66" charset="0"/>
              </a:rPr>
              <a:t>H.Zribi</a:t>
            </a:r>
            <a:r>
              <a:rPr lang="fr-FR" sz="1200" i="1" dirty="0" smtClean="0">
                <a:solidFill>
                  <a:srgbClr val="66FFFF"/>
                </a:solidFill>
                <a:latin typeface="Comic Sans MS" panose="030F0702030302020204" pitchFamily="66" charset="0"/>
              </a:rPr>
              <a:t> et Al. Atrésie bronchique congénitale de l’adulte. EMC 2010</a:t>
            </a:r>
            <a:endParaRPr lang="fr-FR" sz="1200" i="1" dirty="0">
              <a:solidFill>
                <a:srgbClr val="66FFFF"/>
              </a:solidFill>
              <a:latin typeface="Comic Sans MS" panose="030F0702030302020204" pitchFamily="66" charset="0"/>
            </a:endParaRPr>
          </a:p>
        </p:txBody>
      </p:sp>
    </p:spTree>
    <p:extLst>
      <p:ext uri="{BB962C8B-B14F-4D97-AF65-F5344CB8AC3E}">
        <p14:creationId xmlns:p14="http://schemas.microsoft.com/office/powerpoint/2010/main" val="4197164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A10710221185_PARENCHYME , iDose_245.jpg"/>
          <p:cNvPicPr>
            <a:picLocks noChangeAspect="1"/>
          </p:cNvPicPr>
          <p:nvPr/>
        </p:nvPicPr>
        <p:blipFill rotWithShape="1">
          <a:blip r:embed="rId2" cstate="email">
            <a:extLst>
              <a:ext uri="{28A0092B-C50C-407E-A947-70E740481C1C}">
                <a14:useLocalDpi xmlns:a14="http://schemas.microsoft.com/office/drawing/2010/main" val="0"/>
              </a:ext>
            </a:extLst>
          </a:blip>
          <a:srcRect l="14205" t="31040" r="10945" b="19922"/>
          <a:stretch/>
        </p:blipFill>
        <p:spPr>
          <a:xfrm>
            <a:off x="4870500" y="4043226"/>
            <a:ext cx="4166270" cy="2729563"/>
          </a:xfrm>
          <a:prstGeom prst="rect">
            <a:avLst/>
          </a:prstGeom>
        </p:spPr>
      </p:pic>
      <p:pic>
        <p:nvPicPr>
          <p:cNvPr id="3" name="Image 2" descr="A10710221185_SAG PARENCH EXPI_64.jpg"/>
          <p:cNvPicPr>
            <a:picLocks noChangeAspect="1"/>
          </p:cNvPicPr>
          <p:nvPr/>
        </p:nvPicPr>
        <p:blipFill rotWithShape="1">
          <a:blip r:embed="rId3">
            <a:extLst>
              <a:ext uri="{28A0092B-C50C-407E-A947-70E740481C1C}">
                <a14:useLocalDpi xmlns:a14="http://schemas.microsoft.com/office/drawing/2010/main" val="0"/>
              </a:ext>
            </a:extLst>
          </a:blip>
          <a:srcRect l="32534" t="16002" r="12454" b="17239"/>
          <a:stretch/>
        </p:blipFill>
        <p:spPr>
          <a:xfrm>
            <a:off x="5751286" y="43494"/>
            <a:ext cx="3206099" cy="3890701"/>
          </a:xfrm>
          <a:prstGeom prst="rect">
            <a:avLst/>
          </a:prstGeom>
        </p:spPr>
      </p:pic>
      <p:pic>
        <p:nvPicPr>
          <p:cNvPr id="4" name="Image 3" descr="minip et mip_7_6.jpg"/>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4000" contrast="66000"/>
                    </a14:imgEffect>
                  </a14:imgLayer>
                </a14:imgProps>
              </a:ext>
              <a:ext uri="{28A0092B-C50C-407E-A947-70E740481C1C}">
                <a14:useLocalDpi xmlns:a14="http://schemas.microsoft.com/office/drawing/2010/main" val="0"/>
              </a:ext>
            </a:extLst>
          </a:blip>
          <a:srcRect l="13846" t="6782" r="10000" b="14966"/>
          <a:stretch/>
        </p:blipFill>
        <p:spPr>
          <a:xfrm>
            <a:off x="271627" y="2177143"/>
            <a:ext cx="4437055" cy="4559361"/>
          </a:xfrm>
          <a:prstGeom prst="rect">
            <a:avLst/>
          </a:prstGeom>
        </p:spPr>
      </p:pic>
      <p:sp>
        <p:nvSpPr>
          <p:cNvPr id="5" name="ZoneTexte 4"/>
          <p:cNvSpPr txBox="1"/>
          <p:nvPr/>
        </p:nvSpPr>
        <p:spPr>
          <a:xfrm>
            <a:off x="128363" y="215612"/>
            <a:ext cx="5547224" cy="646331"/>
          </a:xfrm>
          <a:prstGeom prst="rect">
            <a:avLst/>
          </a:prstGeom>
          <a:solidFill>
            <a:srgbClr val="FFFF00"/>
          </a:solidFill>
          <a:ln w="38100" cmpd="sng">
            <a:noFill/>
          </a:ln>
        </p:spPr>
        <p:txBody>
          <a:bodyPr wrap="square" rtlCol="0">
            <a:spAutoFit/>
          </a:bodyPr>
          <a:lstStyle/>
          <a:p>
            <a:r>
              <a:rPr lang="fr-FR" b="1" dirty="0" smtClean="0">
                <a:solidFill>
                  <a:schemeClr val="bg1"/>
                </a:solidFill>
                <a:latin typeface="Comic Sans MS" panose="030F0702030302020204" pitchFamily="66" charset="0"/>
              </a:rPr>
              <a:t>Au total </a:t>
            </a:r>
            <a:r>
              <a:rPr lang="fr-FR" b="1" dirty="0" smtClean="0">
                <a:solidFill>
                  <a:schemeClr val="bg1"/>
                </a:solidFill>
                <a:latin typeface="Comic Sans MS" panose="030F0702030302020204" pitchFamily="66" charset="0"/>
              </a:rPr>
              <a:t>, qu'en est-il du diagnostic de la forme observée chez notre patiente ?:</a:t>
            </a:r>
            <a:endParaRPr lang="fr-FR"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099259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2.840.113704.1.111.6624.1305717277.117322_67.jpg"/>
          <p:cNvPicPr>
            <a:picLocks noChangeAspect="1"/>
          </p:cNvPicPr>
          <p:nvPr/>
        </p:nvPicPr>
        <p:blipFill rotWithShape="1">
          <a:blip r:embed="rId2">
            <a:extLst>
              <a:ext uri="{28A0092B-C50C-407E-A947-70E740481C1C}">
                <a14:useLocalDpi xmlns:a14="http://schemas.microsoft.com/office/drawing/2010/main" val="0"/>
              </a:ext>
            </a:extLst>
          </a:blip>
          <a:srcRect l="47336" t="38013" r="27267" b="30069"/>
          <a:stretch/>
        </p:blipFill>
        <p:spPr>
          <a:xfrm>
            <a:off x="362858" y="163285"/>
            <a:ext cx="1987131" cy="2497331"/>
          </a:xfrm>
          <a:prstGeom prst="rect">
            <a:avLst/>
          </a:prstGeom>
        </p:spPr>
      </p:pic>
      <p:pic>
        <p:nvPicPr>
          <p:cNvPr id="3" name="Image 2" descr="1.2.840.113704.7.1.1.2704.1305717407.395_14.jpg"/>
          <p:cNvPicPr>
            <a:picLocks noChangeAspect="1"/>
          </p:cNvPicPr>
          <p:nvPr/>
        </p:nvPicPr>
        <p:blipFill rotWithShape="1">
          <a:blip r:embed="rId3" cstate="email">
            <a:extLst>
              <a:ext uri="{28A0092B-C50C-407E-A947-70E740481C1C}">
                <a14:useLocalDpi xmlns:a14="http://schemas.microsoft.com/office/drawing/2010/main" val="0"/>
              </a:ext>
            </a:extLst>
          </a:blip>
          <a:srcRect l="53591" t="14376" r="16773" b="43761"/>
          <a:stretch/>
        </p:blipFill>
        <p:spPr>
          <a:xfrm>
            <a:off x="2558143" y="163285"/>
            <a:ext cx="1767999" cy="2497332"/>
          </a:xfrm>
          <a:prstGeom prst="rect">
            <a:avLst/>
          </a:prstGeom>
        </p:spPr>
      </p:pic>
      <p:sp>
        <p:nvSpPr>
          <p:cNvPr id="4" name="ZoneTexte 3"/>
          <p:cNvSpPr txBox="1"/>
          <p:nvPr/>
        </p:nvSpPr>
        <p:spPr>
          <a:xfrm>
            <a:off x="701694" y="2797573"/>
            <a:ext cx="748923" cy="338554"/>
          </a:xfrm>
          <a:prstGeom prst="rect">
            <a:avLst/>
          </a:prstGeom>
          <a:noFill/>
          <a:ln>
            <a:solidFill>
              <a:schemeClr val="tx1"/>
            </a:solidFill>
          </a:ln>
        </p:spPr>
        <p:txBody>
          <a:bodyPr wrap="none" rtlCol="0">
            <a:spAutoFit/>
          </a:bodyPr>
          <a:lstStyle/>
          <a:p>
            <a:r>
              <a:rPr lang="fr-FR" sz="1600" dirty="0" smtClean="0">
                <a:latin typeface="Comic Sans MS" panose="030F0702030302020204" pitchFamily="66" charset="0"/>
              </a:rPr>
              <a:t>MAKP</a:t>
            </a:r>
            <a:endParaRPr lang="fr-FR" sz="1600" dirty="0">
              <a:latin typeface="Comic Sans MS" panose="030F0702030302020204" pitchFamily="66" charset="0"/>
            </a:endParaRPr>
          </a:p>
        </p:txBody>
      </p:sp>
      <p:sp>
        <p:nvSpPr>
          <p:cNvPr id="5" name="ZoneTexte 4"/>
          <p:cNvSpPr txBox="1"/>
          <p:nvPr/>
        </p:nvSpPr>
        <p:spPr>
          <a:xfrm>
            <a:off x="4535715" y="435427"/>
            <a:ext cx="3973286" cy="584775"/>
          </a:xfrm>
          <a:prstGeom prst="rect">
            <a:avLst/>
          </a:prstGeom>
          <a:noFill/>
          <a:ln>
            <a:solidFill>
              <a:srgbClr val="FF0000"/>
            </a:solidFill>
          </a:ln>
        </p:spPr>
        <p:txBody>
          <a:bodyPr wrap="square" rtlCol="0">
            <a:spAutoFit/>
          </a:bodyPr>
          <a:lstStyle/>
          <a:p>
            <a:r>
              <a:rPr lang="fr-FR" sz="1600" dirty="0" smtClean="0">
                <a:latin typeface="Comic Sans MS" panose="030F0702030302020204" pitchFamily="66" charset="0"/>
              </a:rPr>
              <a:t>Pour : images kystiques, nodulaires et emphysémateuses</a:t>
            </a:r>
            <a:endParaRPr lang="fr-FR" sz="1600" dirty="0">
              <a:latin typeface="Comic Sans MS" panose="030F0702030302020204" pitchFamily="66" charset="0"/>
            </a:endParaRPr>
          </a:p>
        </p:txBody>
      </p:sp>
      <p:sp>
        <p:nvSpPr>
          <p:cNvPr id="6" name="ZoneTexte 5"/>
          <p:cNvSpPr txBox="1"/>
          <p:nvPr/>
        </p:nvSpPr>
        <p:spPr>
          <a:xfrm>
            <a:off x="4535715" y="1505857"/>
            <a:ext cx="3973285" cy="584775"/>
          </a:xfrm>
          <a:prstGeom prst="rect">
            <a:avLst/>
          </a:prstGeom>
          <a:noFill/>
          <a:ln>
            <a:solidFill>
              <a:schemeClr val="accent1">
                <a:lumMod val="40000"/>
                <a:lumOff val="60000"/>
              </a:schemeClr>
            </a:solidFill>
          </a:ln>
        </p:spPr>
        <p:txBody>
          <a:bodyPr wrap="square" rtlCol="0">
            <a:spAutoFit/>
          </a:bodyPr>
          <a:lstStyle/>
          <a:p>
            <a:r>
              <a:rPr lang="fr-FR" sz="1600" dirty="0" smtClean="0">
                <a:latin typeface="Comic Sans MS" panose="030F0702030302020204" pitchFamily="66" charset="0"/>
              </a:rPr>
              <a:t>Contre : Asymptomatique, pas d’antécédents infectieux ou néonataux</a:t>
            </a:r>
            <a:endParaRPr lang="fr-FR" sz="1600" dirty="0">
              <a:latin typeface="Comic Sans MS" panose="030F0702030302020204" pitchFamily="66" charset="0"/>
            </a:endParaRPr>
          </a:p>
        </p:txBody>
      </p:sp>
      <p:pic>
        <p:nvPicPr>
          <p:cNvPr id="7" name="Image 6" descr="mpr_1_0.jpg"/>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l="19148" t="10442" r="30912" b="29333"/>
          <a:stretch/>
        </p:blipFill>
        <p:spPr>
          <a:xfrm>
            <a:off x="196137" y="4152730"/>
            <a:ext cx="2153852" cy="2597507"/>
          </a:xfrm>
          <a:prstGeom prst="rect">
            <a:avLst/>
          </a:prstGeom>
        </p:spPr>
      </p:pic>
      <p:pic>
        <p:nvPicPr>
          <p:cNvPr id="8" name="Image 7" descr="A10627571538_Axiales Thorax web_40.jpg"/>
          <p:cNvPicPr>
            <a:picLocks noChangeAspect="1"/>
          </p:cNvPicPr>
          <p:nvPr/>
        </p:nvPicPr>
        <p:blipFill rotWithShape="1">
          <a:blip r:embed="rId6" cstate="email">
            <a:extLst>
              <a:ext uri="{28A0092B-C50C-407E-A947-70E740481C1C}">
                <a14:useLocalDpi xmlns:a14="http://schemas.microsoft.com/office/drawing/2010/main" val="0"/>
              </a:ext>
            </a:extLst>
          </a:blip>
          <a:srcRect l="10384" t="25944" r="41773" b="27448"/>
          <a:stretch/>
        </p:blipFill>
        <p:spPr>
          <a:xfrm>
            <a:off x="2558143" y="4567371"/>
            <a:ext cx="2240671" cy="2182866"/>
          </a:xfrm>
          <a:prstGeom prst="rect">
            <a:avLst/>
          </a:prstGeom>
        </p:spPr>
      </p:pic>
      <p:sp>
        <p:nvSpPr>
          <p:cNvPr id="9" name="ZoneTexte 8"/>
          <p:cNvSpPr txBox="1"/>
          <p:nvPr/>
        </p:nvSpPr>
        <p:spPr>
          <a:xfrm>
            <a:off x="471715" y="3579167"/>
            <a:ext cx="2618024" cy="338554"/>
          </a:xfrm>
          <a:prstGeom prst="rect">
            <a:avLst/>
          </a:prstGeom>
          <a:noFill/>
          <a:ln>
            <a:solidFill>
              <a:schemeClr val="tx1"/>
            </a:solidFill>
          </a:ln>
        </p:spPr>
        <p:txBody>
          <a:bodyPr wrap="none" rtlCol="0">
            <a:spAutoFit/>
          </a:bodyPr>
          <a:lstStyle/>
          <a:p>
            <a:r>
              <a:rPr lang="fr-FR" sz="1600" dirty="0" smtClean="0">
                <a:latin typeface="Comic Sans MS" panose="030F0702030302020204" pitchFamily="66" charset="0"/>
              </a:rPr>
              <a:t>Séquestration pulmonaire</a:t>
            </a:r>
            <a:endParaRPr lang="fr-FR" sz="1600" dirty="0">
              <a:latin typeface="Comic Sans MS" panose="030F0702030302020204" pitchFamily="66" charset="0"/>
            </a:endParaRPr>
          </a:p>
        </p:txBody>
      </p:sp>
      <p:sp>
        <p:nvSpPr>
          <p:cNvPr id="10" name="ZoneTexte 9"/>
          <p:cNvSpPr txBox="1"/>
          <p:nvPr/>
        </p:nvSpPr>
        <p:spPr>
          <a:xfrm>
            <a:off x="5118328" y="4989286"/>
            <a:ext cx="3482043" cy="338554"/>
          </a:xfrm>
          <a:prstGeom prst="rect">
            <a:avLst/>
          </a:prstGeom>
          <a:noFill/>
          <a:ln>
            <a:solidFill>
              <a:srgbClr val="FF0000"/>
            </a:solidFill>
          </a:ln>
        </p:spPr>
        <p:txBody>
          <a:bodyPr wrap="none" rtlCol="0">
            <a:spAutoFit/>
          </a:bodyPr>
          <a:lstStyle/>
          <a:p>
            <a:r>
              <a:rPr lang="fr-FR" sz="1600" dirty="0" smtClean="0">
                <a:latin typeface="Comic Sans MS" panose="030F0702030302020204" pitchFamily="66" charset="0"/>
              </a:rPr>
              <a:t>Pour : Lésions focales </a:t>
            </a:r>
            <a:r>
              <a:rPr lang="fr-FR" sz="1600" dirty="0" smtClean="0">
                <a:latin typeface="Comic Sans MS" panose="030F0702030302020204" pitchFamily="66" charset="0"/>
              </a:rPr>
              <a:t>hyperclaires</a:t>
            </a:r>
            <a:endParaRPr lang="fr-FR" sz="1600" dirty="0">
              <a:latin typeface="Comic Sans MS" panose="030F0702030302020204" pitchFamily="66" charset="0"/>
            </a:endParaRPr>
          </a:p>
        </p:txBody>
      </p:sp>
      <p:sp>
        <p:nvSpPr>
          <p:cNvPr id="11" name="ZoneTexte 10"/>
          <p:cNvSpPr txBox="1"/>
          <p:nvPr/>
        </p:nvSpPr>
        <p:spPr>
          <a:xfrm>
            <a:off x="5118328" y="5769429"/>
            <a:ext cx="3610429" cy="584775"/>
          </a:xfrm>
          <a:prstGeom prst="rect">
            <a:avLst/>
          </a:prstGeom>
          <a:noFill/>
          <a:ln>
            <a:solidFill>
              <a:schemeClr val="accent1">
                <a:lumMod val="40000"/>
                <a:lumOff val="60000"/>
              </a:schemeClr>
            </a:solidFill>
          </a:ln>
        </p:spPr>
        <p:txBody>
          <a:bodyPr wrap="square" rtlCol="0">
            <a:spAutoFit/>
          </a:bodyPr>
          <a:lstStyle/>
          <a:p>
            <a:r>
              <a:rPr lang="fr-FR" sz="1600" dirty="0" smtClean="0">
                <a:latin typeface="Comic Sans MS" panose="030F0702030302020204" pitchFamily="66" charset="0"/>
              </a:rPr>
              <a:t>Contre : Pas de vaisseaux aberrants, asymptomatique </a:t>
            </a:r>
            <a:endParaRPr lang="fr-FR" sz="1600" dirty="0">
              <a:latin typeface="Comic Sans MS" panose="030F0702030302020204" pitchFamily="66" charset="0"/>
            </a:endParaRPr>
          </a:p>
        </p:txBody>
      </p:sp>
    </p:spTree>
    <p:extLst>
      <p:ext uri="{BB962C8B-B14F-4D97-AF65-F5344CB8AC3E}">
        <p14:creationId xmlns:p14="http://schemas.microsoft.com/office/powerpoint/2010/main" val="3392980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écran 2015-02-21 à 22.45.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07" y="154720"/>
            <a:ext cx="2988893" cy="2539435"/>
          </a:xfrm>
          <a:prstGeom prst="rect">
            <a:avLst/>
          </a:prstGeom>
        </p:spPr>
      </p:pic>
      <p:sp>
        <p:nvSpPr>
          <p:cNvPr id="3" name="ZoneTexte 2"/>
          <p:cNvSpPr txBox="1"/>
          <p:nvPr/>
        </p:nvSpPr>
        <p:spPr>
          <a:xfrm>
            <a:off x="313107" y="2817163"/>
            <a:ext cx="2601994" cy="338554"/>
          </a:xfrm>
          <a:prstGeom prst="rect">
            <a:avLst/>
          </a:prstGeom>
          <a:noFill/>
          <a:ln>
            <a:solidFill>
              <a:schemeClr val="tx1"/>
            </a:solidFill>
          </a:ln>
        </p:spPr>
        <p:txBody>
          <a:bodyPr wrap="none" rtlCol="0">
            <a:spAutoFit/>
          </a:bodyPr>
          <a:lstStyle/>
          <a:p>
            <a:r>
              <a:rPr lang="fr-FR" sz="1600" dirty="0" smtClean="0">
                <a:latin typeface="Comic Sans MS" panose="030F0702030302020204" pitchFamily="66" charset="0"/>
              </a:rPr>
              <a:t>Emphysème lobaire géant</a:t>
            </a:r>
            <a:endParaRPr lang="fr-FR" sz="1600" dirty="0">
              <a:latin typeface="Comic Sans MS" panose="030F0702030302020204" pitchFamily="66" charset="0"/>
            </a:endParaRPr>
          </a:p>
        </p:txBody>
      </p:sp>
      <p:sp>
        <p:nvSpPr>
          <p:cNvPr id="4" name="ZoneTexte 3"/>
          <p:cNvSpPr txBox="1"/>
          <p:nvPr/>
        </p:nvSpPr>
        <p:spPr>
          <a:xfrm>
            <a:off x="3751668" y="562428"/>
            <a:ext cx="4171335" cy="338554"/>
          </a:xfrm>
          <a:prstGeom prst="rect">
            <a:avLst/>
          </a:prstGeom>
          <a:noFill/>
          <a:ln>
            <a:solidFill>
              <a:srgbClr val="FF0000"/>
            </a:solidFill>
          </a:ln>
        </p:spPr>
        <p:txBody>
          <a:bodyPr wrap="none" rtlCol="0">
            <a:spAutoFit/>
          </a:bodyPr>
          <a:lstStyle/>
          <a:p>
            <a:r>
              <a:rPr lang="fr-FR" sz="1600" dirty="0" smtClean="0">
                <a:latin typeface="Comic Sans MS" panose="030F0702030302020204" pitchFamily="66" charset="0"/>
              </a:rPr>
              <a:t>Pour : lésion emphysémateuse bien limitée</a:t>
            </a:r>
            <a:endParaRPr lang="fr-FR" sz="1600" dirty="0">
              <a:latin typeface="Comic Sans MS" panose="030F0702030302020204" pitchFamily="66" charset="0"/>
            </a:endParaRPr>
          </a:p>
        </p:txBody>
      </p:sp>
      <p:sp>
        <p:nvSpPr>
          <p:cNvPr id="5" name="ZoneTexte 4"/>
          <p:cNvSpPr txBox="1"/>
          <p:nvPr/>
        </p:nvSpPr>
        <p:spPr>
          <a:xfrm>
            <a:off x="3751668" y="1451426"/>
            <a:ext cx="4862286" cy="584775"/>
          </a:xfrm>
          <a:prstGeom prst="rect">
            <a:avLst/>
          </a:prstGeom>
          <a:noFill/>
          <a:ln>
            <a:solidFill>
              <a:schemeClr val="accent1">
                <a:lumMod val="40000"/>
                <a:lumOff val="60000"/>
              </a:schemeClr>
            </a:solidFill>
          </a:ln>
        </p:spPr>
        <p:txBody>
          <a:bodyPr wrap="square" rtlCol="0">
            <a:spAutoFit/>
          </a:bodyPr>
          <a:lstStyle/>
          <a:p>
            <a:r>
              <a:rPr lang="fr-FR" sz="1600" dirty="0" smtClean="0">
                <a:latin typeface="Comic Sans MS" panose="030F0702030302020204" pitchFamily="66" charset="0"/>
              </a:rPr>
              <a:t>Contre : Pas de symptômes néonataux, trop petite taille</a:t>
            </a:r>
            <a:endParaRPr lang="fr-FR" sz="1600" dirty="0">
              <a:latin typeface="Comic Sans MS" panose="030F0702030302020204" pitchFamily="66" charset="0"/>
            </a:endParaRPr>
          </a:p>
        </p:txBody>
      </p:sp>
      <p:pic>
        <p:nvPicPr>
          <p:cNvPr id="6" name="Image 5" descr="Capture d’écran 2015-02-22 à 11.19.08.png"/>
          <p:cNvPicPr>
            <a:picLocks noChangeAspect="1"/>
          </p:cNvPicPr>
          <p:nvPr/>
        </p:nvPicPr>
        <p:blipFill rotWithShape="1">
          <a:blip r:embed="rId3" cstate="email">
            <a:extLst>
              <a:ext uri="{28A0092B-C50C-407E-A947-70E740481C1C}">
                <a14:useLocalDpi xmlns:a14="http://schemas.microsoft.com/office/drawing/2010/main" val="0"/>
              </a:ext>
            </a:extLst>
          </a:blip>
          <a:srcRect l="49728"/>
          <a:stretch/>
        </p:blipFill>
        <p:spPr>
          <a:xfrm>
            <a:off x="313107" y="4245427"/>
            <a:ext cx="1101300" cy="2558143"/>
          </a:xfrm>
          <a:prstGeom prst="rect">
            <a:avLst/>
          </a:prstGeom>
        </p:spPr>
      </p:pic>
      <p:sp>
        <p:nvSpPr>
          <p:cNvPr id="7" name="ZoneTexte 6"/>
          <p:cNvSpPr txBox="1"/>
          <p:nvPr/>
        </p:nvSpPr>
        <p:spPr>
          <a:xfrm>
            <a:off x="313107" y="3519714"/>
            <a:ext cx="2018501" cy="338554"/>
          </a:xfrm>
          <a:prstGeom prst="rect">
            <a:avLst/>
          </a:prstGeom>
          <a:noFill/>
          <a:ln>
            <a:solidFill>
              <a:schemeClr val="tx1"/>
            </a:solidFill>
          </a:ln>
        </p:spPr>
        <p:txBody>
          <a:bodyPr wrap="none" rtlCol="0">
            <a:spAutoFit/>
          </a:bodyPr>
          <a:lstStyle/>
          <a:p>
            <a:r>
              <a:rPr lang="fr-FR" sz="1600" dirty="0" smtClean="0">
                <a:latin typeface="Comic Sans MS" panose="030F0702030302020204" pitchFamily="66" charset="0"/>
              </a:rPr>
              <a:t>Atrésie bronchique</a:t>
            </a:r>
            <a:endParaRPr lang="fr-FR" sz="1600" dirty="0">
              <a:latin typeface="Comic Sans MS" panose="030F0702030302020204" pitchFamily="66" charset="0"/>
            </a:endParaRPr>
          </a:p>
        </p:txBody>
      </p:sp>
      <p:pic>
        <p:nvPicPr>
          <p:cNvPr id="8" name="Image 7" descr="Capture d’écran 2015-02-22 à 11.31.50.png"/>
          <p:cNvPicPr>
            <a:picLocks noChangeAspect="1"/>
          </p:cNvPicPr>
          <p:nvPr/>
        </p:nvPicPr>
        <p:blipFill rotWithShape="1">
          <a:blip r:embed="rId4">
            <a:extLst>
              <a:ext uri="{28A0092B-C50C-407E-A947-70E740481C1C}">
                <a14:useLocalDpi xmlns:a14="http://schemas.microsoft.com/office/drawing/2010/main" val="0"/>
              </a:ext>
            </a:extLst>
          </a:blip>
          <a:srcRect l="10111" t="5555" r="48062" b="7143"/>
          <a:stretch/>
        </p:blipFill>
        <p:spPr>
          <a:xfrm>
            <a:off x="1813970" y="4245426"/>
            <a:ext cx="1933802" cy="2558143"/>
          </a:xfrm>
          <a:prstGeom prst="rect">
            <a:avLst/>
          </a:prstGeom>
        </p:spPr>
      </p:pic>
      <p:sp>
        <p:nvSpPr>
          <p:cNvPr id="9" name="ZoneTexte 8"/>
          <p:cNvSpPr txBox="1"/>
          <p:nvPr/>
        </p:nvSpPr>
        <p:spPr>
          <a:xfrm>
            <a:off x="3973285" y="4553857"/>
            <a:ext cx="4807857" cy="584775"/>
          </a:xfrm>
          <a:prstGeom prst="rect">
            <a:avLst/>
          </a:prstGeom>
          <a:noFill/>
          <a:ln>
            <a:solidFill>
              <a:srgbClr val="FF0000"/>
            </a:solidFill>
          </a:ln>
        </p:spPr>
        <p:txBody>
          <a:bodyPr wrap="square" rtlCol="0">
            <a:spAutoFit/>
          </a:bodyPr>
          <a:lstStyle/>
          <a:p>
            <a:r>
              <a:rPr lang="fr-FR" sz="1600" dirty="0" smtClean="0">
                <a:latin typeface="Comic Sans MS" panose="030F0702030302020204" pitchFamily="66" charset="0"/>
              </a:rPr>
              <a:t>Pour :  Asymptomatique,  pas de bronche visible, lésions bien limitées</a:t>
            </a:r>
            <a:endParaRPr lang="fr-FR" sz="1600" dirty="0">
              <a:latin typeface="Comic Sans MS" panose="030F0702030302020204" pitchFamily="66" charset="0"/>
            </a:endParaRPr>
          </a:p>
        </p:txBody>
      </p:sp>
      <p:sp>
        <p:nvSpPr>
          <p:cNvPr id="10" name="ZoneTexte 9"/>
          <p:cNvSpPr txBox="1"/>
          <p:nvPr/>
        </p:nvSpPr>
        <p:spPr>
          <a:xfrm>
            <a:off x="3973285" y="5715000"/>
            <a:ext cx="4953000" cy="584775"/>
          </a:xfrm>
          <a:prstGeom prst="rect">
            <a:avLst/>
          </a:prstGeom>
          <a:noFill/>
          <a:ln>
            <a:solidFill>
              <a:schemeClr val="accent1">
                <a:lumMod val="40000"/>
                <a:lumOff val="60000"/>
              </a:schemeClr>
            </a:solidFill>
          </a:ln>
        </p:spPr>
        <p:txBody>
          <a:bodyPr wrap="square" rtlCol="0">
            <a:spAutoFit/>
          </a:bodyPr>
          <a:lstStyle/>
          <a:p>
            <a:r>
              <a:rPr lang="fr-FR" sz="1600" dirty="0" smtClean="0">
                <a:latin typeface="Comic Sans MS" panose="030F0702030302020204" pitchFamily="66" charset="0"/>
              </a:rPr>
              <a:t>Contre : Images nodulaires et kystique (remaniements post infectieux possibles)</a:t>
            </a:r>
            <a:endParaRPr lang="fr-FR" sz="1600" dirty="0">
              <a:latin typeface="Comic Sans MS" panose="030F0702030302020204" pitchFamily="66" charset="0"/>
            </a:endParaRPr>
          </a:p>
        </p:txBody>
      </p:sp>
      <p:sp>
        <p:nvSpPr>
          <p:cNvPr id="11" name="ZoneTexte 10"/>
          <p:cNvSpPr txBox="1"/>
          <p:nvPr/>
        </p:nvSpPr>
        <p:spPr>
          <a:xfrm>
            <a:off x="3918857" y="2926021"/>
            <a:ext cx="5098144" cy="584775"/>
          </a:xfrm>
          <a:prstGeom prst="rect">
            <a:avLst/>
          </a:prstGeom>
          <a:solidFill>
            <a:srgbClr val="FFFF00"/>
          </a:solidFill>
        </p:spPr>
        <p:txBody>
          <a:bodyPr wrap="square" rtlCol="0">
            <a:spAutoFit/>
          </a:bodyPr>
          <a:lstStyle/>
          <a:p>
            <a:r>
              <a:rPr lang="fr-FR" sz="1600" b="1" dirty="0" smtClean="0">
                <a:solidFill>
                  <a:srgbClr val="000000"/>
                </a:solidFill>
                <a:latin typeface="Comic Sans MS" panose="030F0702030302020204" pitchFamily="66" charset="0"/>
              </a:rPr>
              <a:t>Diagnostic possible : </a:t>
            </a:r>
            <a:r>
              <a:rPr lang="fr-FR" sz="1600" b="1" dirty="0" smtClean="0">
                <a:solidFill>
                  <a:srgbClr val="000000"/>
                </a:solidFill>
                <a:latin typeface="Comic Sans MS" panose="030F0702030302020204" pitchFamily="66" charset="0"/>
              </a:rPr>
              <a:t>atrésies </a:t>
            </a:r>
            <a:r>
              <a:rPr lang="fr-FR" sz="1600" b="1" dirty="0" smtClean="0">
                <a:solidFill>
                  <a:srgbClr val="000000"/>
                </a:solidFill>
                <a:latin typeface="Comic Sans MS" panose="030F0702030302020204" pitchFamily="66" charset="0"/>
              </a:rPr>
              <a:t>bronchiques +/- MAKP sur la lésion lobaire moyenne ?</a:t>
            </a:r>
            <a:endParaRPr lang="fr-FR" sz="1600" b="1"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371601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28600" y="44397"/>
            <a:ext cx="6666734" cy="538928"/>
          </a:xfrm>
          <a:ln w="38100" cmpd="sng">
            <a:solidFill>
              <a:srgbClr val="FFFF00"/>
            </a:solidFill>
          </a:ln>
        </p:spPr>
        <p:txBody>
          <a:bodyPr anchor="t">
            <a:normAutofit/>
          </a:bodyPr>
          <a:lstStyle/>
          <a:p>
            <a:r>
              <a:rPr lang="fr-FR" sz="2800" dirty="0" smtClean="0">
                <a:latin typeface="Comic Sans MS" panose="030F0702030302020204" pitchFamily="66" charset="0"/>
              </a:rPr>
              <a:t>Take home messages</a:t>
            </a:r>
            <a:endParaRPr lang="fr-FR" sz="2800" dirty="0">
              <a:latin typeface="Comic Sans MS" panose="030F0702030302020204" pitchFamily="66" charset="0"/>
            </a:endParaRPr>
          </a:p>
        </p:txBody>
      </p:sp>
      <p:sp>
        <p:nvSpPr>
          <p:cNvPr id="3" name="Espace réservé du contenu 2"/>
          <p:cNvSpPr>
            <a:spLocks noGrp="1"/>
          </p:cNvSpPr>
          <p:nvPr>
            <p:ph idx="4294967295"/>
          </p:nvPr>
        </p:nvSpPr>
        <p:spPr>
          <a:xfrm>
            <a:off x="315310" y="651369"/>
            <a:ext cx="8371490" cy="6041093"/>
          </a:xfrm>
          <a:ln>
            <a:solidFill>
              <a:schemeClr val="accent5">
                <a:lumMod val="40000"/>
                <a:lumOff val="60000"/>
              </a:schemeClr>
            </a:solidFill>
          </a:ln>
        </p:spPr>
        <p:txBody>
          <a:bodyPr>
            <a:normAutofit/>
          </a:bodyPr>
          <a:lstStyle/>
          <a:p>
            <a:pPr>
              <a:lnSpc>
                <a:spcPct val="150000"/>
              </a:lnSpc>
            </a:pPr>
            <a:r>
              <a:rPr lang="fr-FR" sz="1800" dirty="0" smtClean="0">
                <a:latin typeface="Comic Sans MS" panose="030F0702030302020204" pitchFamily="66" charset="0"/>
              </a:rPr>
              <a:t>Les dystrophies pulmonaires congénitales sont </a:t>
            </a:r>
            <a:r>
              <a:rPr lang="fr-FR" sz="1800" dirty="0" smtClean="0">
                <a:latin typeface="Comic Sans MS" panose="030F0702030302020204" pitchFamily="66" charset="0"/>
              </a:rPr>
              <a:t>rares</a:t>
            </a:r>
          </a:p>
          <a:p>
            <a:pPr>
              <a:lnSpc>
                <a:spcPct val="150000"/>
              </a:lnSpc>
            </a:pPr>
            <a:endParaRPr lang="fr-FR" sz="1800" dirty="0" smtClean="0">
              <a:latin typeface="Comic Sans MS" panose="030F0702030302020204" pitchFamily="66" charset="0"/>
            </a:endParaRPr>
          </a:p>
          <a:p>
            <a:pPr>
              <a:lnSpc>
                <a:spcPct val="150000"/>
              </a:lnSpc>
            </a:pPr>
            <a:r>
              <a:rPr lang="fr-FR" sz="1800" dirty="0" smtClean="0">
                <a:latin typeface="Comic Sans MS" panose="030F0702030302020204" pitchFamily="66" charset="0"/>
              </a:rPr>
              <a:t>Leur diagnostic </a:t>
            </a:r>
            <a:r>
              <a:rPr lang="fr-FR" sz="1800" dirty="0" smtClean="0">
                <a:latin typeface="Comic Sans MS" panose="030F0702030302020204" pitchFamily="66" charset="0"/>
              </a:rPr>
              <a:t>anténatal </a:t>
            </a:r>
            <a:r>
              <a:rPr lang="fr-FR" sz="1800" dirty="0" smtClean="0">
                <a:latin typeface="Comic Sans MS" panose="030F0702030302020204" pitchFamily="66" charset="0"/>
              </a:rPr>
              <a:t>est courant </a:t>
            </a:r>
            <a:r>
              <a:rPr lang="fr-FR" sz="1800" dirty="0" smtClean="0">
                <a:latin typeface="Comic Sans MS" panose="030F0702030302020204" pitchFamily="66" charset="0"/>
              </a:rPr>
              <a:t>(écho +/- IRM</a:t>
            </a:r>
            <a:r>
              <a:rPr lang="fr-FR" sz="1800" dirty="0" smtClean="0">
                <a:latin typeface="Comic Sans MS" panose="030F0702030302020204" pitchFamily="66" charset="0"/>
              </a:rPr>
              <a:t>)</a:t>
            </a:r>
          </a:p>
          <a:p>
            <a:pPr>
              <a:lnSpc>
                <a:spcPct val="150000"/>
              </a:lnSpc>
            </a:pPr>
            <a:endParaRPr lang="fr-FR" sz="1800" dirty="0" smtClean="0">
              <a:latin typeface="Comic Sans MS" panose="030F0702030302020204" pitchFamily="66" charset="0"/>
            </a:endParaRPr>
          </a:p>
          <a:p>
            <a:pPr>
              <a:lnSpc>
                <a:spcPct val="150000"/>
              </a:lnSpc>
            </a:pPr>
            <a:r>
              <a:rPr lang="fr-FR" sz="1800" dirty="0" smtClean="0">
                <a:solidFill>
                  <a:srgbClr val="66FFFF"/>
                </a:solidFill>
                <a:latin typeface="Comic Sans MS" panose="030F0702030302020204" pitchFamily="66" charset="0"/>
              </a:rPr>
              <a:t>Manifestations cliniques néonatales voire dans les premières années de vie dans la grande majorité des cas </a:t>
            </a:r>
            <a:r>
              <a:rPr lang="fr-FR" sz="1800" dirty="0" smtClean="0">
                <a:latin typeface="Comic Sans MS" panose="030F0702030302020204" pitchFamily="66" charset="0"/>
              </a:rPr>
              <a:t>(exception : atrésie bronchique) : </a:t>
            </a:r>
            <a:r>
              <a:rPr lang="fr-FR" sz="1800" dirty="0" smtClean="0">
                <a:latin typeface="Comic Sans MS" panose="030F0702030302020204" pitchFamily="66" charset="0"/>
              </a:rPr>
              <a:t>	infections </a:t>
            </a:r>
            <a:r>
              <a:rPr lang="fr-FR" sz="1800" dirty="0" smtClean="0">
                <a:latin typeface="Comic Sans MS" panose="030F0702030302020204" pitchFamily="66" charset="0"/>
              </a:rPr>
              <a:t>ou détresse </a:t>
            </a:r>
            <a:r>
              <a:rPr lang="fr-FR" sz="1800" dirty="0" smtClean="0">
                <a:latin typeface="Comic Sans MS" panose="030F0702030302020204" pitchFamily="66" charset="0"/>
              </a:rPr>
              <a:t>respiratoire</a:t>
            </a:r>
          </a:p>
          <a:p>
            <a:pPr>
              <a:lnSpc>
                <a:spcPct val="150000"/>
              </a:lnSpc>
            </a:pPr>
            <a:endParaRPr lang="fr-FR" sz="1800" dirty="0" smtClean="0">
              <a:latin typeface="Comic Sans MS" panose="030F0702030302020204" pitchFamily="66" charset="0"/>
            </a:endParaRPr>
          </a:p>
          <a:p>
            <a:pPr>
              <a:lnSpc>
                <a:spcPct val="150000"/>
              </a:lnSpc>
            </a:pPr>
            <a:r>
              <a:rPr lang="fr-FR" sz="1800" dirty="0" smtClean="0">
                <a:latin typeface="Comic Sans MS" panose="030F0702030302020204" pitchFamily="66" charset="0"/>
              </a:rPr>
              <a:t>Traitement chirurgical dans l’enfance devant </a:t>
            </a:r>
            <a:r>
              <a:rPr lang="fr-FR" sz="1800" dirty="0" smtClean="0">
                <a:solidFill>
                  <a:srgbClr val="FFCCFF"/>
                </a:solidFill>
                <a:latin typeface="Comic Sans MS" panose="030F0702030302020204" pitchFamily="66" charset="0"/>
              </a:rPr>
              <a:t>le risque de complications infectieuses et de dégénérescence </a:t>
            </a:r>
            <a:r>
              <a:rPr lang="fr-FR" sz="1800" dirty="0" smtClean="0">
                <a:solidFill>
                  <a:srgbClr val="FFCCFF"/>
                </a:solidFill>
                <a:latin typeface="Comic Sans MS" panose="030F0702030302020204" pitchFamily="66" charset="0"/>
              </a:rPr>
              <a:t>maligne</a:t>
            </a:r>
          </a:p>
          <a:p>
            <a:pPr>
              <a:lnSpc>
                <a:spcPct val="150000"/>
              </a:lnSpc>
            </a:pPr>
            <a:endParaRPr lang="fr-FR" sz="1800" dirty="0" smtClean="0">
              <a:latin typeface="Comic Sans MS" panose="030F0702030302020204" pitchFamily="66" charset="0"/>
            </a:endParaRPr>
          </a:p>
          <a:p>
            <a:pPr>
              <a:lnSpc>
                <a:spcPct val="150000"/>
              </a:lnSpc>
            </a:pPr>
            <a:r>
              <a:rPr lang="fr-FR" sz="1800" dirty="0" smtClean="0">
                <a:latin typeface="Comic Sans MS" panose="030F0702030302020204" pitchFamily="66" charset="0"/>
              </a:rPr>
              <a:t>MAKP : images kystiques aériennes ou liquidiennes, de taille variable</a:t>
            </a:r>
          </a:p>
          <a:p>
            <a:pPr>
              <a:lnSpc>
                <a:spcPct val="150000"/>
              </a:lnSpc>
            </a:pPr>
            <a:r>
              <a:rPr lang="fr-FR" sz="1800" dirty="0" smtClean="0">
                <a:latin typeface="Comic Sans MS" panose="030F0702030302020204" pitchFamily="66" charset="0"/>
              </a:rPr>
              <a:t>Séquestration pulmonaire : artère aberrante  d’origine systémique</a:t>
            </a:r>
          </a:p>
          <a:p>
            <a:pPr>
              <a:lnSpc>
                <a:spcPct val="150000"/>
              </a:lnSpc>
            </a:pPr>
            <a:endParaRPr lang="fr-FR" sz="1800" dirty="0">
              <a:latin typeface="Comic Sans MS" panose="030F0702030302020204" pitchFamily="66" charset="0"/>
            </a:endParaRPr>
          </a:p>
        </p:txBody>
      </p:sp>
    </p:spTree>
    <p:extLst>
      <p:ext uri="{BB962C8B-B14F-4D97-AF65-F5344CB8AC3E}">
        <p14:creationId xmlns:p14="http://schemas.microsoft.com/office/powerpoint/2010/main" val="130138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A10710221185_PARENCHYME , iDose_284.jpg"/>
          <p:cNvPicPr>
            <a:picLocks noChangeAspect="1"/>
          </p:cNvPicPr>
          <p:nvPr/>
        </p:nvPicPr>
        <p:blipFill rotWithShape="1">
          <a:blip r:embed="rId2" cstate="email">
            <a:extLst>
              <a:ext uri="{28A0092B-C50C-407E-A947-70E740481C1C}">
                <a14:useLocalDpi xmlns:a14="http://schemas.microsoft.com/office/drawing/2010/main" val="0"/>
              </a:ext>
            </a:extLst>
          </a:blip>
          <a:srcRect l="11760" t="29214" r="10000" b="16791"/>
          <a:stretch/>
        </p:blipFill>
        <p:spPr>
          <a:xfrm>
            <a:off x="160971" y="232551"/>
            <a:ext cx="3612885" cy="2493297"/>
          </a:xfrm>
          <a:prstGeom prst="rect">
            <a:avLst/>
          </a:prstGeom>
        </p:spPr>
      </p:pic>
      <p:pic>
        <p:nvPicPr>
          <p:cNvPr id="3" name="Image 2" descr="A10710221185_PARENCHYME , iDose_317.jpg"/>
          <p:cNvPicPr>
            <a:picLocks noChangeAspect="1"/>
          </p:cNvPicPr>
          <p:nvPr/>
        </p:nvPicPr>
        <p:blipFill rotWithShape="1">
          <a:blip r:embed="rId3" cstate="email">
            <a:extLst>
              <a:ext uri="{28A0092B-C50C-407E-A947-70E740481C1C}">
                <a14:useLocalDpi xmlns:a14="http://schemas.microsoft.com/office/drawing/2010/main" val="0"/>
              </a:ext>
            </a:extLst>
          </a:blip>
          <a:srcRect l="12282" t="27990" r="10261" b="16451"/>
          <a:stretch/>
        </p:blipFill>
        <p:spPr>
          <a:xfrm>
            <a:off x="4113683" y="232552"/>
            <a:ext cx="3469802" cy="2488850"/>
          </a:xfrm>
          <a:prstGeom prst="rect">
            <a:avLst/>
          </a:prstGeom>
        </p:spPr>
      </p:pic>
      <p:pic>
        <p:nvPicPr>
          <p:cNvPr id="4" name="Image 3" descr="A10710221185_PARENCHYME , iDose_507.jpg"/>
          <p:cNvPicPr>
            <a:picLocks noChangeAspect="1"/>
          </p:cNvPicPr>
          <p:nvPr/>
        </p:nvPicPr>
        <p:blipFill rotWithShape="1">
          <a:blip r:embed="rId4" cstate="email">
            <a:extLst>
              <a:ext uri="{28A0092B-C50C-407E-A947-70E740481C1C}">
                <a14:useLocalDpi xmlns:a14="http://schemas.microsoft.com/office/drawing/2010/main" val="0"/>
              </a:ext>
            </a:extLst>
          </a:blip>
          <a:srcRect l="13065" t="26344" r="8957" b="21226"/>
          <a:stretch/>
        </p:blipFill>
        <p:spPr>
          <a:xfrm>
            <a:off x="155453" y="3380924"/>
            <a:ext cx="3618403" cy="2432835"/>
          </a:xfrm>
          <a:prstGeom prst="rect">
            <a:avLst/>
          </a:prstGeom>
        </p:spPr>
      </p:pic>
      <p:pic>
        <p:nvPicPr>
          <p:cNvPr id="5" name="Image 4" descr="A10710221185_PARENCHYME , iDose_512.jpg"/>
          <p:cNvPicPr>
            <a:picLocks noChangeAspect="1"/>
          </p:cNvPicPr>
          <p:nvPr/>
        </p:nvPicPr>
        <p:blipFill rotWithShape="1">
          <a:blip r:embed="rId5" cstate="email">
            <a:extLst>
              <a:ext uri="{28A0092B-C50C-407E-A947-70E740481C1C}">
                <a14:useLocalDpi xmlns:a14="http://schemas.microsoft.com/office/drawing/2010/main" val="0"/>
              </a:ext>
            </a:extLst>
          </a:blip>
          <a:srcRect l="12282" t="27128" r="9218" b="20443"/>
          <a:stretch/>
        </p:blipFill>
        <p:spPr>
          <a:xfrm>
            <a:off x="3899056" y="3352991"/>
            <a:ext cx="3684429" cy="2460768"/>
          </a:xfrm>
          <a:prstGeom prst="rect">
            <a:avLst/>
          </a:prstGeom>
        </p:spPr>
      </p:pic>
    </p:spTree>
    <p:extLst>
      <p:ext uri="{BB962C8B-B14F-4D97-AF65-F5344CB8AC3E}">
        <p14:creationId xmlns:p14="http://schemas.microsoft.com/office/powerpoint/2010/main" val="3913419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A10710221185_SAG PARENCH EXPI_64.jpg"/>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8000"/>
                    </a14:imgEffect>
                  </a14:imgLayer>
                </a14:imgProps>
              </a:ext>
              <a:ext uri="{28A0092B-C50C-407E-A947-70E740481C1C}">
                <a14:useLocalDpi xmlns:a14="http://schemas.microsoft.com/office/drawing/2010/main" val="0"/>
              </a:ext>
            </a:extLst>
          </a:blip>
          <a:srcRect l="32534" t="16002" r="12454" b="17239"/>
          <a:stretch/>
        </p:blipFill>
        <p:spPr>
          <a:xfrm>
            <a:off x="35772" y="143766"/>
            <a:ext cx="3744178" cy="4543677"/>
          </a:xfrm>
          <a:prstGeom prst="rect">
            <a:avLst/>
          </a:prstGeom>
        </p:spPr>
      </p:pic>
      <p:pic>
        <p:nvPicPr>
          <p:cNvPr id="3" name="Image 2" descr="A10710221185_FRONT PARENCH INSPI_39.jpg"/>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contrast="38000"/>
                    </a14:imgEffect>
                  </a14:imgLayer>
                </a14:imgProps>
              </a:ext>
              <a:ext uri="{28A0092B-C50C-407E-A947-70E740481C1C}">
                <a14:useLocalDpi xmlns:a14="http://schemas.microsoft.com/office/drawing/2010/main" val="0"/>
              </a:ext>
            </a:extLst>
          </a:blip>
          <a:srcRect l="12804" t="4434" r="11043" b="13923"/>
          <a:stretch/>
        </p:blipFill>
        <p:spPr>
          <a:xfrm>
            <a:off x="3779950" y="143766"/>
            <a:ext cx="4262861" cy="4570182"/>
          </a:xfrm>
          <a:prstGeom prst="rect">
            <a:avLst/>
          </a:prstGeom>
        </p:spPr>
      </p:pic>
      <p:pic>
        <p:nvPicPr>
          <p:cNvPr id="4" name="Image 3" descr="minip et mip_7_6.jpg"/>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34000" contrast="78000"/>
                    </a14:imgEffect>
                  </a14:imgLayer>
                </a14:imgProps>
              </a:ext>
              <a:ext uri="{28A0092B-C50C-407E-A947-70E740481C1C}">
                <a14:useLocalDpi xmlns:a14="http://schemas.microsoft.com/office/drawing/2010/main" val="0"/>
              </a:ext>
            </a:extLst>
          </a:blip>
          <a:srcRect l="13846" t="6782" r="10000" b="14966"/>
          <a:stretch/>
        </p:blipFill>
        <p:spPr>
          <a:xfrm>
            <a:off x="5350727" y="3082158"/>
            <a:ext cx="3674553" cy="3775841"/>
          </a:xfrm>
          <a:prstGeom prst="rect">
            <a:avLst/>
          </a:prstGeom>
        </p:spPr>
      </p:pic>
      <p:sp>
        <p:nvSpPr>
          <p:cNvPr id="5" name="ZoneTexte 4"/>
          <p:cNvSpPr txBox="1"/>
          <p:nvPr/>
        </p:nvSpPr>
        <p:spPr>
          <a:xfrm>
            <a:off x="232513" y="5366547"/>
            <a:ext cx="3302507" cy="338554"/>
          </a:xfrm>
          <a:prstGeom prst="rect">
            <a:avLst/>
          </a:prstGeom>
          <a:noFill/>
          <a:ln>
            <a:noFill/>
          </a:ln>
        </p:spPr>
        <p:txBody>
          <a:bodyPr wrap="none" rtlCol="0">
            <a:spAutoFit/>
          </a:bodyPr>
          <a:lstStyle/>
          <a:p>
            <a:r>
              <a:rPr lang="fr-FR" sz="1600" dirty="0" smtClean="0">
                <a:latin typeface="Comic Sans MS" panose="030F0702030302020204" pitchFamily="66" charset="0"/>
              </a:rPr>
              <a:t>MPR sagittale, frontale et MinIP</a:t>
            </a:r>
            <a:endParaRPr lang="fr-FR" sz="1600" dirty="0">
              <a:latin typeface="Comic Sans MS" panose="030F0702030302020204" pitchFamily="66" charset="0"/>
            </a:endParaRPr>
          </a:p>
        </p:txBody>
      </p:sp>
    </p:spTree>
    <p:extLst>
      <p:ext uri="{BB962C8B-B14F-4D97-AF65-F5344CB8AC3E}">
        <p14:creationId xmlns:p14="http://schemas.microsoft.com/office/powerpoint/2010/main" val="931447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A10710221185_PARENCHYME , iDose_247.jpg"/>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18000"/>
                    </a14:imgEffect>
                  </a14:imgLayer>
                </a14:imgProps>
              </a:ext>
              <a:ext uri="{28A0092B-C50C-407E-A947-70E740481C1C}">
                <a14:useLocalDpi xmlns:a14="http://schemas.microsoft.com/office/drawing/2010/main" val="0"/>
              </a:ext>
            </a:extLst>
          </a:blip>
          <a:srcRect l="11760" t="31562" r="46512" b="18356"/>
          <a:stretch/>
        </p:blipFill>
        <p:spPr>
          <a:xfrm>
            <a:off x="196740" y="232550"/>
            <a:ext cx="5276244" cy="6332525"/>
          </a:xfrm>
          <a:prstGeom prst="rect">
            <a:avLst/>
          </a:prstGeom>
        </p:spPr>
      </p:pic>
      <p:sp>
        <p:nvSpPr>
          <p:cNvPr id="3" name="ZoneTexte 2"/>
          <p:cNvSpPr txBox="1"/>
          <p:nvPr/>
        </p:nvSpPr>
        <p:spPr>
          <a:xfrm>
            <a:off x="5556529" y="168087"/>
            <a:ext cx="3513067" cy="584775"/>
          </a:xfrm>
          <a:prstGeom prst="rect">
            <a:avLst/>
          </a:prstGeom>
          <a:noFill/>
          <a:ln>
            <a:noFill/>
          </a:ln>
        </p:spPr>
        <p:txBody>
          <a:bodyPr wrap="square" rtlCol="0">
            <a:spAutoFit/>
          </a:bodyPr>
          <a:lstStyle/>
          <a:p>
            <a:r>
              <a:rPr lang="fr-FR" sz="1600" dirty="0" smtClean="0">
                <a:latin typeface="Comic Sans MS" panose="030F0702030302020204" pitchFamily="66" charset="0"/>
              </a:rPr>
              <a:t>Quelles hypothèses diagnostiques peut-on évoquer ?</a:t>
            </a:r>
            <a:endParaRPr lang="fr-FR" sz="1600" dirty="0">
              <a:latin typeface="Comic Sans MS" panose="030F0702030302020204" pitchFamily="66" charset="0"/>
            </a:endParaRPr>
          </a:p>
        </p:txBody>
      </p:sp>
      <p:pic>
        <p:nvPicPr>
          <p:cNvPr id="4" name="Image 3" descr="RP_1_0.jpg"/>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34000"/>
                    </a14:imgEffect>
                  </a14:imgLayer>
                </a14:imgProps>
              </a:ext>
              <a:ext uri="{28A0092B-C50C-407E-A947-70E740481C1C}">
                <a14:useLocalDpi xmlns:a14="http://schemas.microsoft.com/office/drawing/2010/main" val="0"/>
              </a:ext>
            </a:extLst>
          </a:blip>
          <a:srcRect l="17237" t="17737" r="49121" b="47831"/>
          <a:stretch/>
        </p:blipFill>
        <p:spPr>
          <a:xfrm>
            <a:off x="3829136" y="1182413"/>
            <a:ext cx="4697879" cy="4807916"/>
          </a:xfrm>
          <a:prstGeom prst="rect">
            <a:avLst/>
          </a:prstGeom>
        </p:spPr>
      </p:pic>
    </p:spTree>
    <p:extLst>
      <p:ext uri="{BB962C8B-B14F-4D97-AF65-F5344CB8AC3E}">
        <p14:creationId xmlns:p14="http://schemas.microsoft.com/office/powerpoint/2010/main" val="423908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A10710221185_PARENCHYME , iDose_236.jpg"/>
          <p:cNvPicPr>
            <a:picLocks noChangeAspect="1"/>
          </p:cNvPicPr>
          <p:nvPr/>
        </p:nvPicPr>
        <p:blipFill rotWithShape="1">
          <a:blip r:embed="rId2" cstate="email">
            <a:extLst>
              <a:ext uri="{28A0092B-C50C-407E-A947-70E740481C1C}">
                <a14:useLocalDpi xmlns:a14="http://schemas.microsoft.com/office/drawing/2010/main" val="0"/>
              </a:ext>
            </a:extLst>
          </a:blip>
          <a:srcRect l="12543" t="31301" r="10261" b="19661"/>
          <a:stretch/>
        </p:blipFill>
        <p:spPr>
          <a:xfrm>
            <a:off x="-1" y="179939"/>
            <a:ext cx="5213209" cy="3311632"/>
          </a:xfrm>
          <a:prstGeom prst="rect">
            <a:avLst/>
          </a:prstGeom>
        </p:spPr>
      </p:pic>
      <p:pic>
        <p:nvPicPr>
          <p:cNvPr id="3" name="Image 2" descr="A10710221185_SAG PARENCH EXPI_64.jpg"/>
          <p:cNvPicPr>
            <a:picLocks noChangeAspect="1"/>
          </p:cNvPicPr>
          <p:nvPr/>
        </p:nvPicPr>
        <p:blipFill rotWithShape="1">
          <a:blip r:embed="rId3">
            <a:extLst>
              <a:ext uri="{28A0092B-C50C-407E-A947-70E740481C1C}">
                <a14:useLocalDpi xmlns:a14="http://schemas.microsoft.com/office/drawing/2010/main" val="0"/>
              </a:ext>
            </a:extLst>
          </a:blip>
          <a:srcRect l="32534" t="16002" r="12454" b="17239"/>
          <a:stretch/>
        </p:blipFill>
        <p:spPr>
          <a:xfrm>
            <a:off x="5346880" y="43495"/>
            <a:ext cx="3610506" cy="4381462"/>
          </a:xfrm>
          <a:prstGeom prst="rect">
            <a:avLst/>
          </a:prstGeom>
        </p:spPr>
      </p:pic>
      <p:sp>
        <p:nvSpPr>
          <p:cNvPr id="4" name="ZoneTexte 3"/>
          <p:cNvSpPr txBox="1"/>
          <p:nvPr/>
        </p:nvSpPr>
        <p:spPr>
          <a:xfrm>
            <a:off x="326633" y="3655779"/>
            <a:ext cx="4726216" cy="3046988"/>
          </a:xfrm>
          <a:prstGeom prst="rect">
            <a:avLst/>
          </a:prstGeom>
          <a:noFill/>
          <a:ln>
            <a:noFill/>
          </a:ln>
        </p:spPr>
        <p:txBody>
          <a:bodyPr wrap="square" rtlCol="0">
            <a:spAutoFit/>
          </a:bodyPr>
          <a:lstStyle/>
          <a:p>
            <a:pPr>
              <a:lnSpc>
                <a:spcPct val="150000"/>
              </a:lnSpc>
            </a:pPr>
            <a:r>
              <a:rPr lang="fr-FR" sz="1600" dirty="0" smtClean="0">
                <a:latin typeface="Comic Sans MS" panose="030F0702030302020204" pitchFamily="66" charset="0"/>
              </a:rPr>
              <a:t>Lésion bi focale bien </a:t>
            </a:r>
            <a:r>
              <a:rPr lang="fr-FR" sz="1600" dirty="0" smtClean="0">
                <a:latin typeface="Comic Sans MS" panose="030F0702030302020204" pitchFamily="66" charset="0"/>
              </a:rPr>
              <a:t>limitée circonscrite par une paroi continue fine de type "kyste " pulmonaire</a:t>
            </a:r>
            <a:endParaRPr lang="fr-FR" sz="1600" dirty="0" smtClean="0">
              <a:latin typeface="Comic Sans MS" panose="030F0702030302020204" pitchFamily="66" charset="0"/>
            </a:endParaRPr>
          </a:p>
          <a:p>
            <a:pPr>
              <a:lnSpc>
                <a:spcPct val="150000"/>
              </a:lnSpc>
            </a:pPr>
            <a:r>
              <a:rPr lang="fr-FR" sz="1600" dirty="0" smtClean="0">
                <a:latin typeface="Comic Sans MS" panose="030F0702030302020204" pitchFamily="66" charset="0"/>
              </a:rPr>
              <a:t>Le contenu associe des zones </a:t>
            </a:r>
            <a:r>
              <a:rPr lang="fr-FR" sz="1600" dirty="0" smtClean="0">
                <a:latin typeface="Comic Sans MS" panose="030F0702030302020204" pitchFamily="66" charset="0"/>
              </a:rPr>
              <a:t>hypodenses, </a:t>
            </a:r>
            <a:r>
              <a:rPr lang="fr-FR" sz="1600" dirty="0" smtClean="0">
                <a:latin typeface="Comic Sans MS" panose="030F0702030302020204" pitchFamily="66" charset="0"/>
              </a:rPr>
              <a:t>déstructurées, des images </a:t>
            </a:r>
            <a:r>
              <a:rPr lang="fr-FR" sz="1600" dirty="0" smtClean="0">
                <a:latin typeface="Comic Sans MS" panose="030F0702030302020204" pitchFamily="66" charset="0"/>
              </a:rPr>
              <a:t>kystiques et nodulaires</a:t>
            </a:r>
          </a:p>
          <a:p>
            <a:pPr>
              <a:lnSpc>
                <a:spcPct val="150000"/>
              </a:lnSpc>
            </a:pPr>
            <a:r>
              <a:rPr lang="fr-FR" sz="1600" dirty="0" smtClean="0">
                <a:latin typeface="Comic Sans MS" panose="030F0702030302020204" pitchFamily="66" charset="0"/>
              </a:rPr>
              <a:t>Le reste du parenchyme est sain</a:t>
            </a:r>
          </a:p>
          <a:p>
            <a:pPr>
              <a:lnSpc>
                <a:spcPct val="150000"/>
              </a:lnSpc>
            </a:pPr>
            <a:r>
              <a:rPr lang="fr-FR" sz="1600" dirty="0" smtClean="0">
                <a:latin typeface="Comic Sans MS" panose="030F0702030302020204" pitchFamily="66" charset="0"/>
              </a:rPr>
              <a:t>Pas de bronche de drainage visible</a:t>
            </a:r>
            <a:endParaRPr lang="fr-FR" sz="1600" dirty="0">
              <a:latin typeface="Comic Sans MS" panose="030F0702030302020204" pitchFamily="66" charset="0"/>
            </a:endParaRPr>
          </a:p>
        </p:txBody>
      </p:sp>
      <p:pic>
        <p:nvPicPr>
          <p:cNvPr id="5" name="Image 4" descr="minip et mip_20_19.jpg"/>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34000" contrast="76000"/>
                    </a14:imgEffect>
                  </a14:imgLayer>
                </a14:imgProps>
              </a:ext>
              <a:ext uri="{28A0092B-C50C-407E-A947-70E740481C1C}">
                <a14:useLocalDpi xmlns:a14="http://schemas.microsoft.com/office/drawing/2010/main" val="0"/>
              </a:ext>
            </a:extLst>
          </a:blip>
          <a:srcRect l="13302" t="27779" r="10439" b="22022"/>
          <a:stretch/>
        </p:blipFill>
        <p:spPr>
          <a:xfrm>
            <a:off x="5346880" y="4441706"/>
            <a:ext cx="3610506" cy="2376606"/>
          </a:xfrm>
          <a:prstGeom prst="rect">
            <a:avLst/>
          </a:prstGeom>
        </p:spPr>
      </p:pic>
    </p:spTree>
    <p:extLst>
      <p:ext uri="{BB962C8B-B14F-4D97-AF65-F5344CB8AC3E}">
        <p14:creationId xmlns:p14="http://schemas.microsoft.com/office/powerpoint/2010/main" val="2557682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6418" y="147311"/>
            <a:ext cx="3125513" cy="3396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contrast="15000"/>
                    </a14:imgEffect>
                  </a14:imgLayer>
                </a14:imgProps>
              </a:ext>
              <a:ext uri="{28A0092B-C50C-407E-A947-70E740481C1C}">
                <a14:useLocalDpi xmlns:a14="http://schemas.microsoft.com/office/drawing/2010/main" val="0"/>
              </a:ext>
            </a:extLst>
          </a:blip>
          <a:srcRect/>
          <a:stretch>
            <a:fillRect/>
          </a:stretch>
        </p:blipFill>
        <p:spPr bwMode="auto">
          <a:xfrm>
            <a:off x="3828065" y="147310"/>
            <a:ext cx="3600450" cy="327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email">
            <a:extLst>
              <a:ext uri="{BEBA8EAE-BF5A-486C-A8C5-ECC9F3942E4B}">
                <a14:imgProps xmlns:a14="http://schemas.microsoft.com/office/drawing/2010/main">
                  <a14:imgLayer r:embed="rId6">
                    <a14:imgEffect>
                      <a14:brightnessContrast contrast="22000"/>
                    </a14:imgEffect>
                  </a14:imgLayer>
                </a14:imgProps>
              </a:ext>
              <a:ext uri="{28A0092B-C50C-407E-A947-70E740481C1C}">
                <a14:useLocalDpi xmlns:a14="http://schemas.microsoft.com/office/drawing/2010/main" val="0"/>
              </a:ext>
            </a:extLst>
          </a:blip>
          <a:srcRect/>
          <a:stretch>
            <a:fillRect/>
          </a:stretch>
        </p:blipFill>
        <p:spPr bwMode="auto">
          <a:xfrm>
            <a:off x="6102079" y="3420734"/>
            <a:ext cx="2532497" cy="3271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cstate="email">
            <a:extLst>
              <a:ext uri="{BEBA8EAE-BF5A-486C-A8C5-ECC9F3942E4B}">
                <a14:imgProps xmlns:a14="http://schemas.microsoft.com/office/drawing/2010/main">
                  <a14:imgLayer r:embed="rId8">
                    <a14:imgEffect>
                      <a14:brightnessContrast contrast="34000"/>
                    </a14:imgEffect>
                  </a14:imgLayer>
                </a14:imgProps>
              </a:ext>
              <a:ext uri="{28A0092B-C50C-407E-A947-70E740481C1C}">
                <a14:useLocalDpi xmlns:a14="http://schemas.microsoft.com/office/drawing/2010/main" val="0"/>
              </a:ext>
            </a:extLst>
          </a:blip>
          <a:srcRect/>
          <a:stretch>
            <a:fillRect/>
          </a:stretch>
        </p:blipFill>
        <p:spPr bwMode="auto">
          <a:xfrm>
            <a:off x="2285999" y="3533780"/>
            <a:ext cx="2801335" cy="3101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106418" y="3655779"/>
            <a:ext cx="2061341" cy="2308324"/>
          </a:xfrm>
          <a:prstGeom prst="rect">
            <a:avLst/>
          </a:prstGeom>
          <a:noFill/>
          <a:ln>
            <a:noFill/>
          </a:ln>
        </p:spPr>
        <p:txBody>
          <a:bodyPr wrap="square" rtlCol="0">
            <a:spAutoFit/>
          </a:bodyPr>
          <a:lstStyle/>
          <a:p>
            <a:pPr>
              <a:lnSpc>
                <a:spcPct val="150000"/>
              </a:lnSpc>
            </a:pPr>
            <a:r>
              <a:rPr lang="fr-FR" sz="1600" dirty="0" smtClean="0">
                <a:latin typeface="Comic Sans MS" panose="030F0702030302020204" pitchFamily="66" charset="0"/>
              </a:rPr>
              <a:t>on ne peut bien sur que conclure à une </a:t>
            </a:r>
            <a:r>
              <a:rPr lang="fr-FR" sz="1600" dirty="0" smtClean="0">
                <a:solidFill>
                  <a:srgbClr val="00FF00"/>
                </a:solidFill>
                <a:latin typeface="Comic Sans MS" panose="030F0702030302020204" pitchFamily="66" charset="0"/>
              </a:rPr>
              <a:t>origine dysembryoplasique </a:t>
            </a:r>
            <a:r>
              <a:rPr lang="fr-FR" sz="1600" dirty="0" smtClean="0">
                <a:latin typeface="Comic Sans MS" panose="030F0702030302020204" pitchFamily="66" charset="0"/>
              </a:rPr>
              <a:t>de ces anomalies, mais de quel type ?</a:t>
            </a:r>
            <a:endParaRPr lang="fr-FR" sz="1600" dirty="0">
              <a:latin typeface="Comic Sans MS" panose="030F0702030302020204" pitchFamily="66" charset="0"/>
            </a:endParaRPr>
          </a:p>
        </p:txBody>
      </p:sp>
    </p:spTree>
    <p:extLst>
      <p:ext uri="{BB962C8B-B14F-4D97-AF65-F5344CB8AC3E}">
        <p14:creationId xmlns:p14="http://schemas.microsoft.com/office/powerpoint/2010/main" val="3362873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157163"/>
            <a:ext cx="8064062" cy="654761"/>
          </a:xfrm>
          <a:ln w="38100" cmpd="sng">
            <a:solidFill>
              <a:srgbClr val="FFFF00"/>
            </a:solidFill>
          </a:ln>
        </p:spPr>
        <p:txBody>
          <a:bodyPr anchor="t">
            <a:normAutofit/>
          </a:bodyPr>
          <a:lstStyle/>
          <a:p>
            <a:r>
              <a:rPr lang="fr-FR" sz="2800" dirty="0" smtClean="0">
                <a:latin typeface="Comic Sans MS" panose="030F0702030302020204" pitchFamily="66" charset="0"/>
              </a:rPr>
              <a:t>Dystrophies pulmonaires congénitales</a:t>
            </a:r>
            <a:endParaRPr lang="fr-FR" sz="2800" dirty="0">
              <a:latin typeface="Comic Sans MS" panose="030F0702030302020204" pitchFamily="66" charset="0"/>
            </a:endParaRPr>
          </a:p>
        </p:txBody>
      </p:sp>
      <p:sp>
        <p:nvSpPr>
          <p:cNvPr id="3" name="Espace réservé du contenu 2"/>
          <p:cNvSpPr>
            <a:spLocks noGrp="1"/>
          </p:cNvSpPr>
          <p:nvPr>
            <p:ph idx="4294967295"/>
          </p:nvPr>
        </p:nvSpPr>
        <p:spPr>
          <a:xfrm>
            <a:off x="1405101" y="3345238"/>
            <a:ext cx="4453759" cy="2169746"/>
          </a:xfrm>
          <a:solidFill>
            <a:srgbClr val="00FF00"/>
          </a:solidFill>
          <a:ln>
            <a:solidFill>
              <a:schemeClr val="accent5">
                <a:lumMod val="40000"/>
                <a:lumOff val="60000"/>
              </a:schemeClr>
            </a:solidFill>
          </a:ln>
        </p:spPr>
        <p:txBody>
          <a:bodyPr>
            <a:normAutofit/>
          </a:bodyPr>
          <a:lstStyle/>
          <a:p>
            <a:r>
              <a:rPr lang="fr-FR" sz="1600" b="1" dirty="0" smtClean="0">
                <a:solidFill>
                  <a:schemeClr val="bg1"/>
                </a:solidFill>
                <a:latin typeface="Comic Sans MS" panose="030F0702030302020204" pitchFamily="66" charset="0"/>
              </a:rPr>
              <a:t>Malformation adénomatoïde kystique</a:t>
            </a:r>
          </a:p>
          <a:p>
            <a:endParaRPr lang="fr-FR" sz="1600" b="1" dirty="0" smtClean="0">
              <a:solidFill>
                <a:schemeClr val="bg1"/>
              </a:solidFill>
              <a:latin typeface="Comic Sans MS" panose="030F0702030302020204" pitchFamily="66" charset="0"/>
            </a:endParaRPr>
          </a:p>
          <a:p>
            <a:r>
              <a:rPr lang="fr-FR" sz="1600" b="1" dirty="0" smtClean="0">
                <a:solidFill>
                  <a:schemeClr val="bg1"/>
                </a:solidFill>
                <a:latin typeface="Comic Sans MS" panose="030F0702030302020204" pitchFamily="66" charset="0"/>
              </a:rPr>
              <a:t>Séquestrations broncho-pulmonaires</a:t>
            </a:r>
          </a:p>
          <a:p>
            <a:endParaRPr lang="fr-FR" sz="1600" b="1" dirty="0" smtClean="0">
              <a:solidFill>
                <a:schemeClr val="bg1"/>
              </a:solidFill>
              <a:latin typeface="Comic Sans MS" panose="030F0702030302020204" pitchFamily="66" charset="0"/>
            </a:endParaRPr>
          </a:p>
          <a:p>
            <a:r>
              <a:rPr lang="fr-FR" sz="1600" b="1" dirty="0" smtClean="0">
                <a:solidFill>
                  <a:schemeClr val="bg1"/>
                </a:solidFill>
                <a:latin typeface="Comic Sans MS" panose="030F0702030302020204" pitchFamily="66" charset="0"/>
              </a:rPr>
              <a:t>Atrésie bronchique</a:t>
            </a:r>
          </a:p>
          <a:p>
            <a:endParaRPr lang="fr-FR" sz="1600" b="1" dirty="0" smtClean="0">
              <a:solidFill>
                <a:schemeClr val="bg1"/>
              </a:solidFill>
              <a:latin typeface="Comic Sans MS" panose="030F0702030302020204" pitchFamily="66" charset="0"/>
            </a:endParaRPr>
          </a:p>
          <a:p>
            <a:r>
              <a:rPr lang="fr-FR" sz="1600" b="1" dirty="0" smtClean="0">
                <a:solidFill>
                  <a:schemeClr val="bg1"/>
                </a:solidFill>
                <a:latin typeface="Comic Sans MS" panose="030F0702030302020204" pitchFamily="66" charset="0"/>
              </a:rPr>
              <a:t>Emphysème lobaire géant</a:t>
            </a:r>
          </a:p>
          <a:p>
            <a:endParaRPr lang="fr-FR" sz="1600" b="1" dirty="0">
              <a:solidFill>
                <a:schemeClr val="bg1"/>
              </a:solidFill>
              <a:latin typeface="Comic Sans MS" panose="030F0702030302020204" pitchFamily="66" charset="0"/>
            </a:endParaRPr>
          </a:p>
        </p:txBody>
      </p:sp>
      <p:sp>
        <p:nvSpPr>
          <p:cNvPr id="4" name="ZoneTexte 3"/>
          <p:cNvSpPr txBox="1"/>
          <p:nvPr/>
        </p:nvSpPr>
        <p:spPr>
          <a:xfrm>
            <a:off x="153715" y="1022938"/>
            <a:ext cx="6956533" cy="1569660"/>
          </a:xfrm>
          <a:prstGeom prst="rect">
            <a:avLst/>
          </a:prstGeom>
          <a:noFill/>
          <a:ln>
            <a:noFill/>
          </a:ln>
        </p:spPr>
        <p:txBody>
          <a:bodyPr wrap="square" rtlCol="0">
            <a:spAutoFit/>
          </a:bodyPr>
          <a:lstStyle/>
          <a:p>
            <a:pPr>
              <a:lnSpc>
                <a:spcPct val="150000"/>
              </a:lnSpc>
            </a:pPr>
            <a:r>
              <a:rPr lang="fr-FR" sz="1600" dirty="0" smtClean="0">
                <a:latin typeface="Comic Sans MS" panose="030F0702030302020204" pitchFamily="66" charset="0"/>
              </a:rPr>
              <a:t>4 entités sont habituellement individualisées dans les dysembryoplasies des voies respiratoires inférieures,  qui différent par leur </a:t>
            </a:r>
            <a:r>
              <a:rPr lang="fr-FR" sz="1600" dirty="0">
                <a:latin typeface="Comic Sans MS" panose="030F0702030302020204" pitchFamily="66" charset="0"/>
              </a:rPr>
              <a:t>m</a:t>
            </a:r>
            <a:r>
              <a:rPr lang="fr-FR" sz="1600" dirty="0" smtClean="0">
                <a:latin typeface="Comic Sans MS" panose="030F0702030302020204" pitchFamily="66" charset="0"/>
              </a:rPr>
              <a:t>écanisme, leur épidémiologie, leurs complications  et justifient donc des prises en charges adaptées</a:t>
            </a:r>
            <a:endParaRPr lang="fr-FR" sz="1600" dirty="0">
              <a:latin typeface="Comic Sans MS" panose="030F0702030302020204" pitchFamily="66" charset="0"/>
            </a:endParaRPr>
          </a:p>
        </p:txBody>
      </p:sp>
    </p:spTree>
    <p:extLst>
      <p:ext uri="{BB962C8B-B14F-4D97-AF65-F5344CB8AC3E}">
        <p14:creationId xmlns:p14="http://schemas.microsoft.com/office/powerpoint/2010/main" val="1117098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 Noir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Noir .thmx</Template>
  <TotalTime>11686</TotalTime>
  <Words>1299</Words>
  <Application>Microsoft Office PowerPoint</Application>
  <PresentationFormat>Affichage à l'écran (4:3)</PresentationFormat>
  <Paragraphs>166</Paragraphs>
  <Slides>36</Slides>
  <Notes>0</Notes>
  <HiddenSlides>0</HiddenSlides>
  <MMClips>0</MMClips>
  <ScaleCrop>false</ScaleCrop>
  <HeadingPairs>
    <vt:vector size="4" baseType="variant">
      <vt:variant>
        <vt:lpstr>Thème</vt:lpstr>
      </vt:variant>
      <vt:variant>
        <vt:i4>1</vt:i4>
      </vt:variant>
      <vt:variant>
        <vt:lpstr>Titres des diapositives</vt:lpstr>
      </vt:variant>
      <vt:variant>
        <vt:i4>36</vt:i4>
      </vt:variant>
    </vt:vector>
  </HeadingPairs>
  <TitlesOfParts>
    <vt:vector size="37" baseType="lpstr">
      <vt:lpstr> Noir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Dystrophies pulmonaires congénitales</vt:lpstr>
      <vt:lpstr>Malformation adénomatoïde kystique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Séquestrations broncho pulmonaires</vt:lpstr>
      <vt:lpstr>Séquestration intra lobaire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Take home messages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Bilan de médecine préventive chez une jeune femme de 19 ans, gabonaise vivant depuis 2 ans en France. Pas d’antécédent particulier rapporté, non fumeuse, asymptomatique.</dc:title>
  <dc:creator>Elise Mougeot</dc:creator>
  <cp:lastModifiedBy>XP</cp:lastModifiedBy>
  <cp:revision>83</cp:revision>
  <dcterms:created xsi:type="dcterms:W3CDTF">2015-01-21T16:40:27Z</dcterms:created>
  <dcterms:modified xsi:type="dcterms:W3CDTF">2015-04-17T08:53:11Z</dcterms:modified>
</cp:coreProperties>
</file>