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72" r:id="rId4"/>
    <p:sldId id="273" r:id="rId5"/>
    <p:sldId id="336" r:id="rId6"/>
    <p:sldId id="346" r:id="rId7"/>
    <p:sldId id="274" r:id="rId8"/>
    <p:sldId id="315" r:id="rId9"/>
    <p:sldId id="316" r:id="rId10"/>
    <p:sldId id="338" r:id="rId11"/>
    <p:sldId id="298" r:id="rId12"/>
    <p:sldId id="339" r:id="rId13"/>
    <p:sldId id="307" r:id="rId14"/>
    <p:sldId id="344" r:id="rId15"/>
    <p:sldId id="309" r:id="rId16"/>
    <p:sldId id="266" r:id="rId17"/>
    <p:sldId id="340" r:id="rId18"/>
    <p:sldId id="341" r:id="rId19"/>
    <p:sldId id="267" r:id="rId20"/>
    <p:sldId id="296" r:id="rId21"/>
    <p:sldId id="322" r:id="rId22"/>
    <p:sldId id="306" r:id="rId23"/>
    <p:sldId id="268" r:id="rId24"/>
    <p:sldId id="269" r:id="rId25"/>
    <p:sldId id="262" r:id="rId26"/>
    <p:sldId id="327" r:id="rId27"/>
    <p:sldId id="347" r:id="rId28"/>
    <p:sldId id="342" r:id="rId29"/>
    <p:sldId id="348" r:id="rId30"/>
    <p:sldId id="343" r:id="rId31"/>
    <p:sldId id="288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avier" initials="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00000"/>
    <a:srgbClr val="00FFFF"/>
    <a:srgbClr val="CCECFF"/>
    <a:srgbClr val="99CCFF"/>
    <a:srgbClr val="FFFFFF"/>
    <a:srgbClr val="00CCFF"/>
    <a:srgbClr val="8F45C7"/>
    <a:srgbClr val="7532A8"/>
    <a:srgbClr val="5F3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2" autoAdjust="0"/>
    <p:restoredTop sz="94660"/>
  </p:normalViewPr>
  <p:slideViewPr>
    <p:cSldViewPr>
      <p:cViewPr varScale="1">
        <p:scale>
          <a:sx n="82" d="100"/>
          <a:sy n="82" d="100"/>
        </p:scale>
        <p:origin x="121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0-05T15:38:14.234" idx="7">
    <p:pos x="5775" y="731"/>
    <p:text>Elle y est ton image de la VSH...
c'est quoi le trait en haut d'après toi 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408FE-EA8E-443A-9808-6785462494A5}" type="datetimeFigureOut">
              <a:rPr lang="fr-FR" smtClean="0"/>
              <a:pPr/>
              <a:t>26/10/2016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80EED-2FC4-4FC6-87C4-DB13BB4A12A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330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80EED-2FC4-4FC6-87C4-DB13BB4A12A9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336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FAV : risque avec colle de partir dans VCI mais pas Onyx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80EED-2FC4-4FC6-87C4-DB13BB4A12A9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839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Dilution</a:t>
            </a:r>
            <a:r>
              <a:rPr lang="fr-FR" baseline="0" dirty="0"/>
              <a:t> colle avec </a:t>
            </a:r>
            <a:r>
              <a:rPr lang="fr-FR" baseline="0" dirty="0" err="1"/>
              <a:t>lipiodol</a:t>
            </a:r>
            <a:r>
              <a:rPr lang="fr-FR" baseline="0" dirty="0"/>
              <a:t> pour éviter une polymérisation prolongée et la migration de </a:t>
            </a:r>
            <a:r>
              <a:rPr lang="fr-FR" baseline="0"/>
              <a:t>matériel embolique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80EED-2FC4-4FC6-87C4-DB13BB4A12A9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60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80EED-2FC4-4FC6-87C4-DB13BB4A12A9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328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80EED-2FC4-4FC6-87C4-DB13BB4A12A9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328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Dire que les classifications pas franchement d’impact sur la</a:t>
            </a:r>
            <a:r>
              <a:rPr lang="fr-FR" baseline="0" dirty="0"/>
              <a:t> PEC </a:t>
            </a:r>
            <a:r>
              <a:rPr lang="fr-FR" baseline="0" dirty="0">
                <a:sym typeface="Wingdings" panose="05000000000000000000" pitchFamily="2" charset="2"/>
              </a:rPr>
              <a:t> ce qu’attends le </a:t>
            </a:r>
            <a:r>
              <a:rPr lang="fr-FR" baseline="0" dirty="0" err="1">
                <a:sym typeface="Wingdings" panose="05000000000000000000" pitchFamily="2" charset="2"/>
              </a:rPr>
              <a:t>chir</a:t>
            </a:r>
            <a:r>
              <a:rPr lang="fr-FR" baseline="0" dirty="0">
                <a:sym typeface="Wingdings" panose="05000000000000000000" pitchFamily="2" charset="2"/>
              </a:rPr>
              <a:t> de nous</a:t>
            </a:r>
          </a:p>
          <a:p>
            <a:r>
              <a:rPr lang="fr-FR" baseline="0" dirty="0" err="1">
                <a:sym typeface="Wingdings" panose="05000000000000000000" pitchFamily="2" charset="2"/>
              </a:rPr>
              <a:t>Nbre</a:t>
            </a:r>
            <a:r>
              <a:rPr lang="fr-FR" baseline="0" dirty="0">
                <a:sym typeface="Wingdings" panose="05000000000000000000" pitchFamily="2" charset="2"/>
              </a:rPr>
              <a:t> segments atteints  pas indicatif de la </a:t>
            </a:r>
            <a:r>
              <a:rPr lang="fr-FR" baseline="0" dirty="0" err="1">
                <a:sym typeface="Wingdings" panose="05000000000000000000" pitchFamily="2" charset="2"/>
              </a:rPr>
              <a:t>pEC</a:t>
            </a:r>
            <a:r>
              <a:rPr lang="fr-FR" baseline="0" dirty="0">
                <a:sym typeface="Wingdings" panose="05000000000000000000" pitchFamily="2" charset="2"/>
              </a:rPr>
              <a:t> mais risque &gt; C°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80EED-2FC4-4FC6-87C4-DB13BB4A12A9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52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Chir</a:t>
            </a:r>
            <a:r>
              <a:rPr lang="fr-FR" dirty="0"/>
              <a:t> différée: intérêt </a:t>
            </a:r>
            <a:r>
              <a:rPr lang="fr-FR" dirty="0">
                <a:sym typeface="Wingdings" pitchFamily="2" charset="2"/>
              </a:rPr>
              <a:t> moins invasive </a:t>
            </a:r>
            <a:r>
              <a:rPr lang="fr-FR" dirty="0" err="1">
                <a:sym typeface="Wingdings" pitchFamily="2" charset="2"/>
              </a:rPr>
              <a:t>coelio</a:t>
            </a:r>
            <a:r>
              <a:rPr lang="fr-FR" dirty="0">
                <a:sym typeface="Wingdings" pitchFamily="2" charset="2"/>
              </a:rPr>
              <a:t> ++ , conditions plus favorables  ne pas considérer cela comme un échec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80EED-2FC4-4FC6-87C4-DB13BB4A12A9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103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80EED-2FC4-4FC6-87C4-DB13BB4A12A9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885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80EED-2FC4-4FC6-87C4-DB13BB4A12A9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879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Pas d’indication</a:t>
            </a:r>
            <a:r>
              <a:rPr lang="fr-FR" baseline="0" dirty="0"/>
              <a:t> </a:t>
            </a:r>
            <a:r>
              <a:rPr lang="fr-FR" baseline="0" dirty="0" err="1"/>
              <a:t>chir</a:t>
            </a:r>
            <a:r>
              <a:rPr lang="fr-FR" baseline="0" dirty="0"/>
              <a:t> / RR de saignement faible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80EED-2FC4-4FC6-87C4-DB13BB4A12A9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762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Moins</a:t>
            </a:r>
            <a:r>
              <a:rPr lang="fr-FR" baseline="0" dirty="0"/>
              <a:t> chez notre patient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80EED-2FC4-4FC6-87C4-DB13BB4A12A9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94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26/10/2016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:\Photos\Nancy\2013-05-25 19.10.2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46575"/>
            <a:ext cx="3348037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s://gallery.mailchimp.com/d9ede13d977ac4f3191912365/images/Radiologie_coul1efac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511968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79512" y="1772816"/>
            <a:ext cx="5544616" cy="1872208"/>
          </a:xfrm>
          <a:prstGeom prst="rect">
            <a:avLst/>
          </a:prstGeom>
          <a:solidFill>
            <a:srgbClr val="00FF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Séances de cas cliniques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3200" b="1" noProof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JFR 2016</a:t>
            </a: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32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Traumatismes abdominaux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076056" y="5445224"/>
            <a:ext cx="3528392" cy="792088"/>
          </a:xfrm>
          <a:prstGeom prst="rect">
            <a:avLst/>
          </a:prstGeom>
          <a:solidFill>
            <a:schemeClr val="bg1"/>
          </a:solidFill>
          <a:ln w="22225">
            <a:solidFill>
              <a:srgbClr val="0070C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000" noProof="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G.Lecoanet</a:t>
            </a:r>
            <a:r>
              <a:rPr lang="fr-FR" altLang="fr-FR" sz="2000" noProof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ACC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000" noProof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AS. </a:t>
            </a:r>
            <a:r>
              <a:rPr lang="fr-FR" altLang="fr-FR" sz="2000" noProof="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Guerard</a:t>
            </a:r>
            <a:r>
              <a:rPr lang="fr-FR" altLang="fr-FR" sz="2000" noProof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 IHN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2" name="AutoShape 2" descr="http://siad.prod.saegir.cyim.com/sites/siad.prod/files/images/logosiad%20juni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364" name="AutoShape 4" descr="http://siad.prod.saegir.cyim.com/sites/siad.prod/files/images/logosiad%20juni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 descr="siad juni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988840"/>
            <a:ext cx="2854604" cy="1296144"/>
          </a:xfrm>
          <a:prstGeom prst="rect">
            <a:avLst/>
          </a:prstGeom>
        </p:spPr>
      </p:pic>
      <p:pic>
        <p:nvPicPr>
          <p:cNvPr id="13" name="Image 12" descr="foi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0353" y="3356992"/>
            <a:ext cx="1784055" cy="1800200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627784" y="3861048"/>
            <a:ext cx="4392488" cy="1108025"/>
          </a:xfrm>
          <a:prstGeom prst="rect">
            <a:avLst/>
          </a:prstGeom>
          <a:solidFill>
            <a:srgbClr val="0099FF">
              <a:alpha val="76078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FOIE</a:t>
            </a: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360" y="160338"/>
            <a:ext cx="2576188" cy="17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21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62965"/>
              </p:ext>
            </p:extLst>
          </p:nvPr>
        </p:nvGraphicFramePr>
        <p:xfrm>
          <a:off x="1691753" y="1214402"/>
          <a:ext cx="6768752" cy="518125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0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1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2430">
                <a:tc>
                  <a:txBody>
                    <a:bodyPr/>
                    <a:lstStyle/>
                    <a:p>
                      <a:pPr algn="ctr"/>
                      <a:endParaRPr lang="fr-FR" sz="8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fr-FR" dirty="0">
                          <a:latin typeface="Comic Sans MS" pitchFamily="66" charset="0"/>
                        </a:rPr>
                        <a:t>Grade</a:t>
                      </a:r>
                    </a:p>
                    <a:p>
                      <a:pPr algn="ctr"/>
                      <a:endParaRPr lang="fr-FR" dirty="0">
                        <a:solidFill>
                          <a:srgbClr val="7030A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5F3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8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fr-FR" dirty="0">
                          <a:latin typeface="Comic Sans MS" pitchFamily="66" charset="0"/>
                        </a:rPr>
                        <a:t>Lésions</a:t>
                      </a:r>
                    </a:p>
                    <a:p>
                      <a:pPr algn="ctr"/>
                      <a:endParaRPr lang="fr-FR" dirty="0">
                        <a:solidFill>
                          <a:srgbClr val="7030A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5F3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014"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fr-FR" sz="1800" dirty="0">
                          <a:latin typeface="Comic Sans MS" pitchFamily="66" charset="0"/>
                        </a:rPr>
                        <a:t>1</a:t>
                      </a:r>
                      <a:endParaRPr lang="fr-FR" sz="1800" dirty="0">
                        <a:solidFill>
                          <a:srgbClr val="7030A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fr-FR" sz="1200" dirty="0">
                          <a:latin typeface="Comic Sans MS" pitchFamily="66" charset="0"/>
                        </a:rPr>
                        <a:t>Avulsion capsulaire: fracture superficielle</a:t>
                      </a:r>
                      <a:r>
                        <a:rPr lang="fr-FR" sz="1200" baseline="0" dirty="0">
                          <a:latin typeface="Comic Sans MS" pitchFamily="66" charset="0"/>
                        </a:rPr>
                        <a:t> &lt; 1 cm</a:t>
                      </a:r>
                    </a:p>
                    <a:p>
                      <a:pPr algn="ctr"/>
                      <a:r>
                        <a:rPr lang="fr-FR" sz="1200" baseline="0" dirty="0">
                          <a:latin typeface="Comic Sans MS" pitchFamily="66" charset="0"/>
                        </a:rPr>
                        <a:t>Hématome sous-capsulaire &lt; 1 cm épaisseur</a:t>
                      </a:r>
                    </a:p>
                    <a:p>
                      <a:pPr algn="ctr"/>
                      <a:r>
                        <a:rPr lang="fr-FR" sz="1200" baseline="0" dirty="0">
                          <a:latin typeface="Comic Sans MS" pitchFamily="66" charset="0"/>
                        </a:rPr>
                        <a:t>Infiltration péri-portale</a:t>
                      </a:r>
                      <a:endParaRPr lang="fr-FR" sz="1200" dirty="0">
                        <a:solidFill>
                          <a:srgbClr val="7030A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624"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fr-FR" sz="1800" dirty="0">
                          <a:latin typeface="Comic Sans MS" pitchFamily="66" charset="0"/>
                        </a:rPr>
                        <a:t>2</a:t>
                      </a:r>
                      <a:endParaRPr lang="fr-FR" sz="1800" dirty="0">
                        <a:solidFill>
                          <a:srgbClr val="7030A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fr-FR" sz="1200" dirty="0">
                          <a:latin typeface="Comic Sans MS" pitchFamily="66" charset="0"/>
                        </a:rPr>
                        <a:t>Fracture de 1 à 3 cm de profondeur</a:t>
                      </a:r>
                    </a:p>
                    <a:p>
                      <a:pPr algn="ctr"/>
                      <a:r>
                        <a:rPr lang="fr-FR" sz="1200" dirty="0">
                          <a:latin typeface="Comic Sans MS" pitchFamily="66" charset="0"/>
                        </a:rPr>
                        <a:t>Hématome central ou sous-capsulaire de 1 à 3 cm de profondeur</a:t>
                      </a:r>
                      <a:endParaRPr lang="fr-FR" sz="1200" dirty="0">
                        <a:solidFill>
                          <a:srgbClr val="7030A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5165"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fr-FR" sz="1800" dirty="0">
                          <a:latin typeface="Comic Sans MS" pitchFamily="66" charset="0"/>
                        </a:rPr>
                        <a:t>3</a:t>
                      </a:r>
                      <a:endParaRPr lang="fr-FR" sz="1800" dirty="0">
                        <a:solidFill>
                          <a:srgbClr val="7030A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fr-FR" sz="1200" dirty="0">
                          <a:latin typeface="Comic Sans MS" pitchFamily="66" charset="0"/>
                        </a:rPr>
                        <a:t>Fracture(s) &gt; 3 cm</a:t>
                      </a:r>
                    </a:p>
                    <a:p>
                      <a:pPr algn="ctr"/>
                      <a:r>
                        <a:rPr lang="fr-FR" sz="1200" dirty="0">
                          <a:latin typeface="Comic Sans MS" pitchFamily="66" charset="0"/>
                        </a:rPr>
                        <a:t>Hématome central ou sous-capsulaire &gt; 3 cm</a:t>
                      </a:r>
                      <a:endParaRPr lang="fr-FR" sz="1200" dirty="0">
                        <a:solidFill>
                          <a:srgbClr val="7030A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9590"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fr-FR" sz="1800" dirty="0">
                          <a:latin typeface="Comic Sans MS" pitchFamily="66" charset="0"/>
                        </a:rPr>
                        <a:t>4</a:t>
                      </a:r>
                      <a:endParaRPr lang="fr-FR" sz="1800" dirty="0">
                        <a:solidFill>
                          <a:srgbClr val="7030A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fr-FR" sz="1200" dirty="0">
                          <a:latin typeface="Comic Sans MS" pitchFamily="66" charset="0"/>
                        </a:rPr>
                        <a:t>Hématome</a:t>
                      </a:r>
                      <a:r>
                        <a:rPr lang="fr-FR" sz="1200" baseline="0" dirty="0">
                          <a:latin typeface="Comic Sans MS" pitchFamily="66" charset="0"/>
                        </a:rPr>
                        <a:t> sous-capsulaire ou central &gt; 10 cm</a:t>
                      </a:r>
                    </a:p>
                    <a:p>
                      <a:pPr algn="ctr"/>
                      <a:r>
                        <a:rPr lang="fr-FR" sz="1200" baseline="0" dirty="0">
                          <a:latin typeface="Comic Sans MS" pitchFamily="66" charset="0"/>
                        </a:rPr>
                        <a:t>Destruction tissulaire ou </a:t>
                      </a:r>
                      <a:r>
                        <a:rPr lang="fr-FR" sz="1200" baseline="0" dirty="0" err="1">
                          <a:latin typeface="Comic Sans MS" pitchFamily="66" charset="0"/>
                        </a:rPr>
                        <a:t>dévascularisation</a:t>
                      </a:r>
                      <a:r>
                        <a:rPr lang="fr-FR" sz="1200" baseline="0" dirty="0">
                          <a:latin typeface="Comic Sans MS" pitchFamily="66" charset="0"/>
                        </a:rPr>
                        <a:t> d’un lobe</a:t>
                      </a:r>
                      <a:endParaRPr lang="fr-FR" sz="1200" dirty="0">
                        <a:solidFill>
                          <a:srgbClr val="7030A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2865"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fr-FR" sz="1800" dirty="0">
                          <a:latin typeface="Comic Sans MS" pitchFamily="66" charset="0"/>
                        </a:rPr>
                        <a:t>5</a:t>
                      </a:r>
                      <a:endParaRPr lang="fr-FR" sz="1800" dirty="0">
                        <a:solidFill>
                          <a:srgbClr val="7030A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fr-FR" sz="1200" dirty="0">
                          <a:latin typeface="Comic Sans MS" pitchFamily="66" charset="0"/>
                        </a:rPr>
                        <a:t>Destruction tissulaire ou </a:t>
                      </a:r>
                      <a:r>
                        <a:rPr lang="fr-FR" sz="1200" dirty="0" err="1">
                          <a:latin typeface="Comic Sans MS" pitchFamily="66" charset="0"/>
                        </a:rPr>
                        <a:t>dévascularisation</a:t>
                      </a:r>
                      <a:r>
                        <a:rPr lang="fr-FR" sz="1200" dirty="0">
                          <a:latin typeface="Comic Sans MS" pitchFamily="66" charset="0"/>
                        </a:rPr>
                        <a:t> des 2 lobes </a:t>
                      </a:r>
                    </a:p>
                    <a:p>
                      <a:pPr algn="ctr"/>
                      <a:r>
                        <a:rPr lang="fr-FR" sz="1200" dirty="0">
                          <a:latin typeface="Comic Sans MS" pitchFamily="66" charset="0"/>
                        </a:rPr>
                        <a:t>Lésions des veines hépatiques ou VCI rétro-hépatique</a:t>
                      </a:r>
                      <a:endParaRPr lang="fr-FR" sz="1200" dirty="0">
                        <a:solidFill>
                          <a:srgbClr val="7030A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itre 1"/>
          <p:cNvSpPr txBox="1">
            <a:spLocks/>
          </p:cNvSpPr>
          <p:nvPr/>
        </p:nvSpPr>
        <p:spPr>
          <a:xfrm>
            <a:off x="179512" y="116632"/>
            <a:ext cx="2880320" cy="432048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2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RAPPELS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193740" y="3820852"/>
            <a:ext cx="79208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755576" y="2204864"/>
            <a:ext cx="576064" cy="3231976"/>
          </a:xfrm>
          <a:prstGeom prst="rect">
            <a:avLst/>
          </a:prstGeom>
          <a:solidFill>
            <a:srgbClr val="99CCFF"/>
          </a:solidFill>
        </p:spPr>
        <p:txBody>
          <a:bodyPr vert="vert270" lIns="91440" tIns="45720" rIns="91440" bIns="45720" rtlCol="0" anchor="ctr"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200" b="1" dirty="0" err="1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Mirvis</a:t>
            </a:r>
            <a:r>
              <a:rPr lang="fr-FR" altLang="fr-FR" sz="22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8012" y="6231374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rgbClr val="00FFFF"/>
                </a:solidFill>
                <a:latin typeface="Comic Sans MS" pitchFamily="66" charset="0"/>
              </a:rPr>
              <a:t>Mirvis</a:t>
            </a:r>
            <a:r>
              <a:rPr lang="fr-FR" sz="1400" dirty="0">
                <a:solidFill>
                  <a:srgbClr val="00FFFF"/>
                </a:solidFill>
                <a:latin typeface="Comic Sans MS" pitchFamily="66" charset="0"/>
              </a:rPr>
              <a:t> SE et Al. Blunt </a:t>
            </a:r>
            <a:r>
              <a:rPr lang="fr-FR" sz="1400" dirty="0" err="1">
                <a:solidFill>
                  <a:srgbClr val="00FFFF"/>
                </a:solidFill>
                <a:latin typeface="Comic Sans MS" pitchFamily="66" charset="0"/>
              </a:rPr>
              <a:t>hepatic</a:t>
            </a:r>
            <a:r>
              <a:rPr lang="fr-FR" sz="1400" dirty="0">
                <a:solidFill>
                  <a:srgbClr val="00FFFF"/>
                </a:solidFill>
                <a:latin typeface="Comic Sans MS" pitchFamily="66" charset="0"/>
              </a:rPr>
              <a:t> trauma in </a:t>
            </a:r>
            <a:r>
              <a:rPr lang="fr-FR" sz="1400" dirty="0" err="1">
                <a:solidFill>
                  <a:srgbClr val="00FFFF"/>
                </a:solidFill>
                <a:latin typeface="Comic Sans MS" pitchFamily="66" charset="0"/>
              </a:rPr>
              <a:t>adults</a:t>
            </a:r>
            <a:r>
              <a:rPr lang="fr-FR" sz="1400" dirty="0">
                <a:solidFill>
                  <a:srgbClr val="00FFFF"/>
                </a:solidFill>
                <a:latin typeface="Comic Sans MS" pitchFamily="66" charset="0"/>
              </a:rPr>
              <a:t>: CT-</a:t>
            </a:r>
            <a:r>
              <a:rPr lang="fr-FR" sz="1400" dirty="0" err="1">
                <a:solidFill>
                  <a:srgbClr val="00FFFF"/>
                </a:solidFill>
                <a:latin typeface="Comic Sans MS" pitchFamily="66" charset="0"/>
              </a:rPr>
              <a:t>based</a:t>
            </a:r>
            <a:r>
              <a:rPr lang="fr-FR" sz="1400" dirty="0">
                <a:solidFill>
                  <a:srgbClr val="00FFFF"/>
                </a:solidFill>
                <a:latin typeface="Comic Sans MS" pitchFamily="66" charset="0"/>
              </a:rPr>
              <a:t> classification and </a:t>
            </a:r>
            <a:r>
              <a:rPr lang="fr-FR" sz="1400" dirty="0" err="1">
                <a:solidFill>
                  <a:srgbClr val="00FFFF"/>
                </a:solidFill>
                <a:latin typeface="Comic Sans MS" pitchFamily="66" charset="0"/>
              </a:rPr>
              <a:t>correlation</a:t>
            </a:r>
            <a:r>
              <a:rPr lang="fr-FR" sz="1400" dirty="0">
                <a:solidFill>
                  <a:srgbClr val="00FFFF"/>
                </a:solidFill>
                <a:latin typeface="Comic Sans MS" pitchFamily="66" charset="0"/>
              </a:rPr>
              <a:t> </a:t>
            </a:r>
            <a:r>
              <a:rPr lang="fr-FR" sz="1400" dirty="0" err="1">
                <a:solidFill>
                  <a:srgbClr val="00FFFF"/>
                </a:solidFill>
                <a:latin typeface="Comic Sans MS" pitchFamily="66" charset="0"/>
              </a:rPr>
              <a:t>withprognosis</a:t>
            </a:r>
            <a:r>
              <a:rPr lang="fr-FR" sz="1400" dirty="0">
                <a:solidFill>
                  <a:srgbClr val="00FFFF"/>
                </a:solidFill>
                <a:latin typeface="Comic Sans MS" pitchFamily="66" charset="0"/>
              </a:rPr>
              <a:t> and </a:t>
            </a:r>
            <a:r>
              <a:rPr lang="fr-FR" sz="1400" dirty="0" err="1">
                <a:solidFill>
                  <a:srgbClr val="00FFFF"/>
                </a:solidFill>
                <a:latin typeface="Comic Sans MS" pitchFamily="66" charset="0"/>
              </a:rPr>
              <a:t>treatment</a:t>
            </a:r>
            <a:r>
              <a:rPr lang="fr-FR" sz="1400" dirty="0">
                <a:solidFill>
                  <a:srgbClr val="00FFFF"/>
                </a:solidFill>
                <a:latin typeface="Comic Sans MS" pitchFamily="66" charset="0"/>
              </a:rPr>
              <a:t>. </a:t>
            </a:r>
            <a:r>
              <a:rPr lang="fr-FR" sz="1400" dirty="0" err="1">
                <a:solidFill>
                  <a:srgbClr val="00FFFF"/>
                </a:solidFill>
                <a:latin typeface="Comic Sans MS" pitchFamily="66" charset="0"/>
              </a:rPr>
              <a:t>Radiology</a:t>
            </a:r>
            <a:r>
              <a:rPr lang="fr-FR" sz="1400" dirty="0">
                <a:solidFill>
                  <a:srgbClr val="00FFFF"/>
                </a:solidFill>
                <a:latin typeface="Comic Sans MS" pitchFamily="66" charset="0"/>
              </a:rPr>
              <a:t> 1989;171:27—32</a:t>
            </a:r>
            <a:r>
              <a:rPr lang="fr-FR" sz="1200" dirty="0">
                <a:solidFill>
                  <a:srgbClr val="00FFFF"/>
                </a:solidFill>
              </a:rPr>
              <a:t>.</a:t>
            </a: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971600" y="636126"/>
            <a:ext cx="7488832" cy="490830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000" noProof="0" dirty="0" err="1">
                <a:solidFill>
                  <a:srgbClr val="99CCFF"/>
                </a:solidFill>
                <a:latin typeface="Comic Sans MS" pitchFamily="66" charset="0"/>
              </a:rPr>
              <a:t>Classificat</a:t>
            </a:r>
            <a:r>
              <a:rPr lang="fr-FR" altLang="fr-FR" sz="2000" dirty="0">
                <a:solidFill>
                  <a:srgbClr val="99CCFF"/>
                </a:solidFill>
                <a:latin typeface="Comic Sans MS" pitchFamily="66" charset="0"/>
              </a:rPr>
              <a:t>ion des lésions hépatiques post-traumatiques :</a:t>
            </a:r>
          </a:p>
        </p:txBody>
      </p:sp>
    </p:spTree>
    <p:extLst>
      <p:ext uri="{BB962C8B-B14F-4D97-AF65-F5344CB8AC3E}">
        <p14:creationId xmlns:p14="http://schemas.microsoft.com/office/powerpoint/2010/main" val="2137040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aast si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301208"/>
            <a:ext cx="1256212" cy="1368152"/>
          </a:xfrm>
          <a:prstGeom prst="rect">
            <a:avLst/>
          </a:prstGeom>
        </p:spPr>
      </p:pic>
      <p:pic>
        <p:nvPicPr>
          <p:cNvPr id="13" name="Image 12" descr="AAST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918" y="917104"/>
            <a:ext cx="8288082" cy="5184576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1035938" y="3717032"/>
            <a:ext cx="79208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79512" y="116632"/>
            <a:ext cx="2880320" cy="432048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2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RAPPELS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323528" y="1700808"/>
            <a:ext cx="576064" cy="3231976"/>
          </a:xfrm>
          <a:prstGeom prst="rect">
            <a:avLst/>
          </a:prstGeom>
          <a:solidFill>
            <a:srgbClr val="99CCFF"/>
          </a:solidFill>
        </p:spPr>
        <p:txBody>
          <a:bodyPr vert="vert270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22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AAST:</a:t>
            </a: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899592" y="595256"/>
            <a:ext cx="7488832" cy="504056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000" noProof="0" dirty="0" err="1">
                <a:solidFill>
                  <a:srgbClr val="99CCFF"/>
                </a:solidFill>
                <a:latin typeface="Comic Sans MS" pitchFamily="66" charset="0"/>
              </a:rPr>
              <a:t>Classificat</a:t>
            </a:r>
            <a:r>
              <a:rPr lang="fr-FR" altLang="fr-FR" sz="2000" dirty="0">
                <a:solidFill>
                  <a:srgbClr val="99CCFF"/>
                </a:solidFill>
                <a:latin typeface="Comic Sans MS" pitchFamily="66" charset="0"/>
              </a:rPr>
              <a:t>ion des lésions hépatiques post-traumatiques :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3419872" y="5661248"/>
            <a:ext cx="5112568" cy="1080120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2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Mais les classifications =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2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peu d’impact sur la PEC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7040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79512" y="116632"/>
            <a:ext cx="2880320" cy="432048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2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RAPPELS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827584" y="692696"/>
            <a:ext cx="7560840" cy="864096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000" noProof="0" dirty="0">
                <a:solidFill>
                  <a:srgbClr val="99CCFF"/>
                </a:solidFill>
                <a:latin typeface="Comic Sans MS" pitchFamily="66" charset="0"/>
              </a:rPr>
              <a:t>Mots clés pour parler au chirurgien dans le cadre d’un traumatisme hépatique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83568" y="2780928"/>
            <a:ext cx="4176464" cy="230832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/>
            <a:r>
              <a:rPr lang="fr-FR" altLang="fr-FR" dirty="0">
                <a:solidFill>
                  <a:srgbClr val="99CCFF"/>
                </a:solidFill>
                <a:latin typeface="Comic Sans MS" pitchFamily="66" charset="0"/>
              </a:rPr>
              <a:t>Saignement actif</a:t>
            </a:r>
          </a:p>
          <a:p>
            <a:pPr lvl="0"/>
            <a:endParaRPr lang="fr-FR" altLang="fr-FR" dirty="0">
              <a:solidFill>
                <a:srgbClr val="99CCFF"/>
              </a:solidFill>
              <a:latin typeface="Comic Sans MS" pitchFamily="66" charset="0"/>
            </a:endParaRPr>
          </a:p>
          <a:p>
            <a:pPr lvl="0"/>
            <a:endParaRPr lang="fr-FR" altLang="fr-FR" dirty="0">
              <a:solidFill>
                <a:srgbClr val="99CCFF"/>
              </a:solidFill>
              <a:latin typeface="Comic Sans MS" pitchFamily="66" charset="0"/>
            </a:endParaRPr>
          </a:p>
          <a:p>
            <a:pPr lvl="0"/>
            <a:r>
              <a:rPr lang="fr-FR" altLang="fr-FR" dirty="0">
                <a:solidFill>
                  <a:srgbClr val="99CCFF"/>
                </a:solidFill>
                <a:latin typeface="Comic Sans MS" pitchFamily="66" charset="0"/>
              </a:rPr>
              <a:t>Atteinte des gros vaisseaux/variante anatomique</a:t>
            </a:r>
          </a:p>
          <a:p>
            <a:pPr lvl="0"/>
            <a:endParaRPr lang="fr-FR" altLang="fr-FR" dirty="0">
              <a:solidFill>
                <a:srgbClr val="99CCFF"/>
              </a:solidFill>
              <a:latin typeface="Comic Sans MS" pitchFamily="66" charset="0"/>
            </a:endParaRPr>
          </a:p>
          <a:p>
            <a:pPr lvl="0"/>
            <a:endParaRPr lang="fr-FR" altLang="fr-FR" dirty="0">
              <a:solidFill>
                <a:srgbClr val="99CCFF"/>
              </a:solidFill>
              <a:latin typeface="Comic Sans MS" pitchFamily="66" charset="0"/>
            </a:endParaRPr>
          </a:p>
          <a:p>
            <a:pPr lvl="0"/>
            <a:r>
              <a:rPr lang="fr-FR" altLang="fr-FR" dirty="0">
                <a:solidFill>
                  <a:srgbClr val="99CCFF"/>
                </a:solidFill>
                <a:latin typeface="Comic Sans MS" pitchFamily="66" charset="0"/>
              </a:rPr>
              <a:t>Nombre de segments atteints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663461" y="5699049"/>
            <a:ext cx="8297345" cy="796156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r-FR" altLang="fr-FR" sz="16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Chez notre patient on note:  une </a:t>
            </a:r>
            <a:r>
              <a:rPr lang="fr-FR" altLang="fr-FR" sz="16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artère hépatique gauche (tronc </a:t>
            </a:r>
            <a:r>
              <a:rPr lang="fr-FR" altLang="fr-FR" sz="1600" b="1" dirty="0" err="1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coeliaque</a:t>
            </a:r>
            <a:r>
              <a:rPr lang="fr-FR" altLang="fr-FR" sz="16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) et une  artère hépatique droite (issue de l'artère mésentérique supérieure)</a:t>
            </a:r>
          </a:p>
        </p:txBody>
      </p:sp>
      <p:grpSp>
        <p:nvGrpSpPr>
          <p:cNvPr id="4" name="Groupe 13"/>
          <p:cNvGrpSpPr/>
          <p:nvPr/>
        </p:nvGrpSpPr>
        <p:grpSpPr>
          <a:xfrm>
            <a:off x="5292080" y="1700808"/>
            <a:ext cx="3635896" cy="3635896"/>
            <a:chOff x="5292080" y="1700808"/>
            <a:chExt cx="3635896" cy="3635896"/>
          </a:xfrm>
        </p:grpSpPr>
        <p:pic>
          <p:nvPicPr>
            <p:cNvPr id="6" name="Picture 2" descr="C:\Users\u531160\AppData\Local\Temp\1.2.840.113619.2.80.39303389.20179.1437723540.31.bmp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8" t="15151" r="21531" b="24299"/>
            <a:stretch/>
          </p:blipFill>
          <p:spPr bwMode="auto">
            <a:xfrm>
              <a:off x="5292080" y="1700808"/>
              <a:ext cx="3635896" cy="36358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7956376" y="3933056"/>
              <a:ext cx="353943" cy="432048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FF0000"/>
                  </a:solidFill>
                </a:rPr>
                <a:t>AMS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740352" y="2852936"/>
              <a:ext cx="35394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FF0000"/>
                  </a:solidFill>
                </a:rPr>
                <a:t>TC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7020272" y="2420888"/>
              <a:ext cx="43204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fr-FR" sz="1000" b="1" dirty="0">
                  <a:solidFill>
                    <a:srgbClr val="FF0000"/>
                  </a:solidFill>
                </a:rPr>
                <a:t>AHG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228184" y="3429000"/>
              <a:ext cx="43204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fr-FR" sz="1000" b="1" dirty="0">
                  <a:solidFill>
                    <a:srgbClr val="FF0000"/>
                  </a:solidFill>
                </a:rPr>
                <a:t>AHD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377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611560" y="188640"/>
            <a:ext cx="7992888" cy="720080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fr-FR" altLang="fr-FR" sz="2000" dirty="0">
                <a:solidFill>
                  <a:srgbClr val="99CCFF"/>
                </a:solidFill>
                <a:latin typeface="Comic Sans MS" pitchFamily="66" charset="0"/>
              </a:rPr>
              <a:t>En concertation avec le chirurgien et le réanimateur, quelle est la prise en charge la plus adaptée ?</a:t>
            </a:r>
            <a:endParaRPr lang="fr-FR" altLang="fr-FR" sz="2000" noProof="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95536" y="1124744"/>
            <a:ext cx="8424936" cy="5400600"/>
          </a:xfrm>
          <a:prstGeom prst="rect">
            <a:avLst/>
          </a:prstGeom>
          <a:solidFill>
            <a:srgbClr val="CCECFF"/>
          </a:solidFill>
          <a:ln w="38100">
            <a:solidFill>
              <a:srgbClr val="0099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spcBef>
                <a:spcPct val="0"/>
              </a:spcBef>
              <a:buAutoNum type="alphaUcParenR"/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  <a:buAutoNum type="alphaUcParenR"/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  <a:buAutoNum type="alphaUcParenR"/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  <a:buAutoNum type="alphaUcParenR"/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  <a:buAutoNum type="alphaUcParenR"/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Chirurgie en urgence pour Packing</a:t>
            </a:r>
          </a:p>
          <a:p>
            <a:pPr marL="457200" indent="-457200">
              <a:spcBef>
                <a:spcPct val="0"/>
              </a:spcBef>
              <a:buAutoNum type="alphaUcParenR"/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B) Chirurgie pour hépatectomie en urgence</a:t>
            </a: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C) Radiologie interventionnelle pour embolisation</a:t>
            </a:r>
          </a:p>
          <a:p>
            <a:pPr marL="457200" indent="-457200">
              <a:spcBef>
                <a:spcPct val="0"/>
              </a:spcBef>
            </a:pPr>
            <a:endParaRPr lang="fr-FR" altLang="fr-FR" sz="2000" b="1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b="1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D) Surveillance</a:t>
            </a: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E) Compléter le bilan d’imagerie par une IRM hépatique</a:t>
            </a: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6" name="Image 5" descr="mmepourquo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1268760"/>
            <a:ext cx="1368152" cy="1999252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420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611560" y="188640"/>
            <a:ext cx="7992888" cy="720080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fr-FR" altLang="fr-FR" sz="2000" dirty="0">
                <a:solidFill>
                  <a:srgbClr val="99CCFF"/>
                </a:solidFill>
                <a:latin typeface="Comic Sans MS" pitchFamily="66" charset="0"/>
              </a:rPr>
              <a:t>En concertation avec le chirurgien et le réanimateur, quelle est la prise en charge la plus adaptée ?</a:t>
            </a:r>
            <a:endParaRPr lang="fr-FR" altLang="fr-FR" sz="2000" noProof="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95536" y="1124744"/>
            <a:ext cx="8424936" cy="5400600"/>
          </a:xfrm>
          <a:prstGeom prst="rect">
            <a:avLst/>
          </a:prstGeom>
          <a:solidFill>
            <a:srgbClr val="CCECFF"/>
          </a:solidFill>
          <a:ln w="38100">
            <a:solidFill>
              <a:srgbClr val="0099FF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457200" indent="-457200">
              <a:spcBef>
                <a:spcPct val="0"/>
              </a:spcBef>
              <a:buAutoNum type="alphaUcParenR"/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  <a:buAutoNum type="alphaUcParenR"/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  <a:buAutoNum type="alphaUcParenR"/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  <a:buAutoNum type="alphaUcParenR"/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  <a:buAutoNum type="alphaUcParenR"/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Chirurgie en urgence pour Packing</a:t>
            </a:r>
          </a:p>
          <a:p>
            <a:pPr marL="457200" indent="-457200">
              <a:spcBef>
                <a:spcPct val="0"/>
              </a:spcBef>
              <a:buAutoNum type="alphaUcParenR"/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B) Chirurgie pour hépatectomie en urgence</a:t>
            </a: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3200" dirty="0">
              <a:solidFill>
                <a:srgbClr val="FF000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3200" dirty="0">
                <a:solidFill>
                  <a:srgbClr val="FF0000"/>
                </a:solidFill>
                <a:latin typeface="Comic Sans MS" pitchFamily="66" charset="0"/>
              </a:rPr>
              <a:t>C) Radiologie interventionnelle pour embolisation</a:t>
            </a:r>
          </a:p>
          <a:p>
            <a:pPr marL="457200" indent="-457200">
              <a:spcBef>
                <a:spcPct val="0"/>
              </a:spcBef>
            </a:pPr>
            <a:endParaRPr lang="fr-FR" altLang="fr-FR" sz="2000" b="1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b="1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D) Surveillance</a:t>
            </a: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E) Compléter le bilan d’imagerie par une IRM hépatique</a:t>
            </a: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6" name="Image 5" descr="mmepourquo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1268760"/>
            <a:ext cx="1368152" cy="1999252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586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79512" y="116632"/>
            <a:ext cx="2880320" cy="432048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2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RAPPELS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2411760" y="260648"/>
            <a:ext cx="5544616" cy="504056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000" noProof="0" dirty="0">
                <a:solidFill>
                  <a:srgbClr val="99CCFF"/>
                </a:solidFill>
                <a:latin typeface="Comic Sans MS" pitchFamily="66" charset="0"/>
              </a:rPr>
              <a:t>PEC</a:t>
            </a:r>
            <a:r>
              <a:rPr lang="fr-FR" altLang="fr-FR" sz="2000" dirty="0">
                <a:solidFill>
                  <a:srgbClr val="99CCFF"/>
                </a:solidFill>
                <a:latin typeface="Comic Sans MS" pitchFamily="66" charset="0"/>
              </a:rPr>
              <a:t> des lésions hépatiques post-traumatiques :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843808" y="836712"/>
            <a:ext cx="3024336" cy="792088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6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Stabilité hémodynamique initiale ou après réanimation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5796136" y="1412776"/>
            <a:ext cx="1008112" cy="432048"/>
          </a:xfrm>
          <a:prstGeom prst="rect">
            <a:avLst/>
          </a:prstGeom>
          <a:solidFill>
            <a:srgbClr val="0099FF">
              <a:alpha val="76078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0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OUI</a:t>
            </a: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7" name="Sous-titre 2"/>
          <p:cNvSpPr txBox="1">
            <a:spLocks/>
          </p:cNvSpPr>
          <p:nvPr/>
        </p:nvSpPr>
        <p:spPr>
          <a:xfrm>
            <a:off x="5796136" y="1916832"/>
            <a:ext cx="2592288" cy="1008112"/>
          </a:xfrm>
          <a:prstGeom prst="rect">
            <a:avLst/>
          </a:prstGeom>
          <a:solidFill>
            <a:srgbClr val="0099FF"/>
          </a:solidFill>
          <a:ln w="22225">
            <a:noFill/>
            <a:prstDash val="dash"/>
          </a:ln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90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900" b="1" dirty="0">
                <a:solidFill>
                  <a:srgbClr val="CCECFF"/>
                </a:solidFill>
                <a:latin typeface="Comic Sans MS" pitchFamily="66" charset="0"/>
              </a:rPr>
              <a:t>TDM injecté </a:t>
            </a:r>
            <a:r>
              <a:rPr lang="fr-FR" altLang="fr-FR" sz="2900" b="1" dirty="0" err="1">
                <a:solidFill>
                  <a:srgbClr val="CCECFF"/>
                </a:solidFill>
                <a:latin typeface="Comic Sans MS" pitchFamily="66" charset="0"/>
              </a:rPr>
              <a:t>triphasique</a:t>
            </a:r>
            <a:r>
              <a:rPr lang="fr-FR" altLang="fr-FR" sz="2900" b="1" dirty="0">
                <a:solidFill>
                  <a:srgbClr val="CCECFF"/>
                </a:solidFill>
                <a:latin typeface="Comic Sans MS" pitchFamily="66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230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300" dirty="0" err="1">
                <a:latin typeface="Comic Sans MS" pitchFamily="66" charset="0"/>
              </a:rPr>
              <a:t>Grading</a:t>
            </a:r>
            <a:r>
              <a:rPr lang="fr-FR" altLang="fr-FR" sz="2300" dirty="0">
                <a:latin typeface="Comic Sans MS" pitchFamily="66" charset="0"/>
              </a:rPr>
              <a:t> lésionnel: </a:t>
            </a:r>
            <a:r>
              <a:rPr lang="fr-FR" altLang="fr-FR" sz="2300" dirty="0" err="1">
                <a:latin typeface="Comic Sans MS" pitchFamily="66" charset="0"/>
              </a:rPr>
              <a:t>Mirvis</a:t>
            </a:r>
            <a:r>
              <a:rPr lang="fr-FR" altLang="fr-FR" sz="2300" dirty="0">
                <a:latin typeface="Comic Sans MS" pitchFamily="66" charset="0"/>
              </a:rPr>
              <a:t>/AAST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300" noProof="0" dirty="0">
                <a:latin typeface="Comic Sans MS" pitchFamily="66" charset="0"/>
              </a:rPr>
              <a:t>Recherche saignement actif +++</a:t>
            </a:r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899592" y="2348880"/>
            <a:ext cx="1872208" cy="432048"/>
          </a:xfrm>
          <a:prstGeom prst="rect">
            <a:avLst/>
          </a:prstGeom>
          <a:solidFill>
            <a:srgbClr val="0099FF"/>
          </a:solidFill>
          <a:ln w="22225">
            <a:noFill/>
            <a:prstDash val="dash"/>
          </a:ln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algn="ctr">
              <a:spcBef>
                <a:spcPct val="20000"/>
              </a:spcBef>
            </a:pPr>
            <a:endParaRPr lang="fr-FR" altLang="fr-FR" sz="800" dirty="0">
              <a:solidFill>
                <a:srgbClr val="CCECFF"/>
              </a:solidFill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fr-FR" altLang="fr-FR" sz="2900" dirty="0">
                <a:solidFill>
                  <a:srgbClr val="CCECFF"/>
                </a:solidFill>
                <a:latin typeface="Comic Sans MS" pitchFamily="66" charset="0"/>
              </a:rPr>
              <a:t>Chirurgie immédiate</a:t>
            </a:r>
          </a:p>
        </p:txBody>
      </p:sp>
      <p:sp>
        <p:nvSpPr>
          <p:cNvPr id="26" name="Titre 1"/>
          <p:cNvSpPr txBox="1">
            <a:spLocks/>
          </p:cNvSpPr>
          <p:nvPr/>
        </p:nvSpPr>
        <p:spPr>
          <a:xfrm>
            <a:off x="5292080" y="3356992"/>
            <a:ext cx="1368152" cy="720080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200" b="1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9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Pas de signes de gravité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6911752" y="3356992"/>
            <a:ext cx="2232248" cy="792088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200" b="1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4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Fuite vasculaire, </a:t>
            </a:r>
            <a:r>
              <a:rPr lang="fr-FR" altLang="fr-FR" sz="1400" b="1" dirty="0" err="1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hémopéritoine</a:t>
            </a:r>
            <a:r>
              <a:rPr lang="fr-FR" altLang="fr-FR" sz="14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associé</a:t>
            </a:r>
            <a:endParaRPr lang="fr-FR" altLang="fr-FR" b="1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8" name="Sous-titre 2"/>
          <p:cNvSpPr txBox="1">
            <a:spLocks/>
          </p:cNvSpPr>
          <p:nvPr/>
        </p:nvSpPr>
        <p:spPr>
          <a:xfrm>
            <a:off x="5004048" y="4221088"/>
            <a:ext cx="1728192" cy="792088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400" dirty="0">
                <a:solidFill>
                  <a:srgbClr val="CCECFF"/>
                </a:solidFill>
                <a:latin typeface="Comic Sans MS" pitchFamily="66" charset="0"/>
              </a:rPr>
              <a:t>Surveillance</a:t>
            </a:r>
            <a:endParaRPr lang="fr-FR" altLang="fr-FR" sz="1050" noProof="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29" name="Sous-titre 2"/>
          <p:cNvSpPr txBox="1">
            <a:spLocks/>
          </p:cNvSpPr>
          <p:nvPr/>
        </p:nvSpPr>
        <p:spPr>
          <a:xfrm>
            <a:off x="6876256" y="4221088"/>
            <a:ext cx="2232248" cy="1116124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50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r-FR" altLang="fr-FR" sz="1100" dirty="0" err="1">
                <a:solidFill>
                  <a:srgbClr val="CCECFF"/>
                </a:solidFill>
                <a:latin typeface="Comic Sans MS" pitchFamily="66" charset="0"/>
              </a:rPr>
              <a:t>Embolisation</a:t>
            </a:r>
            <a:r>
              <a:rPr lang="fr-FR" altLang="fr-FR" sz="1100" dirty="0">
                <a:solidFill>
                  <a:srgbClr val="CCECFF"/>
                </a:solidFill>
                <a:latin typeface="Comic Sans MS" pitchFamily="66" charset="0"/>
              </a:rPr>
              <a:t> artérielle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r-FR" altLang="fr-FR" sz="1100" noProof="0" dirty="0">
                <a:solidFill>
                  <a:srgbClr val="CCECFF"/>
                </a:solidFill>
                <a:latin typeface="Comic Sans MS" pitchFamily="66" charset="0"/>
              </a:rPr>
              <a:t>Surveillance adaptée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r-FR" altLang="fr-FR" sz="1100" dirty="0">
                <a:solidFill>
                  <a:srgbClr val="CCECFF"/>
                </a:solidFill>
                <a:latin typeface="Comic Sans MS" pitchFamily="66" charset="0"/>
              </a:rPr>
              <a:t>Chirurgie différée si besoin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altLang="fr-FR" sz="800" noProof="0" dirty="0">
                <a:solidFill>
                  <a:srgbClr val="99CCFF"/>
                </a:solidFill>
                <a:latin typeface="Comic Sans MS" pitchFamily="66" charset="0"/>
              </a:rPr>
              <a:t>( fuite biliaire/ syndrome d’inflammation péritonéal)</a:t>
            </a:r>
          </a:p>
        </p:txBody>
      </p:sp>
      <p:sp>
        <p:nvSpPr>
          <p:cNvPr id="38" name="Sous-titre 2"/>
          <p:cNvSpPr txBox="1">
            <a:spLocks/>
          </p:cNvSpPr>
          <p:nvPr/>
        </p:nvSpPr>
        <p:spPr>
          <a:xfrm>
            <a:off x="323528" y="2924944"/>
            <a:ext cx="3024336" cy="720080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90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300" dirty="0">
                <a:solidFill>
                  <a:srgbClr val="99CCFF"/>
                </a:solidFill>
                <a:latin typeface="Comic Sans MS" pitchFamily="66" charset="0"/>
              </a:rPr>
              <a:t>Laparotomie écourtée (damage control) et tamponnement péri-hépatique</a:t>
            </a:r>
            <a:endParaRPr lang="fr-FR" altLang="fr-FR" sz="2600" noProof="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39" name="Sous-titre 2"/>
          <p:cNvSpPr txBox="1">
            <a:spLocks/>
          </p:cNvSpPr>
          <p:nvPr/>
        </p:nvSpPr>
        <p:spPr>
          <a:xfrm>
            <a:off x="827584" y="3861048"/>
            <a:ext cx="2160240" cy="720080"/>
          </a:xfrm>
          <a:prstGeom prst="rect">
            <a:avLst/>
          </a:prstGeom>
          <a:solidFill>
            <a:srgbClr val="0099FF"/>
          </a:solidFill>
          <a:ln w="22225">
            <a:noFill/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05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400" b="1" dirty="0">
                <a:solidFill>
                  <a:srgbClr val="CCECFF"/>
                </a:solidFill>
                <a:latin typeface="Comic Sans MS" pitchFamily="66" charset="0"/>
              </a:rPr>
              <a:t>TDM </a:t>
            </a:r>
            <a:r>
              <a:rPr lang="fr-FR" altLang="fr-FR" sz="1400" b="1" dirty="0" err="1">
                <a:solidFill>
                  <a:srgbClr val="CCECFF"/>
                </a:solidFill>
                <a:latin typeface="Comic Sans MS" pitchFamily="66" charset="0"/>
              </a:rPr>
              <a:t>post-opératoire</a:t>
            </a:r>
            <a:r>
              <a:rPr lang="fr-FR" altLang="fr-FR" sz="1400" b="1" dirty="0">
                <a:solidFill>
                  <a:srgbClr val="CCECFF"/>
                </a:solidFill>
                <a:latin typeface="Comic Sans MS" pitchFamily="66" charset="0"/>
              </a:rPr>
              <a:t> immédiat ou à 10-12h</a:t>
            </a:r>
            <a:endParaRPr lang="fr-FR" altLang="fr-FR" sz="1050" noProof="0" dirty="0">
              <a:latin typeface="Comic Sans MS" pitchFamily="66" charset="0"/>
            </a:endParaRPr>
          </a:p>
        </p:txBody>
      </p:sp>
      <p:sp>
        <p:nvSpPr>
          <p:cNvPr id="40" name="Titre 1"/>
          <p:cNvSpPr txBox="1">
            <a:spLocks/>
          </p:cNvSpPr>
          <p:nvPr/>
        </p:nvSpPr>
        <p:spPr>
          <a:xfrm>
            <a:off x="917593" y="4709259"/>
            <a:ext cx="2844316" cy="504056"/>
          </a:xfrm>
          <a:prstGeom prst="rect">
            <a:avLst/>
          </a:prstGeom>
          <a:solidFill>
            <a:srgbClr val="0099FF">
              <a:alpha val="76078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Persistance</a:t>
            </a:r>
            <a:r>
              <a:rPr kumimoji="0" lang="fr-FR" altLang="fr-FR" sz="1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saignement actif?</a:t>
            </a:r>
            <a:endParaRPr kumimoji="0" lang="fr-FR" altLang="fr-FR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41" name="Sous-titre 2"/>
          <p:cNvSpPr txBox="1">
            <a:spLocks/>
          </p:cNvSpPr>
          <p:nvPr/>
        </p:nvSpPr>
        <p:spPr>
          <a:xfrm>
            <a:off x="251520" y="5517232"/>
            <a:ext cx="1368152" cy="792088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400" dirty="0">
                <a:latin typeface="Comic Sans MS" pitchFamily="66" charset="0"/>
              </a:rPr>
              <a:t>Non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100" dirty="0">
                <a:solidFill>
                  <a:srgbClr val="99CCFF"/>
                </a:solidFill>
                <a:latin typeface="Comic Sans MS" pitchFamily="66" charset="0"/>
              </a:rPr>
              <a:t>Laparotomie programmée entre J1 et J6</a:t>
            </a:r>
            <a:endParaRPr lang="fr-FR" altLang="fr-FR" sz="2000" noProof="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42" name="Sous-titre 2"/>
          <p:cNvSpPr txBox="1">
            <a:spLocks/>
          </p:cNvSpPr>
          <p:nvPr/>
        </p:nvSpPr>
        <p:spPr>
          <a:xfrm>
            <a:off x="2195736" y="5517232"/>
            <a:ext cx="1872208" cy="792088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400" i="1" dirty="0">
                <a:latin typeface="Comic Sans MS" pitchFamily="66" charset="0"/>
              </a:rPr>
              <a:t>Oui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400" i="1" dirty="0" err="1">
                <a:solidFill>
                  <a:srgbClr val="99CCFF"/>
                </a:solidFill>
                <a:latin typeface="Comic Sans MS" pitchFamily="66" charset="0"/>
              </a:rPr>
              <a:t>Embolisation</a:t>
            </a:r>
            <a:r>
              <a:rPr lang="fr-FR" altLang="fr-FR" sz="1400" i="1" dirty="0">
                <a:solidFill>
                  <a:srgbClr val="99CCFF"/>
                </a:solidFill>
                <a:latin typeface="Comic Sans MS" pitchFamily="66" charset="0"/>
              </a:rPr>
              <a:t> </a:t>
            </a:r>
            <a:r>
              <a:rPr lang="fr-FR" altLang="fr-FR" sz="1400" i="1" dirty="0" err="1">
                <a:solidFill>
                  <a:srgbClr val="99CCFF"/>
                </a:solidFill>
                <a:latin typeface="Comic Sans MS" pitchFamily="66" charset="0"/>
              </a:rPr>
              <a:t>post-opératoire</a:t>
            </a:r>
            <a:endParaRPr lang="fr-FR" altLang="fr-FR" sz="1400" i="1" noProof="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55576" y="6525344"/>
            <a:ext cx="76328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err="1">
                <a:latin typeface="Comic Sans MS" pitchFamily="66" charset="0"/>
              </a:rPr>
              <a:t>Letoublon</a:t>
            </a:r>
            <a:r>
              <a:rPr lang="fr-FR" sz="1100" dirty="0">
                <a:latin typeface="Comic Sans MS" pitchFamily="66" charset="0"/>
              </a:rPr>
              <a:t> et Al.(2016). Management of </a:t>
            </a:r>
            <a:r>
              <a:rPr lang="fr-FR" sz="1100" dirty="0" err="1">
                <a:latin typeface="Comic Sans MS" pitchFamily="66" charset="0"/>
              </a:rPr>
              <a:t>blunt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hepatic</a:t>
            </a:r>
            <a:r>
              <a:rPr lang="fr-FR" sz="1100" dirty="0">
                <a:latin typeface="Comic Sans MS" pitchFamily="66" charset="0"/>
              </a:rPr>
              <a:t> trauma. </a:t>
            </a:r>
            <a:r>
              <a:rPr lang="fr-FR" sz="1100" i="1" dirty="0">
                <a:latin typeface="Comic Sans MS" pitchFamily="66" charset="0"/>
              </a:rPr>
              <a:t>Journal of </a:t>
            </a:r>
            <a:r>
              <a:rPr lang="fr-FR" sz="1100" i="1" dirty="0" err="1">
                <a:latin typeface="Comic Sans MS" pitchFamily="66" charset="0"/>
              </a:rPr>
              <a:t>Visceral</a:t>
            </a:r>
            <a:r>
              <a:rPr lang="fr-FR" sz="1100" i="1" dirty="0">
                <a:latin typeface="Comic Sans MS" pitchFamily="66" charset="0"/>
              </a:rPr>
              <a:t> </a:t>
            </a:r>
            <a:r>
              <a:rPr lang="fr-FR" sz="1100" i="1" dirty="0" err="1">
                <a:latin typeface="Comic Sans MS" pitchFamily="66" charset="0"/>
              </a:rPr>
              <a:t>Surgery</a:t>
            </a:r>
            <a:r>
              <a:rPr lang="fr-FR" sz="1100" dirty="0">
                <a:latin typeface="Comic Sans MS" pitchFamily="66" charset="0"/>
              </a:rPr>
              <a:t>, </a:t>
            </a:r>
            <a:r>
              <a:rPr lang="fr-FR" sz="1100" i="1" dirty="0">
                <a:latin typeface="Comic Sans MS" pitchFamily="66" charset="0"/>
              </a:rPr>
              <a:t>153</a:t>
            </a:r>
            <a:r>
              <a:rPr lang="fr-FR" sz="1100" dirty="0">
                <a:latin typeface="Comic Sans MS" pitchFamily="66" charset="0"/>
              </a:rPr>
              <a:t>(4), 33-43.</a:t>
            </a:r>
          </a:p>
        </p:txBody>
      </p:sp>
      <p:sp>
        <p:nvSpPr>
          <p:cNvPr id="24" name="Ellipse 23"/>
          <p:cNvSpPr/>
          <p:nvPr/>
        </p:nvSpPr>
        <p:spPr>
          <a:xfrm>
            <a:off x="0" y="1052736"/>
            <a:ext cx="2232248" cy="1080120"/>
          </a:xfrm>
          <a:prstGeom prst="ellipse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altLang="fr-FR" b="1" dirty="0">
                <a:solidFill>
                  <a:srgbClr val="002060"/>
                </a:solidFill>
                <a:latin typeface="Comic Sans MS" pitchFamily="66" charset="0"/>
              </a:rPr>
              <a:t>Cercle vicieux sanglant :</a:t>
            </a:r>
          </a:p>
          <a:p>
            <a:pPr lvl="0" algn="ctr">
              <a:spcBef>
                <a:spcPct val="0"/>
              </a:spcBef>
              <a:defRPr/>
            </a:pPr>
            <a:endParaRPr lang="fr-FR" altLang="fr-FR" b="1" dirty="0">
              <a:solidFill>
                <a:schemeClr val="bg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  <a:p>
            <a:pPr lvl="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altLang="fr-FR" b="1" dirty="0">
                <a:solidFill>
                  <a:srgbClr val="00B0F0"/>
                </a:solidFill>
                <a:latin typeface="Comic Sans MS" pitchFamily="66" charset="0"/>
              </a:rPr>
              <a:t>PH&lt;7.3</a:t>
            </a:r>
          </a:p>
          <a:p>
            <a:pPr lvl="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altLang="fr-FR" b="1" dirty="0">
                <a:solidFill>
                  <a:srgbClr val="00B0F0"/>
                </a:solidFill>
                <a:latin typeface="Comic Sans MS" pitchFamily="66" charset="0"/>
              </a:rPr>
              <a:t>T°C &lt; 35°C</a:t>
            </a:r>
          </a:p>
          <a:p>
            <a:pPr lvl="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fr-FR" altLang="fr-FR" b="1" dirty="0">
                <a:solidFill>
                  <a:srgbClr val="00B0F0"/>
                </a:solidFill>
                <a:latin typeface="Comic Sans MS" pitchFamily="66" charset="0"/>
              </a:rPr>
              <a:t>Transfusion &gt; 5 unités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endParaRPr lang="fr-FR" altLang="fr-FR" sz="1200" b="1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1907704" y="1412776"/>
            <a:ext cx="1008112" cy="432048"/>
          </a:xfrm>
          <a:prstGeom prst="rect">
            <a:avLst/>
          </a:prstGeom>
          <a:solidFill>
            <a:srgbClr val="0099FF">
              <a:alpha val="76078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fr-FR" altLang="fr-FR" sz="20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NON</a:t>
            </a:r>
          </a:p>
        </p:txBody>
      </p:sp>
      <p:sp>
        <p:nvSpPr>
          <p:cNvPr id="31" name="Flèche courbée vers la droite 30"/>
          <p:cNvSpPr/>
          <p:nvPr/>
        </p:nvSpPr>
        <p:spPr>
          <a:xfrm rot="2833290">
            <a:off x="2440290" y="931040"/>
            <a:ext cx="223216" cy="371523"/>
          </a:xfrm>
          <a:prstGeom prst="curvedRightArrow">
            <a:avLst>
              <a:gd name="adj1" fmla="val 25000"/>
              <a:gd name="adj2" fmla="val 50000"/>
              <a:gd name="adj3" fmla="val 30896"/>
            </a:avLst>
          </a:prstGeom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3" name="Connecteur droit avec flèche 32"/>
          <p:cNvCxnSpPr/>
          <p:nvPr/>
        </p:nvCxnSpPr>
        <p:spPr>
          <a:xfrm flipH="1">
            <a:off x="1043608" y="5229200"/>
            <a:ext cx="216024" cy="216024"/>
          </a:xfrm>
          <a:prstGeom prst="straightConnector1">
            <a:avLst/>
          </a:prstGeom>
          <a:ln w="28575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2411760" y="5229200"/>
            <a:ext cx="216024" cy="216024"/>
          </a:xfrm>
          <a:prstGeom prst="straightConnector1">
            <a:avLst/>
          </a:prstGeom>
          <a:ln w="28575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lèche courbée vers la gauche 42"/>
          <p:cNvSpPr/>
          <p:nvPr/>
        </p:nvSpPr>
        <p:spPr>
          <a:xfrm rot="19372098">
            <a:off x="6046483" y="963766"/>
            <a:ext cx="219387" cy="425977"/>
          </a:xfrm>
          <a:prstGeom prst="curvedLeftArrow">
            <a:avLst/>
          </a:prstGeom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47" name="Connecteur droit avec flèche 46"/>
          <p:cNvCxnSpPr/>
          <p:nvPr/>
        </p:nvCxnSpPr>
        <p:spPr>
          <a:xfrm flipH="1">
            <a:off x="6228184" y="3068960"/>
            <a:ext cx="216024" cy="216024"/>
          </a:xfrm>
          <a:prstGeom prst="straightConnector1">
            <a:avLst/>
          </a:prstGeom>
          <a:ln w="28575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7596336" y="3068960"/>
            <a:ext cx="216024" cy="216024"/>
          </a:xfrm>
          <a:prstGeom prst="straightConnector1">
            <a:avLst/>
          </a:prstGeom>
          <a:ln w="28575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re 1"/>
          <p:cNvSpPr txBox="1">
            <a:spLocks/>
          </p:cNvSpPr>
          <p:nvPr/>
        </p:nvSpPr>
        <p:spPr>
          <a:xfrm>
            <a:off x="5184068" y="5445224"/>
            <a:ext cx="3708412" cy="1008112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endParaRPr lang="fr-FR" altLang="fr-FR" sz="2400" b="1" dirty="0">
              <a:solidFill>
                <a:schemeClr val="bg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fr-FR" altLang="fr-FR" sz="2400" b="1" dirty="0">
                <a:solidFill>
                  <a:srgbClr val="002060"/>
                </a:solidFill>
                <a:latin typeface="Comic Sans MS" pitchFamily="66" charset="0"/>
              </a:rPr>
              <a:t>CHU ++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fr-FR" altLang="fr-FR" sz="4800" b="1" dirty="0">
                <a:solidFill>
                  <a:schemeClr val="bg2"/>
                </a:solidFill>
                <a:latin typeface="Comic Sans MS" pitchFamily="66" charset="0"/>
              </a:rPr>
              <a:t>Réanimation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fr-FR" altLang="fr-FR" sz="4800" b="1" dirty="0">
                <a:solidFill>
                  <a:schemeClr val="bg2"/>
                </a:solidFill>
                <a:latin typeface="Comic Sans MS" pitchFamily="66" charset="0"/>
              </a:rPr>
              <a:t>Chirurgien viscéral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fr-FR" altLang="fr-FR" sz="4800" b="1" dirty="0">
                <a:solidFill>
                  <a:schemeClr val="bg2"/>
                </a:solidFill>
                <a:latin typeface="Comic Sans MS" pitchFamily="66" charset="0"/>
              </a:rPr>
              <a:t>Radiologie diagnostique </a:t>
            </a:r>
            <a:r>
              <a:rPr lang="fr-FR" altLang="fr-FR" sz="2300" b="1" dirty="0">
                <a:solidFill>
                  <a:schemeClr val="bg2"/>
                </a:solidFill>
                <a:latin typeface="Comic Sans MS" pitchFamily="66" charset="0"/>
              </a:rPr>
              <a:t>et interventionnelle</a:t>
            </a:r>
          </a:p>
        </p:txBody>
      </p:sp>
      <p:pic>
        <p:nvPicPr>
          <p:cNvPr id="50" name="Image 49" descr="choix-multiples-27053176.jpg"/>
          <p:cNvPicPr>
            <a:picLocks noChangeAspect="1"/>
          </p:cNvPicPr>
          <p:nvPr/>
        </p:nvPicPr>
        <p:blipFill>
          <a:blip r:embed="rId3" cstate="print"/>
          <a:srcRect l="3550" t="2751" r="7851" b="12201"/>
          <a:stretch>
            <a:fillRect/>
          </a:stretch>
        </p:blipFill>
        <p:spPr>
          <a:xfrm>
            <a:off x="3558554" y="1916832"/>
            <a:ext cx="1373486" cy="1080120"/>
          </a:xfrm>
          <a:prstGeom prst="rect">
            <a:avLst/>
          </a:prstGeom>
        </p:spPr>
      </p:pic>
      <p:sp>
        <p:nvSpPr>
          <p:cNvPr id="32" name="Sous-titre 2"/>
          <p:cNvSpPr txBox="1">
            <a:spLocks/>
          </p:cNvSpPr>
          <p:nvPr/>
        </p:nvSpPr>
        <p:spPr>
          <a:xfrm>
            <a:off x="6861012" y="4221088"/>
            <a:ext cx="2232248" cy="1116124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altLang="fr-FR" sz="1400" i="1" noProof="0" dirty="0">
                <a:solidFill>
                  <a:srgbClr val="CCECFF"/>
                </a:solidFill>
                <a:latin typeface="Comic Sans MS" pitchFamily="66" charset="0"/>
              </a:rPr>
              <a:t>Surveillance adaptée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r-FR" altLang="fr-FR" sz="1400" i="1" dirty="0">
                <a:solidFill>
                  <a:srgbClr val="CCECFF"/>
                </a:solidFill>
                <a:latin typeface="Comic Sans MS" pitchFamily="66" charset="0"/>
              </a:rPr>
              <a:t>Chirurgie différée si besoin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altLang="fr-FR" sz="1400" i="1" noProof="0" dirty="0">
                <a:solidFill>
                  <a:srgbClr val="99CCFF"/>
                </a:solidFill>
                <a:latin typeface="Comic Sans MS" pitchFamily="66" charset="0"/>
              </a:rPr>
              <a:t>( fuite biliaire/ syndrome d’inflammation péritonéal)</a:t>
            </a:r>
          </a:p>
        </p:txBody>
      </p:sp>
      <p:sp>
        <p:nvSpPr>
          <p:cNvPr id="35" name="Sous-titre 2"/>
          <p:cNvSpPr txBox="1">
            <a:spLocks/>
          </p:cNvSpPr>
          <p:nvPr/>
        </p:nvSpPr>
        <p:spPr>
          <a:xfrm>
            <a:off x="308284" y="2924944"/>
            <a:ext cx="3024336" cy="720080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400" i="1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400" i="1" dirty="0">
                <a:solidFill>
                  <a:srgbClr val="99CCFF"/>
                </a:solidFill>
                <a:latin typeface="Comic Sans MS" pitchFamily="66" charset="0"/>
              </a:rPr>
              <a:t>Laparotomie écourtée (damage control) et tamponnement péri-hépatique</a:t>
            </a:r>
            <a:endParaRPr lang="fr-FR" altLang="fr-FR" sz="1400" i="1" noProof="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36" name="Sous-titre 2"/>
          <p:cNvSpPr txBox="1">
            <a:spLocks/>
          </p:cNvSpPr>
          <p:nvPr/>
        </p:nvSpPr>
        <p:spPr>
          <a:xfrm>
            <a:off x="236276" y="5517232"/>
            <a:ext cx="1959460" cy="792088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400" i="1" dirty="0">
                <a:latin typeface="Comic Sans MS" pitchFamily="66" charset="0"/>
              </a:rPr>
              <a:t>Non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400" i="1" dirty="0">
                <a:solidFill>
                  <a:srgbClr val="99CCFF"/>
                </a:solidFill>
                <a:latin typeface="Comic Sans MS" pitchFamily="66" charset="0"/>
              </a:rPr>
              <a:t>Laparotomie programmée entre J1 et J6</a:t>
            </a:r>
            <a:endParaRPr lang="fr-FR" altLang="fr-FR" sz="1400" i="1" noProof="0" dirty="0">
              <a:solidFill>
                <a:srgbClr val="99CC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040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23528" y="50800"/>
            <a:ext cx="8352928" cy="836712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000" b="1" dirty="0">
              <a:solidFill>
                <a:srgbClr val="0070C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lang="fr-FR" altLang="fr-FR" sz="2500" b="1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fr-FR" altLang="fr-FR" sz="33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Le</a:t>
            </a:r>
            <a:r>
              <a:rPr lang="fr-FR" altLang="fr-FR" sz="33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fr-FR" altLang="fr-FR" sz="3300" b="1" dirty="0">
                <a:solidFill>
                  <a:schemeClr val="bg1"/>
                </a:solidFill>
                <a:latin typeface="Comic Sans MS" pitchFamily="66" charset="0"/>
              </a:rPr>
              <a:t>22/07/2015 </a:t>
            </a:r>
            <a:r>
              <a:rPr lang="fr-FR" altLang="fr-FR" sz="3300" b="1" dirty="0">
                <a:solidFill>
                  <a:srgbClr val="5F33CD"/>
                </a:solidFill>
                <a:latin typeface="Comic Sans MS" pitchFamily="66" charset="0"/>
              </a:rPr>
              <a:t>transfert au CHU </a:t>
            </a:r>
            <a:r>
              <a:rPr lang="fr-FR" altLang="fr-FR" sz="3300" b="1" dirty="0">
                <a:solidFill>
                  <a:schemeClr val="bg1"/>
                </a:solidFill>
                <a:latin typeface="Comic Sans MS" pitchFamily="66" charset="0"/>
              </a:rPr>
              <a:t>de Nancy pour embolisation</a:t>
            </a:r>
            <a:endParaRPr lang="fr-FR" altLang="fr-FR" sz="3300" b="1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0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0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107504" y="4581128"/>
            <a:ext cx="4392488" cy="1944216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700" noProof="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700" noProof="0" dirty="0">
                <a:solidFill>
                  <a:srgbClr val="00FFFF"/>
                </a:solidFill>
                <a:latin typeface="Comic Sans MS" pitchFamily="66" charset="0"/>
              </a:rPr>
              <a:t>KT du TC: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700" noProof="0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900" noProof="0" dirty="0">
                <a:solidFill>
                  <a:srgbClr val="99CCFF"/>
                </a:solidFill>
                <a:latin typeface="Comic Sans MS" pitchFamily="66" charset="0"/>
              </a:rPr>
              <a:t>Branche gauche n’alimentant pas le plus volumineux pseudo-anévrisme.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19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5122" name="Picture 2" descr="C:\Users\u531160\AppData\Local\Temp\1.2.840.113845.99.1.3.46.670589.28.961613258625.201507221355574351602211212.91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14841" r="4592" b="20143"/>
          <a:stretch/>
        </p:blipFill>
        <p:spPr bwMode="auto">
          <a:xfrm>
            <a:off x="83938" y="980728"/>
            <a:ext cx="4416054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531160\AppData\Local\Temp\1.2.840.113845.99.1.3.46.670589.28.961613258625.201507221359541072112211212.71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15407" r="7087" b="11076"/>
          <a:stretch/>
        </p:blipFill>
        <p:spPr bwMode="auto">
          <a:xfrm>
            <a:off x="5004048" y="980728"/>
            <a:ext cx="3960440" cy="32463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4719682" y="4077072"/>
            <a:ext cx="4392488" cy="2780928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algn="ctr">
              <a:lnSpc>
                <a:spcPct val="170000"/>
              </a:lnSpc>
              <a:spcBef>
                <a:spcPct val="20000"/>
              </a:spcBef>
              <a:defRPr/>
            </a:pPr>
            <a:r>
              <a:rPr lang="fr-FR" altLang="fr-FR" sz="2000" dirty="0">
                <a:solidFill>
                  <a:srgbClr val="00FFFF"/>
                </a:solidFill>
                <a:latin typeface="Comic Sans MS" pitchFamily="66" charset="0"/>
              </a:rPr>
              <a:t>KT de l’AMS: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altLang="fr-FR" sz="2900" dirty="0">
                <a:solidFill>
                  <a:srgbClr val="99CCFF"/>
                </a:solidFill>
                <a:latin typeface="Comic Sans MS" pitchFamily="66" charset="0"/>
              </a:rPr>
              <a:t>Volumineux pseudo-anévrisme de l’artère hépatique droite.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r-FR" altLang="fr-FR" sz="2900" dirty="0">
                <a:solidFill>
                  <a:srgbClr val="99CCFF"/>
                </a:solidFill>
                <a:latin typeface="Comic Sans MS" pitchFamily="66" charset="0"/>
              </a:rPr>
              <a:t> Naissance proximale de l’artère nourricière sur le tronc de l’AH droite et à destinée du segment VIII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r-FR" altLang="fr-FR" sz="2900" dirty="0">
                <a:solidFill>
                  <a:srgbClr val="99CCFF"/>
                </a:solidFill>
                <a:latin typeface="Comic Sans MS" pitchFamily="66" charset="0"/>
              </a:rPr>
              <a:t>  Remplissage rapide</a:t>
            </a:r>
            <a:r>
              <a:rPr lang="fr-FR" altLang="fr-FR" sz="2300" dirty="0">
                <a:solidFill>
                  <a:srgbClr val="99CCFF"/>
                </a:solidFill>
                <a:latin typeface="Comic Sans MS" pitchFamily="66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lang="fr-FR" altLang="fr-FR" sz="230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21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531160\AppData\Local\Temp\1.2.840.113845.99.1.3.46.670589.28.961613258625.201507221431269443642211212.921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t="19350" r="7274" b="17729"/>
          <a:stretch/>
        </p:blipFill>
        <p:spPr bwMode="auto">
          <a:xfrm>
            <a:off x="179512" y="764704"/>
            <a:ext cx="4519449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531160\AppData\Local\Temp\1.2.840.113845.99.1.3.46.670589.28.961613258625.201507221431269443642211212.762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2" r="31030" b="21794"/>
          <a:stretch/>
        </p:blipFill>
        <p:spPr bwMode="auto">
          <a:xfrm>
            <a:off x="3362044" y="2132856"/>
            <a:ext cx="5735448" cy="46805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79512" y="116632"/>
            <a:ext cx="6264696" cy="792088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000" b="1" dirty="0">
              <a:solidFill>
                <a:srgbClr val="0070C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fr-FR" altLang="fr-FR" sz="25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CBCT (</a:t>
            </a:r>
            <a:r>
              <a:rPr lang="fr-FR" altLang="fr-FR" sz="2500" b="1" dirty="0" err="1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cone</a:t>
            </a:r>
            <a:r>
              <a:rPr lang="fr-FR" altLang="fr-FR" sz="25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fr-FR" altLang="fr-FR" sz="2500" b="1" dirty="0" err="1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beam</a:t>
            </a:r>
            <a:r>
              <a:rPr lang="fr-FR" altLang="fr-FR" sz="25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fr-FR" altLang="fr-FR" sz="2500" b="1" dirty="0" err="1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computed</a:t>
            </a:r>
            <a:r>
              <a:rPr lang="fr-FR" altLang="fr-FR" sz="25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fr-FR" altLang="fr-FR" sz="2500" b="1" dirty="0" err="1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tomography</a:t>
            </a:r>
            <a:r>
              <a:rPr lang="fr-FR" altLang="fr-FR" sz="25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):</a:t>
            </a:r>
          </a:p>
          <a:p>
            <a:pPr algn="ctr">
              <a:spcBef>
                <a:spcPct val="0"/>
              </a:spcBef>
            </a:pPr>
            <a:endParaRPr lang="fr-FR" altLang="fr-FR" sz="25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4420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531160\AppData\Local\Temp\1.2.840.113845.99.1.3.46.670589.28.961613258625.201507221431269443642211212.921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t="19350" r="7274" b="17729"/>
          <a:stretch/>
        </p:blipFill>
        <p:spPr bwMode="auto">
          <a:xfrm>
            <a:off x="179512" y="764704"/>
            <a:ext cx="4519449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531160\AppData\Local\Temp\1.2.840.113845.99.1.3.46.670589.28.961613258625.201507221431269443642211212.762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25035" r="43020" b="18681"/>
          <a:stretch/>
        </p:blipFill>
        <p:spPr bwMode="auto">
          <a:xfrm>
            <a:off x="4927172" y="1556792"/>
            <a:ext cx="4018268" cy="46805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716016" y="116632"/>
            <a:ext cx="4248472" cy="1440160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000" b="1" dirty="0">
              <a:solidFill>
                <a:srgbClr val="0070C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fr-FR" altLang="fr-FR" sz="2500" b="1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Juste pour le fun !</a:t>
            </a:r>
          </a:p>
          <a:p>
            <a:pPr algn="ctr">
              <a:spcBef>
                <a:spcPct val="0"/>
              </a:spcBef>
            </a:pPr>
            <a:endParaRPr lang="fr-FR" altLang="fr-FR" sz="2500" b="1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lnSpc>
                <a:spcPct val="170000"/>
              </a:lnSpc>
              <a:spcBef>
                <a:spcPct val="0"/>
              </a:spcBef>
            </a:pPr>
            <a:r>
              <a:rPr lang="fr-FR" altLang="fr-FR" sz="25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CBCT (</a:t>
            </a:r>
            <a:r>
              <a:rPr lang="fr-FR" altLang="fr-FR" sz="2500" b="1" dirty="0" err="1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cone</a:t>
            </a:r>
            <a:r>
              <a:rPr lang="fr-FR" altLang="fr-FR" sz="25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fr-FR" altLang="fr-FR" sz="2500" b="1" dirty="0" err="1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beam</a:t>
            </a:r>
            <a:r>
              <a:rPr lang="fr-FR" altLang="fr-FR" sz="25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fr-FR" altLang="fr-FR" sz="2500" b="1" dirty="0" err="1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computed</a:t>
            </a:r>
            <a:r>
              <a:rPr lang="fr-FR" altLang="fr-FR" sz="25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fr-FR" altLang="fr-FR" sz="2500" b="1" dirty="0" err="1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tomography</a:t>
            </a:r>
            <a:r>
              <a:rPr lang="fr-FR" altLang="fr-FR" sz="25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):</a:t>
            </a:r>
          </a:p>
          <a:p>
            <a:pPr algn="ctr">
              <a:lnSpc>
                <a:spcPct val="170000"/>
              </a:lnSpc>
              <a:spcBef>
                <a:spcPct val="0"/>
              </a:spcBef>
            </a:pPr>
            <a:endParaRPr lang="fr-FR" altLang="fr-FR" sz="25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fr-FR" altLang="fr-FR" sz="25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Micro-anévrismes de l’artère cystique</a:t>
            </a:r>
            <a:endParaRPr lang="fr-FR" altLang="fr-FR" sz="20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6" name="Ellipse 5"/>
          <p:cNvSpPr/>
          <p:nvPr/>
        </p:nvSpPr>
        <p:spPr>
          <a:xfrm rot="462131">
            <a:off x="3887805" y="4325106"/>
            <a:ext cx="2697831" cy="10552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427984" y="3789040"/>
            <a:ext cx="115212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420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u701930\AppData\Local\Temp\1.2.840.113845.99.1.3.46.670589.28.961613258625.201507221410587053132211212.5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5" y="836712"/>
            <a:ext cx="5471866" cy="547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4355976" y="188640"/>
            <a:ext cx="4680520" cy="1440160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000" b="1" dirty="0">
              <a:solidFill>
                <a:srgbClr val="0070C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lang="fr-FR" altLang="fr-FR" sz="2500" b="1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fr-FR" altLang="fr-FR" sz="27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Problème :</a:t>
            </a: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endParaRPr lang="fr-FR" altLang="fr-FR" sz="2700" b="1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fr-FR" sz="2800" dirty="0">
                <a:latin typeface="Comic Sans MS" pitchFamily="66" charset="0"/>
              </a:rPr>
              <a:t>Échec du cathétérisme hyper sélectif du faux anévrisme</a:t>
            </a:r>
            <a:endParaRPr lang="fr-FR" altLang="fr-FR" sz="2700" b="1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0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4499992" y="3284984"/>
            <a:ext cx="4032448" cy="1224136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000" noProof="0" dirty="0">
                <a:solidFill>
                  <a:srgbClr val="99CCFF"/>
                </a:solidFill>
                <a:latin typeface="Comic Sans MS" pitchFamily="66" charset="0"/>
              </a:rPr>
              <a:t>Que décidez-vous ?</a:t>
            </a:r>
          </a:p>
        </p:txBody>
      </p:sp>
      <p:pic>
        <p:nvPicPr>
          <p:cNvPr id="6" name="Image 5" descr="p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1" y="4941168"/>
            <a:ext cx="1920213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20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lunéville.PNG"/>
          <p:cNvPicPr>
            <a:picLocks noChangeAspect="1"/>
          </p:cNvPicPr>
          <p:nvPr/>
        </p:nvPicPr>
        <p:blipFill>
          <a:blip r:embed="rId3" cstate="print"/>
          <a:srcRect l="2144"/>
          <a:stretch>
            <a:fillRect/>
          </a:stretch>
        </p:blipFill>
        <p:spPr>
          <a:xfrm>
            <a:off x="3192692" y="44625"/>
            <a:ext cx="1595332" cy="936104"/>
          </a:xfrm>
          <a:prstGeom prst="rect">
            <a:avLst/>
          </a:prstGeom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107504" y="44624"/>
            <a:ext cx="2520280" cy="864096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000" b="1" dirty="0">
              <a:solidFill>
                <a:srgbClr val="0070C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fr-FR" altLang="fr-FR" sz="25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HDM: </a:t>
            </a:r>
          </a:p>
          <a:p>
            <a:pPr algn="ctr">
              <a:spcBef>
                <a:spcPct val="0"/>
              </a:spcBef>
            </a:pPr>
            <a:endParaRPr lang="fr-FR" altLang="fr-FR" sz="2500" b="1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fr-FR" altLang="fr-FR" sz="25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Le</a:t>
            </a:r>
            <a:r>
              <a:rPr lang="fr-FR" altLang="fr-FR" sz="25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fr-FR" altLang="fr-FR" sz="2500" b="1" dirty="0">
                <a:solidFill>
                  <a:schemeClr val="bg1"/>
                </a:solidFill>
                <a:latin typeface="Comic Sans MS" pitchFamily="66" charset="0"/>
              </a:rPr>
              <a:t>21/07/2015 à Lunéville</a:t>
            </a:r>
            <a:endParaRPr lang="fr-FR" altLang="fr-FR" sz="2500" b="1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0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0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2627784" y="404664"/>
            <a:ext cx="360040" cy="0"/>
          </a:xfrm>
          <a:prstGeom prst="straightConnector1">
            <a:avLst/>
          </a:prstGeom>
          <a:ln w="254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5076056" y="476672"/>
            <a:ext cx="360040" cy="0"/>
          </a:xfrm>
          <a:prstGeom prst="straightConnector1">
            <a:avLst/>
          </a:prstGeom>
          <a:ln w="254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ous-titre 2"/>
          <p:cNvSpPr txBox="1">
            <a:spLocks/>
          </p:cNvSpPr>
          <p:nvPr/>
        </p:nvSpPr>
        <p:spPr>
          <a:xfrm>
            <a:off x="6732240" y="1484784"/>
            <a:ext cx="1080120" cy="36004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2225">
            <a:noFill/>
            <a:prstDash val="dash"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900" dirty="0"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200" dirty="0">
                <a:latin typeface="Comic Sans MS" pitchFamily="66" charset="0"/>
              </a:rPr>
              <a:t>Sans injection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100" dirty="0">
              <a:latin typeface="Comic Sans MS" pitchFamily="66" charset="0"/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467544" y="6309320"/>
            <a:ext cx="2448272" cy="432048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Comic Sans MS" pitchFamily="66" charset="0"/>
              </a:rPr>
              <a:t>Hémopéritoine</a:t>
            </a:r>
            <a:endParaRPr kumimoji="0" lang="fr-FR" altLang="fr-FR" sz="2400" b="0" i="0" u="none" strike="noStrike" kern="1200" cap="none" spc="0" normalizeH="0" baseline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7503" y="908719"/>
            <a:ext cx="4137922" cy="2664297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6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Patient de 44 ans </a:t>
            </a:r>
            <a:r>
              <a:rPr lang="fr-FR" altLang="fr-FR" sz="1600" b="1" dirty="0">
                <a:solidFill>
                  <a:srgbClr val="7030A0"/>
                </a:solidFill>
                <a:latin typeface="Comic Sans MS" pitchFamily="66" charset="0"/>
                <a:ea typeface="+mj-ea"/>
                <a:cs typeface="+mj-cs"/>
              </a:rPr>
              <a:t>AVP haute cinétique </a:t>
            </a:r>
            <a:r>
              <a:rPr lang="fr-FR" altLang="fr-FR" sz="16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suite à une TS/IMV.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fr-FR" altLang="fr-FR" sz="1600" b="1" dirty="0">
                <a:solidFill>
                  <a:srgbClr val="7030A0"/>
                </a:solidFill>
                <a:latin typeface="Comic Sans MS" pitchFamily="66" charset="0"/>
                <a:ea typeface="+mj-ea"/>
                <a:cs typeface="+mj-cs"/>
              </a:rPr>
              <a:t>Hémodynamique stable.</a:t>
            </a:r>
            <a:r>
              <a:rPr lang="fr-FR" altLang="fr-FR" sz="1600" b="1" dirty="0">
                <a:solidFill>
                  <a:schemeClr val="bg1"/>
                </a:solidFill>
                <a:latin typeface="Comic Sans MS" pitchFamily="66" charset="0"/>
              </a:rPr>
              <a:t> T°37</a:t>
            </a:r>
            <a:endParaRPr lang="fr-FR" altLang="fr-FR" sz="1600" b="1" dirty="0">
              <a:solidFill>
                <a:srgbClr val="7030A0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Douleurs</a:t>
            </a:r>
            <a:r>
              <a:rPr kumimoji="0" lang="fr-FR" altLang="fr-FR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de </a:t>
            </a:r>
            <a:r>
              <a:rPr kumimoji="0" lang="fr-FR" altLang="fr-FR" sz="1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l’hypocondre droit </a:t>
            </a:r>
            <a:r>
              <a:rPr kumimoji="0" lang="fr-FR" altLang="fr-FR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et costales.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600" b="1" baseline="0" dirty="0" err="1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Glagow</a:t>
            </a:r>
            <a:r>
              <a:rPr lang="fr-FR" altLang="fr-FR" sz="1600" b="1" baseline="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 14, pas de déficit</a:t>
            </a:r>
            <a:r>
              <a:rPr lang="fr-FR" altLang="fr-FR" sz="16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 neurologique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6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Aucune poche de sang transfusée</a:t>
            </a:r>
            <a:endParaRPr kumimoji="0" lang="fr-FR" altLang="fr-FR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7470" t="20662" r="15476" b="19233"/>
          <a:stretch>
            <a:fillRect/>
          </a:stretch>
        </p:blipFill>
        <p:spPr bwMode="auto">
          <a:xfrm>
            <a:off x="5791636" y="44624"/>
            <a:ext cx="230875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ous-titre 2"/>
          <p:cNvSpPr txBox="1">
            <a:spLocks/>
          </p:cNvSpPr>
          <p:nvPr/>
        </p:nvSpPr>
        <p:spPr>
          <a:xfrm>
            <a:off x="4427984" y="1268760"/>
            <a:ext cx="2088232" cy="432048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400" noProof="0" dirty="0">
                <a:solidFill>
                  <a:srgbClr val="99CCFF"/>
                </a:solidFill>
              </a:rPr>
              <a:t>SCANNER TAP</a:t>
            </a: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</a:endParaRPr>
          </a:p>
        </p:txBody>
      </p:sp>
      <p:pic>
        <p:nvPicPr>
          <p:cNvPr id="3" name="Picture 4" descr="C:\Users\u771593\AppData\Local\Temp\1.2.840.113619.2.339.2536331559877233336367964916108636600.761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t="19232" r="10306" b="21862"/>
          <a:stretch/>
        </p:blipFill>
        <p:spPr bwMode="auto">
          <a:xfrm>
            <a:off x="5364088" y="1844824"/>
            <a:ext cx="3566935" cy="25810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ous-titre 2"/>
          <p:cNvSpPr txBox="1">
            <a:spLocks/>
          </p:cNvSpPr>
          <p:nvPr/>
        </p:nvSpPr>
        <p:spPr>
          <a:xfrm>
            <a:off x="5868144" y="4797152"/>
            <a:ext cx="3168352" cy="1512168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200" noProof="0" dirty="0">
                <a:solidFill>
                  <a:srgbClr val="99CCFF"/>
                </a:solidFill>
                <a:latin typeface="Comic Sans MS" pitchFamily="66" charset="0"/>
              </a:rPr>
              <a:t>Hématome intra-parenchymateux du segment IV hépatique</a:t>
            </a:r>
            <a:endParaRPr kumimoji="0" lang="fr-FR" altLang="fr-FR" sz="2200" b="0" i="0" u="none" strike="noStrike" kern="1200" cap="none" spc="0" normalizeH="0" baseline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21" name="Picture 3" descr="C:\Users\u771593\AppData\Local\Temp\1.2.840.113619.2.339.2536331559877233336367964916108636600.581.bm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7663" r="8515" b="18119"/>
          <a:stretch/>
        </p:blipFill>
        <p:spPr bwMode="auto">
          <a:xfrm>
            <a:off x="107503" y="3501008"/>
            <a:ext cx="3488524" cy="2808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u771593\AppData\Local\Temp\1.2.840.113619.2.339.2536331559877233336367964916108636600.1061.bmp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21719" r="38545" b="28189"/>
          <a:stretch/>
        </p:blipFill>
        <p:spPr bwMode="auto">
          <a:xfrm>
            <a:off x="3491880" y="4293096"/>
            <a:ext cx="2304256" cy="24429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040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1259632" y="188640"/>
            <a:ext cx="6696744" cy="86409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2000" dirty="0">
              <a:solidFill>
                <a:srgbClr val="99CCFF"/>
              </a:solidFill>
              <a:latin typeface="Comic Sans MS" pitchFamily="66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fr-FR" sz="2000" dirty="0">
                <a:latin typeface="Comic Sans MS" pitchFamily="66" charset="0"/>
              </a:rPr>
              <a:t>Échec du cathétérisme hyper sélectif du faux anévrisme</a:t>
            </a:r>
            <a:endParaRPr lang="fr-FR" altLang="fr-FR" sz="2000" dirty="0">
              <a:latin typeface="Comic Sans MS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endParaRPr lang="fr-FR" altLang="fr-FR" sz="2000" dirty="0">
              <a:solidFill>
                <a:srgbClr val="99CCFF"/>
              </a:solidFill>
              <a:latin typeface="Comic Sans MS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fr-FR" altLang="fr-FR" sz="2000" dirty="0">
                <a:solidFill>
                  <a:srgbClr val="99CCFF"/>
                </a:solidFill>
                <a:latin typeface="Comic Sans MS" pitchFamily="66" charset="0"/>
              </a:rPr>
              <a:t>Que décidez-vous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2000" noProof="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2000" noProof="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2000" noProof="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539552" y="1268760"/>
            <a:ext cx="8208912" cy="5184576"/>
          </a:xfrm>
          <a:prstGeom prst="rect">
            <a:avLst/>
          </a:prstGeom>
          <a:solidFill>
            <a:srgbClr val="CCECFF"/>
          </a:solidFill>
          <a:ln w="38100">
            <a:solidFill>
              <a:srgbClr val="0099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spcBef>
                <a:spcPct val="0"/>
              </a:spcBef>
            </a:pPr>
            <a:endParaRPr lang="fr-FR" altLang="fr-FR" sz="8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  <a:buAutoNum type="alphaUcParenR"/>
            </a:pPr>
            <a:r>
              <a:rPr lang="fr-FR" altLang="fr-FR" sz="2000" dirty="0" err="1">
                <a:solidFill>
                  <a:srgbClr val="002060"/>
                </a:solidFill>
                <a:latin typeface="Comic Sans MS" pitchFamily="66" charset="0"/>
              </a:rPr>
              <a:t>Embolisation</a:t>
            </a: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 non sélective de l’artère hépatique droite</a:t>
            </a:r>
          </a:p>
          <a:p>
            <a:pPr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B) Arrêt du geste et appel du chirurgien</a:t>
            </a: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C) Arrêt du geste, contrôle </a:t>
            </a:r>
            <a:r>
              <a:rPr lang="fr-FR" altLang="fr-FR" sz="2000" dirty="0" err="1">
                <a:solidFill>
                  <a:srgbClr val="002060"/>
                </a:solidFill>
                <a:latin typeface="Comic Sans MS" pitchFamily="66" charset="0"/>
              </a:rPr>
              <a:t>scanographique</a:t>
            </a: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et nouvelle tentative </a:t>
            </a:r>
            <a:r>
              <a:rPr lang="fr-FR" altLang="fr-FR" sz="2000" dirty="0" err="1">
                <a:solidFill>
                  <a:srgbClr val="002060"/>
                </a:solidFill>
                <a:latin typeface="Comic Sans MS" pitchFamily="66" charset="0"/>
              </a:rPr>
              <a:t>angiographique</a:t>
            </a: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b="1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D)Abord veineux complémentaire par voie jugulaire</a:t>
            </a: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E) Ponction percutanée sous échographie et embolisation avec agent liquide (Colle, Onyx®)</a:t>
            </a:r>
            <a:endParaRPr lang="fr-FR" altLang="fr-FR" sz="2500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6" name="Image 5" descr="mmepourquo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344" y="1268760"/>
            <a:ext cx="1368152" cy="1999252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420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 txBox="1">
            <a:spLocks/>
          </p:cNvSpPr>
          <p:nvPr/>
        </p:nvSpPr>
        <p:spPr>
          <a:xfrm>
            <a:off x="1259632" y="188640"/>
            <a:ext cx="6696744" cy="86409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2000" dirty="0">
              <a:solidFill>
                <a:srgbClr val="99CCFF"/>
              </a:solidFill>
              <a:latin typeface="Comic Sans MS" pitchFamily="66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fr-FR" sz="2000" dirty="0">
                <a:latin typeface="Comic Sans MS" pitchFamily="66" charset="0"/>
              </a:rPr>
              <a:t>Échec du cathétérisme hyper sélectif du faux anévrisme</a:t>
            </a:r>
            <a:endParaRPr lang="fr-FR" altLang="fr-FR" sz="2000" dirty="0">
              <a:latin typeface="Comic Sans MS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endParaRPr lang="fr-FR" altLang="fr-FR" sz="2000" dirty="0">
              <a:solidFill>
                <a:srgbClr val="99CCFF"/>
              </a:solidFill>
              <a:latin typeface="Comic Sans MS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fr-FR" altLang="fr-FR" sz="2000" dirty="0">
                <a:solidFill>
                  <a:srgbClr val="99CCFF"/>
                </a:solidFill>
                <a:latin typeface="Comic Sans MS" pitchFamily="66" charset="0"/>
              </a:rPr>
              <a:t>Que décidez-vous 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2000" noProof="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2000" noProof="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2000" noProof="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539552" y="1268760"/>
            <a:ext cx="8208912" cy="5184576"/>
          </a:xfrm>
          <a:prstGeom prst="rect">
            <a:avLst/>
          </a:prstGeom>
          <a:solidFill>
            <a:srgbClr val="CCECFF"/>
          </a:solidFill>
          <a:ln w="38100">
            <a:solidFill>
              <a:srgbClr val="0099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spcBef>
                <a:spcPct val="0"/>
              </a:spcBef>
            </a:pPr>
            <a:endParaRPr lang="fr-FR" altLang="fr-FR" sz="8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  <a:buAutoNum type="alphaUcParenR"/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Embolisation non sélective de l’artère hépatique droite</a:t>
            </a:r>
          </a:p>
          <a:p>
            <a:pPr marL="457200" indent="-457200">
              <a:spcBef>
                <a:spcPct val="0"/>
              </a:spcBef>
            </a:pPr>
            <a:r>
              <a:rPr lang="fr-FR" altLang="fr-FR" sz="1400" i="1" dirty="0">
                <a:solidFill>
                  <a:srgbClr val="002060"/>
                </a:solidFill>
                <a:latin typeface="Comic Sans MS" pitchFamily="66" charset="0"/>
              </a:rPr>
              <a:t>Risque théorique d’ischémie hépatique et risque d’hypertension portal ( sujet jeune /foie sain)</a:t>
            </a: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B) Arrêt du geste et appel du chirurgien</a:t>
            </a:r>
          </a:p>
          <a:p>
            <a:pPr marL="457200" indent="-457200">
              <a:spcBef>
                <a:spcPct val="0"/>
              </a:spcBef>
            </a:pPr>
            <a:r>
              <a:rPr lang="fr-FR" altLang="fr-FR" sz="1400" i="1" dirty="0">
                <a:solidFill>
                  <a:srgbClr val="002060"/>
                </a:solidFill>
                <a:latin typeface="Comic Sans MS" pitchFamily="66" charset="0"/>
              </a:rPr>
              <a:t>Pas d’indication chirurgicale et patient stable.</a:t>
            </a:r>
          </a:p>
          <a:p>
            <a:pPr marL="457200" indent="-457200">
              <a:spcBef>
                <a:spcPct val="0"/>
              </a:spcBef>
            </a:pPr>
            <a:r>
              <a:rPr lang="fr-FR" altLang="fr-FR" sz="1400" i="1" dirty="0">
                <a:solidFill>
                  <a:srgbClr val="002060"/>
                </a:solidFill>
                <a:latin typeface="Comic Sans MS" pitchFamily="66" charset="0"/>
              </a:rPr>
              <a:t>Quelle chirurgie faire ?</a:t>
            </a: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FF0000"/>
                </a:solidFill>
                <a:latin typeface="Comic Sans MS" pitchFamily="66" charset="0"/>
              </a:rPr>
              <a:t>C) Arrêt du geste, contrôle </a:t>
            </a:r>
            <a:r>
              <a:rPr lang="fr-FR" altLang="fr-FR" sz="2000" dirty="0" err="1">
                <a:solidFill>
                  <a:srgbClr val="FF0000"/>
                </a:solidFill>
                <a:latin typeface="Comic Sans MS" pitchFamily="66" charset="0"/>
              </a:rPr>
              <a:t>scanographique</a:t>
            </a:r>
            <a:r>
              <a:rPr lang="fr-FR" altLang="fr-FR" sz="2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FF0000"/>
                </a:solidFill>
                <a:latin typeface="Comic Sans MS" pitchFamily="66" charset="0"/>
              </a:rPr>
              <a:t>et nouvelle tentative </a:t>
            </a:r>
            <a:r>
              <a:rPr lang="fr-FR" altLang="fr-FR" sz="2000" dirty="0" err="1">
                <a:solidFill>
                  <a:srgbClr val="FF0000"/>
                </a:solidFill>
                <a:latin typeface="Comic Sans MS" pitchFamily="66" charset="0"/>
              </a:rPr>
              <a:t>angiographique</a:t>
            </a:r>
            <a:endParaRPr lang="fr-FR" altLang="fr-FR" sz="2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1400" i="1" dirty="0">
                <a:solidFill>
                  <a:srgbClr val="002060"/>
                </a:solidFill>
                <a:latin typeface="Comic Sans MS" pitchFamily="66" charset="0"/>
              </a:rPr>
              <a:t>Patient stable.  </a:t>
            </a:r>
          </a:p>
          <a:p>
            <a:pPr marL="457200" indent="-457200">
              <a:spcBef>
                <a:spcPct val="0"/>
              </a:spcBef>
            </a:pPr>
            <a:r>
              <a:rPr lang="fr-FR" altLang="fr-FR" sz="1400" i="1" dirty="0">
                <a:solidFill>
                  <a:srgbClr val="002060"/>
                </a:solidFill>
                <a:latin typeface="Comic Sans MS" pitchFamily="66" charset="0"/>
              </a:rPr>
              <a:t>Espérer que la prochaine vacation d’interventionnel </a:t>
            </a:r>
          </a:p>
          <a:p>
            <a:pPr marL="457200" indent="-457200">
              <a:spcBef>
                <a:spcPct val="0"/>
              </a:spcBef>
            </a:pPr>
            <a:r>
              <a:rPr lang="fr-FR" altLang="fr-FR" sz="1400" i="1" dirty="0">
                <a:solidFill>
                  <a:srgbClr val="002060"/>
                </a:solidFill>
                <a:latin typeface="Comic Sans MS" pitchFamily="66" charset="0"/>
              </a:rPr>
              <a:t>ne soit pas la votre</a:t>
            </a:r>
          </a:p>
          <a:p>
            <a:pPr marL="457200" indent="-457200">
              <a:spcBef>
                <a:spcPct val="0"/>
              </a:spcBef>
            </a:pPr>
            <a:endParaRPr lang="fr-FR" altLang="fr-FR" sz="1400" i="1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D)Abord veineux complémentaire par voie jugulaire</a:t>
            </a: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2000" dirty="0">
                <a:solidFill>
                  <a:srgbClr val="002060"/>
                </a:solidFill>
                <a:latin typeface="Comic Sans MS" pitchFamily="66" charset="0"/>
              </a:rPr>
              <a:t>E) Ponction percutanée sous échographie et embolisation avec agent liquide (Onyx®)</a:t>
            </a:r>
            <a:endParaRPr lang="fr-FR" altLang="fr-FR" sz="2000" i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6" name="Image 5" descr="batm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204864"/>
            <a:ext cx="1440160" cy="1073121"/>
          </a:xfrm>
          <a:prstGeom prst="rect">
            <a:avLst/>
          </a:prstGeom>
        </p:spPr>
      </p:pic>
      <p:pic>
        <p:nvPicPr>
          <p:cNvPr id="9" name="Image 8" descr="patate.PNG"/>
          <p:cNvPicPr>
            <a:picLocks noChangeAspect="1"/>
          </p:cNvPicPr>
          <p:nvPr/>
        </p:nvPicPr>
        <p:blipFill>
          <a:blip r:embed="rId4" cstate="print"/>
          <a:srcRect l="3674" r="5070" b="17260"/>
          <a:stretch>
            <a:fillRect/>
          </a:stretch>
        </p:blipFill>
        <p:spPr>
          <a:xfrm>
            <a:off x="6156176" y="3068960"/>
            <a:ext cx="279967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20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51520" y="188640"/>
            <a:ext cx="3672408" cy="864096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000" b="1" dirty="0">
              <a:solidFill>
                <a:srgbClr val="0070C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lang="fr-FR" altLang="fr-FR" sz="2500" b="1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fr-FR" altLang="fr-FR" sz="35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Contrôle </a:t>
            </a:r>
            <a:r>
              <a:rPr lang="fr-FR" altLang="fr-FR" sz="3500" b="1" dirty="0" err="1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scanographique</a:t>
            </a:r>
            <a:r>
              <a:rPr lang="fr-FR" altLang="fr-FR" sz="35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 à 48 h</a:t>
            </a:r>
          </a:p>
          <a:p>
            <a:pPr algn="ctr">
              <a:spcBef>
                <a:spcPct val="0"/>
              </a:spcBef>
            </a:pPr>
            <a:endParaRPr lang="fr-FR" altLang="fr-FR" sz="35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fr-FR" altLang="fr-FR" sz="35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Persistance du faux anévrisme</a:t>
            </a:r>
            <a:endParaRPr lang="fr-FR" altLang="fr-FR" sz="25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242" name="Picture 2" descr="C:\Users\u531160\AppData\Local\Temp\1.2.840.113619.2.339.2607212303763488324272610005684866735.2551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22844" r="43747" b="35349"/>
          <a:stretch/>
        </p:blipFill>
        <p:spPr bwMode="auto">
          <a:xfrm>
            <a:off x="139157" y="1700808"/>
            <a:ext cx="4360835" cy="39706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t="18826" r="30221" b="29576"/>
          <a:stretch/>
        </p:blipFill>
        <p:spPr bwMode="auto">
          <a:xfrm>
            <a:off x="4977193" y="3582983"/>
            <a:ext cx="3771514" cy="2860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18895" r="29371" b="33925"/>
          <a:stretch/>
        </p:blipFill>
        <p:spPr bwMode="auto">
          <a:xfrm>
            <a:off x="5212330" y="260648"/>
            <a:ext cx="3301239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030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u701930\AppData\Local\Temp\1.2.840.113845.99.1.3.46.670589.28.961613258625.201507271342594334322211212.30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21974" r="19299" b="14779"/>
          <a:stretch/>
        </p:blipFill>
        <p:spPr bwMode="auto">
          <a:xfrm>
            <a:off x="5652119" y="116632"/>
            <a:ext cx="2934667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ous-titre 2"/>
          <p:cNvSpPr txBox="1">
            <a:spLocks/>
          </p:cNvSpPr>
          <p:nvPr/>
        </p:nvSpPr>
        <p:spPr>
          <a:xfrm>
            <a:off x="4572000" y="116632"/>
            <a:ext cx="4464496" cy="648072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900" noProof="0" dirty="0">
              <a:solidFill>
                <a:srgbClr val="99CCFF"/>
              </a:solidFill>
              <a:latin typeface="Comic Sans MS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fr-FR" altLang="fr-FR" sz="6400" dirty="0">
                <a:solidFill>
                  <a:srgbClr val="99CCFF"/>
                </a:solidFill>
                <a:latin typeface="Comic Sans MS" pitchFamily="66" charset="0"/>
              </a:rPr>
              <a:t>Largage d’un </a:t>
            </a:r>
            <a:r>
              <a:rPr lang="fr-FR" altLang="fr-FR" sz="6400" dirty="0" err="1">
                <a:solidFill>
                  <a:srgbClr val="99CCFF"/>
                </a:solidFill>
                <a:latin typeface="Comic Sans MS" pitchFamily="66" charset="0"/>
              </a:rPr>
              <a:t>coïl</a:t>
            </a:r>
            <a:r>
              <a:rPr lang="fr-FR" altLang="fr-FR" sz="6400" dirty="0">
                <a:solidFill>
                  <a:srgbClr val="99CCFF"/>
                </a:solidFill>
                <a:latin typeface="Comic Sans MS" pitchFamily="66" charset="0"/>
              </a:rPr>
              <a:t> </a:t>
            </a:r>
            <a:r>
              <a:rPr lang="fr-FR" altLang="fr-FR" sz="5600" noProof="0" dirty="0">
                <a:solidFill>
                  <a:srgbClr val="99CCFF"/>
                </a:solidFill>
                <a:latin typeface="Comic Sans MS" pitchFamily="66" charset="0"/>
              </a:rPr>
              <a:t>dans </a:t>
            </a:r>
            <a:r>
              <a:rPr lang="fr-FR" altLang="fr-FR" sz="6400" noProof="0" dirty="0">
                <a:solidFill>
                  <a:srgbClr val="99CCFF"/>
                </a:solidFill>
                <a:latin typeface="Comic Sans MS" pitchFamily="66" charset="0"/>
              </a:rPr>
              <a:t>l’artère afférente</a:t>
            </a:r>
            <a:endParaRPr lang="fr-FR" altLang="fr-FR" sz="5600" noProof="0" dirty="0">
              <a:solidFill>
                <a:srgbClr val="99CCFF"/>
              </a:solidFill>
              <a:latin typeface="Comic Sans MS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fr-FR" altLang="fr-FR" sz="5600" dirty="0" err="1">
                <a:solidFill>
                  <a:srgbClr val="99CCFF"/>
                </a:solidFill>
                <a:latin typeface="Comic Sans MS" pitchFamily="66" charset="0"/>
              </a:rPr>
              <a:t>Coïl</a:t>
            </a:r>
            <a:r>
              <a:rPr lang="fr-FR" altLang="fr-FR" sz="5600" dirty="0">
                <a:solidFill>
                  <a:srgbClr val="99CCFF"/>
                </a:solidFill>
                <a:latin typeface="Comic Sans MS" pitchFamily="66" charset="0"/>
              </a:rPr>
              <a:t> Concerto : diamètre = 3 mm et longueur = 4 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440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44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pic>
        <p:nvPicPr>
          <p:cNvPr id="7172" name="Picture 4" descr="C:\Users\u531160\AppData\Local\Temp\1.2.840.113845.99.1.3.46.670589.28.961613258625.201507271343458394492211212.91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" r="2326" b="4651"/>
          <a:stretch>
            <a:fillRect/>
          </a:stretch>
        </p:blipFill>
        <p:spPr bwMode="auto">
          <a:xfrm>
            <a:off x="3419872" y="3140968"/>
            <a:ext cx="3024336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ous-titre 2"/>
          <p:cNvSpPr txBox="1">
            <a:spLocks/>
          </p:cNvSpPr>
          <p:nvPr/>
        </p:nvSpPr>
        <p:spPr>
          <a:xfrm>
            <a:off x="251520" y="764704"/>
            <a:ext cx="3240360" cy="432048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200" noProof="0" dirty="0">
                <a:solidFill>
                  <a:srgbClr val="99CCFF"/>
                </a:solidFill>
                <a:latin typeface="Comic Sans MS" pitchFamily="66" charset="0"/>
              </a:rPr>
              <a:t>KT sélectif artère nourricière 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35496" y="44624"/>
            <a:ext cx="4176464" cy="648072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1700" b="1" dirty="0">
              <a:solidFill>
                <a:srgbClr val="0070C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lang="fr-FR" altLang="fr-FR" sz="17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fr-FR" altLang="fr-FR" sz="35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Le 27/07/2015: </a:t>
            </a:r>
            <a:r>
              <a:rPr lang="fr-FR" altLang="fr-FR" sz="35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nouvelle angiographie </a:t>
            </a:r>
          </a:p>
          <a:p>
            <a:pPr algn="ctr">
              <a:spcBef>
                <a:spcPct val="0"/>
              </a:spcBef>
            </a:pPr>
            <a:endParaRPr lang="fr-FR" altLang="fr-FR" sz="25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7" name="Sous-titre 2"/>
          <p:cNvSpPr txBox="1">
            <a:spLocks/>
          </p:cNvSpPr>
          <p:nvPr/>
        </p:nvSpPr>
        <p:spPr>
          <a:xfrm>
            <a:off x="5652120" y="2996952"/>
            <a:ext cx="3024336" cy="576064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600" noProof="0" dirty="0">
                <a:solidFill>
                  <a:srgbClr val="99CCFF"/>
                </a:solidFill>
                <a:latin typeface="Comic Sans MS" pitchFamily="66" charset="0"/>
              </a:rPr>
              <a:t>Perte de la position de l’ostium </a:t>
            </a:r>
            <a:r>
              <a:rPr lang="fr-FR" altLang="fr-FR" sz="1100" noProof="0" dirty="0">
                <a:solidFill>
                  <a:srgbClr val="99CCFF"/>
                </a:solidFill>
                <a:latin typeface="Comic Sans MS" pitchFamily="66" charset="0"/>
              </a:rPr>
              <a:t>après la mise en place du </a:t>
            </a:r>
            <a:r>
              <a:rPr lang="fr-FR" altLang="fr-FR" sz="1100" noProof="0" dirty="0" err="1">
                <a:solidFill>
                  <a:srgbClr val="99CCFF"/>
                </a:solidFill>
                <a:latin typeface="Comic Sans MS" pitchFamily="66" charset="0"/>
              </a:rPr>
              <a:t>coïl</a:t>
            </a:r>
            <a:endParaRPr kumimoji="0" lang="fr-FR" altLang="fr-FR" sz="11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8" name="Sous-titre 2"/>
          <p:cNvSpPr txBox="1">
            <a:spLocks/>
          </p:cNvSpPr>
          <p:nvPr/>
        </p:nvSpPr>
        <p:spPr>
          <a:xfrm>
            <a:off x="2555776" y="5688632"/>
            <a:ext cx="4896544" cy="1052736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600" noProof="0" dirty="0">
                <a:solidFill>
                  <a:srgbClr val="0099FF"/>
                </a:solidFill>
                <a:latin typeface="Comic Sans MS" pitchFamily="66" charset="0"/>
              </a:rPr>
              <a:t>Contrôle :</a:t>
            </a:r>
            <a:endParaRPr lang="fr-FR" altLang="fr-FR" sz="800" noProof="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Comic Sans MS" pitchFamily="66" charset="0"/>
              </a:rPr>
              <a:t>Persistance du</a:t>
            </a:r>
            <a:r>
              <a:rPr kumimoji="0" lang="fr-FR" altLang="fr-FR" sz="1600" b="0" i="0" u="none" strike="noStrike" kern="1200" cap="none" spc="0" normalizeH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Comic Sans MS" pitchFamily="66" charset="0"/>
              </a:rPr>
              <a:t> pseudo-anévrisme mais disparition de la fistule </a:t>
            </a:r>
            <a:r>
              <a:rPr kumimoji="0" lang="fr-FR" altLang="fr-FR" sz="1600" b="0" i="0" u="none" strike="noStrike" kern="1200" cap="none" spc="0" normalizeH="0" dirty="0" err="1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Comic Sans MS" pitchFamily="66" charset="0"/>
              </a:rPr>
              <a:t>artério</a:t>
            </a:r>
            <a:r>
              <a:rPr kumimoji="0" lang="fr-FR" altLang="fr-FR" sz="1600" b="0" i="0" u="none" strike="noStrike" kern="1200" cap="none" spc="0" normalizeH="0" dirty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Comic Sans MS" pitchFamily="66" charset="0"/>
              </a:rPr>
              <a:t>-sus-hépatique</a:t>
            </a:r>
          </a:p>
        </p:txBody>
      </p:sp>
      <p:sp>
        <p:nvSpPr>
          <p:cNvPr id="19" name="Flèche droite 18"/>
          <p:cNvSpPr/>
          <p:nvPr/>
        </p:nvSpPr>
        <p:spPr>
          <a:xfrm rot="21132680">
            <a:off x="3652652" y="731249"/>
            <a:ext cx="1656184" cy="360040"/>
          </a:xfrm>
          <a:prstGeom prst="rightArrow">
            <a:avLst/>
          </a:prstGeom>
          <a:solidFill>
            <a:srgbClr val="00206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courbée vers la gauche 19"/>
          <p:cNvSpPr/>
          <p:nvPr/>
        </p:nvSpPr>
        <p:spPr>
          <a:xfrm>
            <a:off x="8495928" y="692696"/>
            <a:ext cx="648072" cy="2520280"/>
          </a:xfrm>
          <a:prstGeom prst="curvedLeftArrow">
            <a:avLst/>
          </a:prstGeom>
          <a:solidFill>
            <a:srgbClr val="00206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Flèche droite 20"/>
          <p:cNvSpPr/>
          <p:nvPr/>
        </p:nvSpPr>
        <p:spPr>
          <a:xfrm rot="6678665">
            <a:off x="6026196" y="4421012"/>
            <a:ext cx="2066487" cy="360040"/>
          </a:xfrm>
          <a:prstGeom prst="rightArrow">
            <a:avLst/>
          </a:prstGeom>
          <a:solidFill>
            <a:srgbClr val="00206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KT selectif artere nourricièr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 cstate="print"/>
          <a:srcRect l="18641" t="21875" r="18528" b="7455"/>
          <a:stretch/>
        </p:blipFill>
        <p:spPr>
          <a:xfrm>
            <a:off x="241847" y="1340768"/>
            <a:ext cx="3106017" cy="24774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75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701930\AppData\Local\Temp\1.2.840.113619.2.80.39303389.12845.1438161265.270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24193" r="16517" b="19059"/>
          <a:stretch/>
        </p:blipFill>
        <p:spPr bwMode="auto">
          <a:xfrm>
            <a:off x="4124432" y="2060848"/>
            <a:ext cx="4949620" cy="36018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539552" y="116632"/>
            <a:ext cx="4032448" cy="648072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000" b="1" dirty="0">
              <a:solidFill>
                <a:srgbClr val="0070C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lang="fr-FR" altLang="fr-FR" sz="2500" b="1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fr-FR" altLang="fr-FR" sz="35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Contrôle </a:t>
            </a:r>
            <a:r>
              <a:rPr lang="fr-FR" altLang="fr-FR" sz="3500" b="1" dirty="0" err="1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scanographique</a:t>
            </a:r>
            <a:r>
              <a:rPr lang="fr-FR" altLang="fr-FR" sz="35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à 48 h</a:t>
            </a:r>
          </a:p>
          <a:p>
            <a:pPr algn="ctr">
              <a:spcBef>
                <a:spcPct val="0"/>
              </a:spcBef>
            </a:pPr>
            <a:endParaRPr lang="fr-FR" altLang="fr-FR" sz="35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4572000" y="3758000"/>
            <a:ext cx="101183" cy="758363"/>
          </a:xfrm>
          <a:prstGeom prst="straightConnector1">
            <a:avLst/>
          </a:prstGeom>
          <a:ln w="5715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us-titre 2"/>
          <p:cNvSpPr txBox="1">
            <a:spLocks/>
          </p:cNvSpPr>
          <p:nvPr/>
        </p:nvSpPr>
        <p:spPr>
          <a:xfrm>
            <a:off x="4644008" y="5877272"/>
            <a:ext cx="4006469" cy="792088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</a:pPr>
            <a:endParaRPr lang="fr-FR" altLang="fr-FR" sz="900" dirty="0">
              <a:solidFill>
                <a:srgbClr val="99CCFF"/>
              </a:solidFill>
              <a:latin typeface="Comic Sans MS" pitchFamily="66" charset="0"/>
            </a:endParaRPr>
          </a:p>
          <a:p>
            <a:pPr algn="ctr">
              <a:lnSpc>
                <a:spcPct val="110000"/>
              </a:lnSpc>
              <a:spcBef>
                <a:spcPct val="20000"/>
              </a:spcBef>
            </a:pPr>
            <a:r>
              <a:rPr lang="fr-FR" altLang="fr-FR" sz="2000" dirty="0">
                <a:solidFill>
                  <a:srgbClr val="99CCFF"/>
                </a:solidFill>
                <a:latin typeface="Comic Sans MS" pitchFamily="66" charset="0"/>
              </a:rPr>
              <a:t>Thrombose du pseudo-anévrisme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10" name="Image 9" descr="wi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88640"/>
            <a:ext cx="2330235" cy="1584176"/>
          </a:xfrm>
          <a:prstGeom prst="rect">
            <a:avLst/>
          </a:prstGeom>
        </p:spPr>
      </p:pic>
      <p:pic>
        <p:nvPicPr>
          <p:cNvPr id="8194" name="Picture 2" descr="C:\Users\u531160\AppData\Local\Temp\1.2.840.113619.2.339.1137827453009926830631219274569108785.871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19643" r="13703" b="28652"/>
          <a:stretch/>
        </p:blipFill>
        <p:spPr bwMode="auto">
          <a:xfrm>
            <a:off x="575480" y="987427"/>
            <a:ext cx="3500583" cy="25215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531160\AppData\Local\Temp\1.2.840.113619.2.339.2584792341132834620163809478717040298.2091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23293" r="13823" b="24447"/>
          <a:stretch/>
        </p:blipFill>
        <p:spPr bwMode="auto">
          <a:xfrm>
            <a:off x="560213" y="3758000"/>
            <a:ext cx="3417455" cy="25486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eur droit avec flèche 11"/>
          <p:cNvCxnSpPr/>
          <p:nvPr/>
        </p:nvCxnSpPr>
        <p:spPr>
          <a:xfrm flipV="1">
            <a:off x="1238215" y="4905495"/>
            <a:ext cx="101183" cy="758363"/>
          </a:xfrm>
          <a:prstGeom prst="straightConnector1">
            <a:avLst/>
          </a:prstGeom>
          <a:ln w="5715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550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701930\AppData\Local\Temp\1.2.840.113619.2.334.3.2831174968.771.1470294084.976.620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2" t="37588" r="25193" b="23376"/>
          <a:stretch/>
        </p:blipFill>
        <p:spPr bwMode="auto">
          <a:xfrm>
            <a:off x="107504" y="1844824"/>
            <a:ext cx="3974842" cy="3312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701930\AppData\Local\Temp\1.2.392.200036.9116.2.6.1.3268.2051314062.1471314396.2852900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33636" r="33488" b="30650"/>
          <a:stretch/>
        </p:blipFill>
        <p:spPr bwMode="auto">
          <a:xfrm>
            <a:off x="4572000" y="188640"/>
            <a:ext cx="4211967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701930\AppData\Local\Temp\1.2.392.200036.9116.2.6.1.16.1613452907.1474267642.3469480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2" t="30352" r="29306" b="30831"/>
          <a:stretch/>
        </p:blipFill>
        <p:spPr bwMode="auto">
          <a:xfrm>
            <a:off x="4499992" y="3501008"/>
            <a:ext cx="4256662" cy="30243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539552" y="116632"/>
            <a:ext cx="2880320" cy="576064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altLang="fr-FR" sz="19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Evolution</a:t>
            </a: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07504" y="1844824"/>
            <a:ext cx="1008112" cy="288032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200" noProof="0" dirty="0">
                <a:solidFill>
                  <a:srgbClr val="99CCFF"/>
                </a:solidFill>
                <a:latin typeface="Comic Sans MS" pitchFamily="66" charset="0"/>
              </a:rPr>
              <a:t>Baseline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1200" b="0" i="0" u="none" strike="noStrike" kern="1200" cap="none" spc="0" normalizeH="0" baseline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572000" y="188640"/>
            <a:ext cx="1008112" cy="288032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200" noProof="0" dirty="0">
                <a:solidFill>
                  <a:srgbClr val="99CCFF"/>
                </a:solidFill>
                <a:latin typeface="Comic Sans MS" pitchFamily="66" charset="0"/>
              </a:rPr>
              <a:t>J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1200" b="0" i="0" u="none" strike="noStrike" kern="1200" cap="none" spc="0" normalizeH="0" baseline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4499992" y="3501008"/>
            <a:ext cx="1008112" cy="288032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200" noProof="0" dirty="0">
                <a:solidFill>
                  <a:srgbClr val="99CCFF"/>
                </a:solidFill>
                <a:latin typeface="Comic Sans MS" pitchFamily="66" charset="0"/>
              </a:rPr>
              <a:t>6 semaines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1200" b="0" i="0" u="none" strike="noStrike" kern="1200" cap="none" spc="0" normalizeH="0" baseline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982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179512" y="116632"/>
            <a:ext cx="2880320" cy="432048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2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RAPPELS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2483768" y="404664"/>
            <a:ext cx="6408712" cy="576064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80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000" noProof="0" dirty="0">
                <a:solidFill>
                  <a:srgbClr val="99CCFF"/>
                </a:solidFill>
                <a:latin typeface="Comic Sans MS" pitchFamily="66" charset="0"/>
              </a:rPr>
              <a:t>Pseudo-anévrisme intra-hépatique post-traumatique:</a:t>
            </a:r>
            <a:endParaRPr lang="fr-FR" altLang="fr-FR" sz="200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2000" noProof="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pic>
        <p:nvPicPr>
          <p:cNvPr id="11" name="Picture 3" descr="C:\Users\u701930\AppData\Local\Temp\1.2.840.113619.2.80.39303389.20179.1437723543.260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t="9806" r="23691" b="20198"/>
          <a:stretch/>
        </p:blipFill>
        <p:spPr bwMode="auto">
          <a:xfrm>
            <a:off x="4123" y="620688"/>
            <a:ext cx="1975589" cy="241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u701930\AppData\Local\Temp\1.2.840.113619.2.80.39303389.20179.1437723544.370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t="20205" r="32379" b="30066"/>
          <a:stretch/>
        </p:blipFill>
        <p:spPr bwMode="auto">
          <a:xfrm>
            <a:off x="7292049" y="1052092"/>
            <a:ext cx="1600431" cy="15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re 1"/>
          <p:cNvSpPr txBox="1">
            <a:spLocks/>
          </p:cNvSpPr>
          <p:nvPr/>
        </p:nvSpPr>
        <p:spPr>
          <a:xfrm>
            <a:off x="1619672" y="1700808"/>
            <a:ext cx="6120680" cy="1800200"/>
          </a:xfrm>
          <a:prstGeom prst="rect">
            <a:avLst/>
          </a:prstGeom>
          <a:solidFill>
            <a:srgbClr val="CCECFF">
              <a:alpha val="78824"/>
            </a:srgbClr>
          </a:solidFill>
          <a:ln w="38100">
            <a:solidFill>
              <a:srgbClr val="0099FF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457200" indent="-457200">
              <a:spcBef>
                <a:spcPct val="0"/>
              </a:spcBef>
              <a:buFont typeface="Wingdings" pitchFamily="2" charset="2"/>
              <a:buChar char="ü"/>
            </a:pPr>
            <a:endParaRPr lang="fr-FR" altLang="fr-FR" sz="21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  <a:buFont typeface="Wingdings" pitchFamily="2" charset="2"/>
              <a:buChar char="ü"/>
            </a:pPr>
            <a:endParaRPr lang="fr-FR" altLang="fr-FR" sz="2100" b="1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  <a:buFont typeface="Wingdings" pitchFamily="2" charset="2"/>
              <a:buChar char="ü"/>
            </a:pPr>
            <a:r>
              <a:rPr lang="fr-FR" altLang="fr-FR" sz="21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Complication rare </a:t>
            </a:r>
            <a:r>
              <a:rPr lang="fr-FR" altLang="fr-FR" sz="21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(1,2 à 6,1% des traumatismes abdominaux) </a:t>
            </a:r>
          </a:p>
          <a:p>
            <a:pPr marL="457200" indent="-457200">
              <a:spcBef>
                <a:spcPct val="0"/>
              </a:spcBef>
            </a:pPr>
            <a:endParaRPr lang="fr-FR" altLang="fr-FR" sz="21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  <a:buFont typeface="Wingdings" pitchFamily="2" charset="2"/>
              <a:buChar char="ü"/>
            </a:pPr>
            <a:r>
              <a:rPr lang="fr-FR" altLang="fr-FR" sz="21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Absence de paroi vasculaire </a:t>
            </a:r>
            <a:r>
              <a:rPr lang="fr-FR" altLang="fr-FR" sz="21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  <a:sym typeface="Wingdings" pitchFamily="2" charset="2"/>
              </a:rPr>
              <a:t> </a:t>
            </a:r>
            <a:r>
              <a:rPr lang="fr-FR" altLang="fr-FR" sz="21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Risque ++ de </a:t>
            </a:r>
            <a:r>
              <a:rPr lang="fr-FR" altLang="fr-FR" sz="21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rupture et d’hémorragie tardive </a:t>
            </a:r>
          </a:p>
          <a:p>
            <a:pPr marL="457200" indent="-457200">
              <a:spcBef>
                <a:spcPct val="0"/>
              </a:spcBef>
            </a:pPr>
            <a:endParaRPr lang="fr-FR" altLang="fr-FR" sz="21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  <a:buFont typeface="Wingdings" pitchFamily="2" charset="2"/>
              <a:buChar char="ü"/>
            </a:pPr>
            <a:r>
              <a:rPr lang="fr-FR" altLang="fr-FR" sz="21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Pas de corrélation claire </a:t>
            </a:r>
            <a:r>
              <a:rPr lang="fr-FR" altLang="fr-FR" sz="21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avec la </a:t>
            </a:r>
            <a:r>
              <a:rPr lang="fr-FR" altLang="fr-FR" sz="21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gravité des lésions hépatiques</a:t>
            </a:r>
          </a:p>
          <a:p>
            <a:pPr marL="457200" indent="-457200">
              <a:spcBef>
                <a:spcPct val="0"/>
              </a:spcBef>
            </a:pPr>
            <a:endParaRPr lang="fr-FR" altLang="fr-FR" sz="21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3563888" y="3645024"/>
            <a:ext cx="1728192" cy="720080"/>
          </a:xfrm>
          <a:prstGeom prst="rect">
            <a:avLst/>
          </a:prstGeom>
          <a:solidFill>
            <a:srgbClr val="0099FF">
              <a:alpha val="87059"/>
            </a:srgbClr>
          </a:solidFill>
          <a:ln w="22225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endParaRPr lang="fr-FR" altLang="fr-FR" sz="800" dirty="0">
              <a:solidFill>
                <a:srgbClr val="CCECFF"/>
              </a:solidFill>
              <a:latin typeface="Comic Sans MS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fr-FR" altLang="fr-FR" b="1" dirty="0">
                <a:solidFill>
                  <a:srgbClr val="CCECFF"/>
                </a:solidFill>
                <a:latin typeface="Comic Sans MS" pitchFamily="66" charset="0"/>
              </a:rPr>
              <a:t>Traitement:</a:t>
            </a:r>
            <a:endParaRPr lang="fr-FR" altLang="fr-FR" sz="2000" dirty="0">
              <a:solidFill>
                <a:srgbClr val="CCECFF"/>
              </a:solidFill>
              <a:latin typeface="Comic Sans MS" pitchFamily="66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5148064" y="4325109"/>
            <a:ext cx="3384376" cy="1152128"/>
          </a:xfrm>
          <a:prstGeom prst="rect">
            <a:avLst/>
          </a:prstGeom>
          <a:solidFill>
            <a:srgbClr val="CCECFF">
              <a:alpha val="78824"/>
            </a:srgbClr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spcBef>
                <a:spcPct val="0"/>
              </a:spcBef>
            </a:pPr>
            <a:r>
              <a:rPr lang="fr-FR" altLang="fr-FR" sz="21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         </a:t>
            </a:r>
            <a:r>
              <a:rPr lang="fr-FR" altLang="fr-FR" sz="1400" b="1" dirty="0">
                <a:solidFill>
                  <a:srgbClr val="002060"/>
                </a:solidFill>
                <a:latin typeface="Comic Sans MS" pitchFamily="66" charset="0"/>
                <a:sym typeface="Wingdings" pitchFamily="2" charset="2"/>
              </a:rPr>
              <a:t>surveillance possible </a:t>
            </a:r>
          </a:p>
          <a:p>
            <a:pPr marL="457200" indent="-457200" algn="ctr">
              <a:spcBef>
                <a:spcPct val="0"/>
              </a:spcBef>
            </a:pPr>
            <a:endParaRPr lang="fr-FR" altLang="fr-FR" sz="100" b="1" dirty="0">
              <a:solidFill>
                <a:srgbClr val="002060"/>
              </a:solidFill>
              <a:latin typeface="Comic Sans MS" pitchFamily="66" charset="0"/>
              <a:sym typeface="Wingdings" pitchFamily="2" charset="2"/>
            </a:endParaRPr>
          </a:p>
          <a:p>
            <a:pPr marL="457200" indent="-457200" algn="ctr">
              <a:spcBef>
                <a:spcPct val="0"/>
              </a:spcBef>
            </a:pPr>
            <a:r>
              <a:rPr lang="fr-FR" altLang="fr-FR" sz="14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Si &lt; 10 mm </a:t>
            </a:r>
          </a:p>
          <a:p>
            <a:pPr marL="457200" indent="-457200" algn="ctr">
              <a:spcBef>
                <a:spcPct val="0"/>
              </a:spcBef>
            </a:pPr>
            <a:endParaRPr lang="fr-FR" altLang="fr-FR" sz="1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>
              <a:spcBef>
                <a:spcPct val="0"/>
              </a:spcBef>
            </a:pPr>
            <a:r>
              <a:rPr lang="fr-FR" altLang="fr-FR" sz="14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  <a:sym typeface="Wingdings" pitchFamily="2" charset="2"/>
              </a:rPr>
              <a:t>Thrombose et régression spontanées</a:t>
            </a:r>
            <a:endParaRPr lang="fr-FR" altLang="fr-FR" sz="14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 algn="ctr">
              <a:spcBef>
                <a:spcPct val="0"/>
              </a:spcBef>
            </a:pPr>
            <a:endParaRPr lang="fr-FR" altLang="fr-FR" sz="12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547936" y="4205203"/>
            <a:ext cx="3015952" cy="1152128"/>
          </a:xfrm>
          <a:prstGeom prst="rect">
            <a:avLst/>
          </a:prstGeom>
          <a:solidFill>
            <a:srgbClr val="CCECFF">
              <a:alpha val="78824"/>
            </a:srgbClr>
          </a:solidFill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457200" indent="-457200" algn="ctr">
              <a:spcBef>
                <a:spcPct val="0"/>
              </a:spcBef>
              <a:buFont typeface="Wingdings" pitchFamily="2" charset="2"/>
              <a:buChar char="ü"/>
            </a:pPr>
            <a:endParaRPr lang="fr-FR" altLang="fr-FR" sz="1400" b="1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 algn="ctr">
              <a:spcBef>
                <a:spcPct val="0"/>
              </a:spcBef>
            </a:pPr>
            <a:r>
              <a:rPr lang="fr-FR" altLang="fr-FR" sz="1400" b="1" dirty="0" err="1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embolisation</a:t>
            </a:r>
            <a:r>
              <a:rPr lang="fr-FR" altLang="fr-FR" sz="14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préventive par</a:t>
            </a:r>
          </a:p>
          <a:p>
            <a:pPr marL="457200" indent="-457200" algn="ctr">
              <a:spcBef>
                <a:spcPct val="0"/>
              </a:spcBef>
            </a:pPr>
            <a:r>
              <a:rPr lang="fr-FR" altLang="fr-FR" sz="1400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cathétérisme sélectif</a:t>
            </a:r>
          </a:p>
          <a:p>
            <a:pPr marL="457200" indent="-457200" algn="ctr">
              <a:spcBef>
                <a:spcPct val="0"/>
              </a:spcBef>
            </a:pPr>
            <a:endParaRPr lang="fr-FR" altLang="fr-FR" sz="6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 algn="ctr">
              <a:spcBef>
                <a:spcPct val="0"/>
              </a:spcBef>
            </a:pPr>
            <a:r>
              <a:rPr lang="fr-FR" altLang="fr-FR" sz="14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succès: 62-100%</a:t>
            </a:r>
          </a:p>
          <a:p>
            <a:pPr marL="457200" indent="-457200" algn="ctr">
              <a:spcBef>
                <a:spcPct val="0"/>
              </a:spcBef>
            </a:pPr>
            <a:endParaRPr lang="fr-FR" altLang="fr-FR" sz="6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457200" indent="-457200" algn="ctr">
              <a:spcBef>
                <a:spcPct val="0"/>
              </a:spcBef>
            </a:pPr>
            <a:r>
              <a:rPr lang="fr-FR" altLang="fr-FR" sz="1400" dirty="0" err="1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morbi</a:t>
            </a:r>
            <a:r>
              <a:rPr lang="fr-FR" altLang="fr-FR" sz="1400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-mortalité faible  </a:t>
            </a:r>
          </a:p>
          <a:p>
            <a:pPr marL="457200" indent="-457200">
              <a:spcBef>
                <a:spcPct val="0"/>
              </a:spcBef>
            </a:pPr>
            <a:endParaRPr lang="fr-FR" altLang="fr-FR" sz="20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5" name="Flèche courbée vers la droite 14"/>
          <p:cNvSpPr/>
          <p:nvPr/>
        </p:nvSpPr>
        <p:spPr>
          <a:xfrm rot="2833290">
            <a:off x="2512298" y="3955376"/>
            <a:ext cx="223216" cy="371523"/>
          </a:xfrm>
          <a:prstGeom prst="curvedRightArrow">
            <a:avLst>
              <a:gd name="adj1" fmla="val 25000"/>
              <a:gd name="adj2" fmla="val 50000"/>
              <a:gd name="adj3" fmla="val 30896"/>
            </a:avLst>
          </a:prstGeom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Flèche courbée vers la gauche 15"/>
          <p:cNvSpPr/>
          <p:nvPr/>
        </p:nvSpPr>
        <p:spPr>
          <a:xfrm rot="19372098">
            <a:off x="6118491" y="3988102"/>
            <a:ext cx="219387" cy="425977"/>
          </a:xfrm>
          <a:prstGeom prst="curvedLeftArrow">
            <a:avLst/>
          </a:prstGeom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40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196752"/>
            <a:ext cx="9036496" cy="4770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Østerballe</a:t>
            </a:r>
            <a:r>
              <a:rPr lang="fr-FR" sz="1200" dirty="0">
                <a:latin typeface="Comic Sans MS" pitchFamily="66" charset="0"/>
              </a:rPr>
              <a:t> L et Al. </a:t>
            </a:r>
            <a:r>
              <a:rPr lang="fr-FR" sz="1200" dirty="0" err="1">
                <a:latin typeface="Comic Sans MS" pitchFamily="66" charset="0"/>
              </a:rPr>
              <a:t>Hepatic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pseudoaneurysm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after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traumatic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liver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injury</a:t>
            </a:r>
            <a:r>
              <a:rPr lang="fr-FR" sz="1200" dirty="0">
                <a:latin typeface="Comic Sans MS" pitchFamily="66" charset="0"/>
              </a:rPr>
              <a:t>; </a:t>
            </a:r>
            <a:r>
              <a:rPr lang="fr-FR" sz="1200" dirty="0" err="1">
                <a:latin typeface="Comic Sans MS" pitchFamily="66" charset="0"/>
              </a:rPr>
              <a:t>is</a:t>
            </a:r>
            <a:r>
              <a:rPr lang="fr-FR" sz="1200" dirty="0">
                <a:latin typeface="Comic Sans MS" pitchFamily="66" charset="0"/>
              </a:rPr>
              <a:t> CT </a:t>
            </a:r>
            <a:r>
              <a:rPr lang="fr-FR" sz="1200" dirty="0" err="1">
                <a:latin typeface="Comic Sans MS" pitchFamily="66" charset="0"/>
              </a:rPr>
              <a:t>follow</a:t>
            </a:r>
            <a:r>
              <a:rPr lang="fr-FR" sz="1200" dirty="0">
                <a:latin typeface="Comic Sans MS" pitchFamily="66" charset="0"/>
              </a:rPr>
              <a:t>-up </a:t>
            </a:r>
            <a:r>
              <a:rPr lang="fr-FR" sz="1200" dirty="0" err="1">
                <a:latin typeface="Comic Sans MS" pitchFamily="66" charset="0"/>
              </a:rPr>
              <a:t>warranted</a:t>
            </a:r>
            <a:r>
              <a:rPr lang="fr-FR" sz="1200" dirty="0">
                <a:latin typeface="Comic Sans MS" pitchFamily="66" charset="0"/>
              </a:rPr>
              <a:t>? J Trauma </a:t>
            </a:r>
            <a:r>
              <a:rPr lang="fr-FR" sz="1200" dirty="0" err="1">
                <a:latin typeface="Comic Sans MS" pitchFamily="66" charset="0"/>
              </a:rPr>
              <a:t>Manag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Outcomes</a:t>
            </a:r>
            <a:r>
              <a:rPr lang="fr-FR" sz="1200" dirty="0">
                <a:latin typeface="Comic Sans MS" pitchFamily="66" charset="0"/>
              </a:rPr>
              <a:t>. 2014;8:18.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fr-FR" sz="1200" dirty="0">
              <a:latin typeface="Comic Sans MS" pitchFamily="66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200" dirty="0">
                <a:latin typeface="Comic Sans MS" pitchFamily="66" charset="0"/>
              </a:rPr>
              <a:t> R </a:t>
            </a:r>
            <a:r>
              <a:rPr lang="fr-FR" sz="1200" dirty="0" err="1">
                <a:latin typeface="Comic Sans MS" pitchFamily="66" charset="0"/>
              </a:rPr>
              <a:t>Tétreau</a:t>
            </a:r>
            <a:r>
              <a:rPr lang="fr-FR" sz="1200" dirty="0">
                <a:latin typeface="Comic Sans MS" pitchFamily="66" charset="0"/>
              </a:rPr>
              <a:t> et Al. </a:t>
            </a:r>
            <a:r>
              <a:rPr lang="en-US" sz="1200" dirty="0">
                <a:latin typeface="Comic Sans MS" pitchFamily="66" charset="0"/>
              </a:rPr>
              <a:t>Post-traumatic hepatic artery </a:t>
            </a:r>
            <a:r>
              <a:rPr lang="en-US" sz="1200" dirty="0" err="1">
                <a:latin typeface="Comic Sans MS" pitchFamily="66" charset="0"/>
              </a:rPr>
              <a:t>pseudoaneurysm</a:t>
            </a:r>
            <a:r>
              <a:rPr lang="en-US" sz="1200" dirty="0">
                <a:latin typeface="Comic Sans MS" pitchFamily="66" charset="0"/>
              </a:rPr>
              <a:t>: </a:t>
            </a:r>
            <a:r>
              <a:rPr lang="en-US" sz="1200" dirty="0" err="1">
                <a:latin typeface="Comic Sans MS" pitchFamily="66" charset="0"/>
              </a:rPr>
              <a:t>percutaneous</a:t>
            </a:r>
            <a:r>
              <a:rPr lang="en-US" sz="1200" dirty="0">
                <a:latin typeface="Comic Sans MS" pitchFamily="66" charset="0"/>
              </a:rPr>
              <a:t> </a:t>
            </a:r>
            <a:r>
              <a:rPr lang="en-US" sz="1200" dirty="0" err="1">
                <a:latin typeface="Comic Sans MS" pitchFamily="66" charset="0"/>
              </a:rPr>
              <a:t>embolization</a:t>
            </a:r>
            <a:r>
              <a:rPr lang="en-US" sz="1200" dirty="0">
                <a:latin typeface="Comic Sans MS" pitchFamily="66" charset="0"/>
              </a:rPr>
              <a:t> with glue. </a:t>
            </a:r>
            <a:r>
              <a:rPr lang="fr-FR" sz="1200" dirty="0">
                <a:latin typeface="Comic Sans MS" pitchFamily="66" charset="0"/>
              </a:rPr>
              <a:t>Journal de radiologie.2007:</a:t>
            </a:r>
            <a:r>
              <a:rPr lang="nl-NL" sz="1200" dirty="0">
                <a:latin typeface="Comic Sans MS" pitchFamily="66" charset="0"/>
              </a:rPr>
              <a:t> Vol 88, N° 7-8-C1 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nl-NL" sz="1200" dirty="0">
              <a:latin typeface="Comic Sans MS" pitchFamily="66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Kittaka</a:t>
            </a:r>
            <a:r>
              <a:rPr lang="fr-FR" sz="1200" dirty="0">
                <a:latin typeface="Comic Sans MS" pitchFamily="66" charset="0"/>
              </a:rPr>
              <a:t> et Al. The Investigation of </a:t>
            </a:r>
            <a:r>
              <a:rPr lang="fr-FR" sz="1200" dirty="0" err="1">
                <a:latin typeface="Comic Sans MS" pitchFamily="66" charset="0"/>
              </a:rPr>
              <a:t>Posttraumatic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Pseudoaneurysms</a:t>
            </a:r>
            <a:r>
              <a:rPr lang="fr-FR" sz="1200" dirty="0">
                <a:latin typeface="Comic Sans MS" pitchFamily="66" charset="0"/>
              </a:rPr>
              <a:t> in Patients </a:t>
            </a:r>
            <a:r>
              <a:rPr lang="fr-FR" sz="1200" dirty="0" err="1">
                <a:latin typeface="Comic Sans MS" pitchFamily="66" charset="0"/>
              </a:rPr>
              <a:t>Treated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with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Nonoperative</a:t>
            </a:r>
            <a:r>
              <a:rPr lang="fr-FR" sz="1200" dirty="0">
                <a:latin typeface="Comic Sans MS" pitchFamily="66" charset="0"/>
              </a:rPr>
              <a:t> Management for Blunt Abdominal </a:t>
            </a:r>
            <a:r>
              <a:rPr lang="fr-FR" sz="1200" dirty="0" err="1">
                <a:latin typeface="Comic Sans MS" pitchFamily="66" charset="0"/>
              </a:rPr>
              <a:t>Solid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Organ</a:t>
            </a:r>
            <a:r>
              <a:rPr lang="fr-FR" sz="1200" dirty="0">
                <a:latin typeface="Comic Sans MS" pitchFamily="66" charset="0"/>
              </a:rPr>
              <a:t> Injuries. </a:t>
            </a:r>
            <a:r>
              <a:rPr lang="fr-FR" sz="1200" dirty="0" err="1">
                <a:latin typeface="Comic Sans MS" pitchFamily="66" charset="0"/>
              </a:rPr>
              <a:t>PloS</a:t>
            </a:r>
            <a:r>
              <a:rPr lang="fr-FR" sz="1200" dirty="0">
                <a:latin typeface="Comic Sans MS" pitchFamily="66" charset="0"/>
              </a:rPr>
              <a:t> one, 2015: 10(3)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fr-FR" sz="1200" dirty="0">
              <a:latin typeface="Comic Sans MS" pitchFamily="66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200" dirty="0">
                <a:latin typeface="Comic Sans MS" pitchFamily="66" charset="0"/>
              </a:rPr>
              <a:t> Won Y, Lee SL, Kim Y, Ku YM. </a:t>
            </a:r>
            <a:r>
              <a:rPr lang="fr-FR" sz="1200" dirty="0" err="1">
                <a:latin typeface="Comic Sans MS" pitchFamily="66" charset="0"/>
              </a:rPr>
              <a:t>Clinical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efficacy</a:t>
            </a:r>
            <a:r>
              <a:rPr lang="fr-FR" sz="1200" dirty="0">
                <a:latin typeface="Comic Sans MS" pitchFamily="66" charset="0"/>
              </a:rPr>
              <a:t> of </a:t>
            </a:r>
            <a:r>
              <a:rPr lang="fr-FR" sz="1200" dirty="0" err="1">
                <a:latin typeface="Comic Sans MS" pitchFamily="66" charset="0"/>
              </a:rPr>
              <a:t>transcatheterembolization</a:t>
            </a:r>
            <a:r>
              <a:rPr lang="fr-FR" sz="1200" dirty="0">
                <a:latin typeface="Comic Sans MS" pitchFamily="66" charset="0"/>
              </a:rPr>
              <a:t> of </a:t>
            </a:r>
            <a:r>
              <a:rPr lang="fr-FR" sz="1200" dirty="0" err="1">
                <a:latin typeface="Comic Sans MS" pitchFamily="66" charset="0"/>
              </a:rPr>
              <a:t>visceral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artery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pseudoaneurysms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using</a:t>
            </a:r>
            <a:r>
              <a:rPr lang="fr-FR" sz="1200" dirty="0">
                <a:latin typeface="Comic Sans MS" pitchFamily="66" charset="0"/>
              </a:rPr>
              <a:t> N-</a:t>
            </a:r>
            <a:r>
              <a:rPr lang="fr-FR" sz="1200" dirty="0" err="1">
                <a:latin typeface="Comic Sans MS" pitchFamily="66" charset="0"/>
              </a:rPr>
              <a:t>butylcyanoacrylate</a:t>
            </a:r>
            <a:r>
              <a:rPr lang="fr-FR" sz="1200" dirty="0">
                <a:latin typeface="Comic Sans MS" pitchFamily="66" charset="0"/>
              </a:rPr>
              <a:t> (NBCA). </a:t>
            </a:r>
            <a:r>
              <a:rPr lang="fr-FR" sz="1200" dirty="0" err="1">
                <a:latin typeface="Comic Sans MS" pitchFamily="66" charset="0"/>
              </a:rPr>
              <a:t>Diagn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Interv</a:t>
            </a:r>
            <a:r>
              <a:rPr lang="fr-FR" sz="1200" dirty="0">
                <a:latin typeface="Comic Sans MS" pitchFamily="66" charset="0"/>
              </a:rPr>
              <a:t> Imaging </a:t>
            </a:r>
          </a:p>
          <a:p>
            <a:pPr>
              <a:lnSpc>
                <a:spcPct val="150000"/>
              </a:lnSpc>
            </a:pPr>
            <a:r>
              <a:rPr lang="fr-FR" sz="1200" dirty="0">
                <a:latin typeface="Comic Sans MS" pitchFamily="66" charset="0"/>
              </a:rPr>
              <a:t>2015;96:563—9.</a:t>
            </a:r>
          </a:p>
          <a:p>
            <a:pPr>
              <a:lnSpc>
                <a:spcPct val="150000"/>
              </a:lnSpc>
            </a:pPr>
            <a:endParaRPr lang="fr-FR" sz="1200" dirty="0">
              <a:latin typeface="Comic Sans MS" pitchFamily="66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200" dirty="0">
                <a:latin typeface="Comic Sans MS" pitchFamily="66" charset="0"/>
              </a:rPr>
              <a:t> Lorenz JM, van </a:t>
            </a:r>
            <a:r>
              <a:rPr lang="fr-FR" sz="1200" dirty="0" err="1">
                <a:latin typeface="Comic Sans MS" pitchFamily="66" charset="0"/>
              </a:rPr>
              <a:t>Beek</a:t>
            </a:r>
            <a:r>
              <a:rPr lang="fr-FR" sz="1200" dirty="0">
                <a:latin typeface="Comic Sans MS" pitchFamily="66" charset="0"/>
              </a:rPr>
              <a:t> D, Van Ha TG, Lai J, Funaki B. </a:t>
            </a:r>
            <a:r>
              <a:rPr lang="fr-FR" sz="1200" dirty="0" err="1">
                <a:latin typeface="Comic Sans MS" pitchFamily="66" charset="0"/>
              </a:rPr>
              <a:t>Percutaneous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thrombin</a:t>
            </a:r>
            <a:r>
              <a:rPr lang="fr-FR" sz="1200" dirty="0">
                <a:latin typeface="Comic Sans MS" pitchFamily="66" charset="0"/>
              </a:rPr>
              <a:t> injection in an infant to </a:t>
            </a:r>
            <a:r>
              <a:rPr lang="fr-FR" sz="1200" dirty="0" err="1">
                <a:latin typeface="Comic Sans MS" pitchFamily="66" charset="0"/>
              </a:rPr>
              <a:t>treat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hepatic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artery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pseudoaneurysm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after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failed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embolization</a:t>
            </a:r>
            <a:r>
              <a:rPr lang="fr-FR" sz="1200" dirty="0">
                <a:latin typeface="Comic Sans MS" pitchFamily="66" charset="0"/>
              </a:rPr>
              <a:t>. </a:t>
            </a:r>
            <a:r>
              <a:rPr lang="fr-FR" sz="1200" dirty="0" err="1">
                <a:latin typeface="Comic Sans MS" pitchFamily="66" charset="0"/>
              </a:rPr>
              <a:t>Pediatr</a:t>
            </a:r>
            <a:r>
              <a:rPr lang="fr-FR" sz="1200" dirty="0">
                <a:latin typeface="Comic Sans MS" pitchFamily="66" charset="0"/>
              </a:rPr>
              <a:t> </a:t>
            </a:r>
            <a:r>
              <a:rPr lang="fr-FR" sz="1200" dirty="0" err="1">
                <a:latin typeface="Comic Sans MS" pitchFamily="66" charset="0"/>
              </a:rPr>
              <a:t>Radiol</a:t>
            </a:r>
            <a:r>
              <a:rPr lang="fr-FR" sz="1200" dirty="0">
                <a:latin typeface="Comic Sans MS" pitchFamily="66" charset="0"/>
              </a:rPr>
              <a:t> 2013;43:1532-5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nl-NL" sz="1200" dirty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endParaRPr lang="fr-FR" sz="1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415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179512" y="116632"/>
            <a:ext cx="2880320" cy="432048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2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RAPPELS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2483768" y="404664"/>
            <a:ext cx="6408712" cy="576064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80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000" noProof="0" dirty="0">
                <a:solidFill>
                  <a:srgbClr val="99CCFF"/>
                </a:solidFill>
                <a:latin typeface="Comic Sans MS" pitchFamily="66" charset="0"/>
              </a:rPr>
              <a:t>Pseudo-anévrysme intra-hépatique post-traumatique:</a:t>
            </a:r>
            <a:endParaRPr lang="fr-FR" altLang="fr-FR" sz="200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2000" noProof="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pic>
        <p:nvPicPr>
          <p:cNvPr id="11" name="Picture 3" descr="C:\Users\u701930\AppData\Local\Temp\1.2.840.113619.2.80.39303389.20179.1437723543.260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t="9806" r="23691" b="20198"/>
          <a:stretch/>
        </p:blipFill>
        <p:spPr bwMode="auto">
          <a:xfrm>
            <a:off x="4123" y="620688"/>
            <a:ext cx="235865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u701930\AppData\Local\Temp\1.2.840.113619.2.80.39303389.20179.1437723544.370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t="20205" r="32379" b="30066"/>
          <a:stretch/>
        </p:blipFill>
        <p:spPr bwMode="auto">
          <a:xfrm>
            <a:off x="6911157" y="1052092"/>
            <a:ext cx="1981324" cy="187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/>
        </p:nvSpPr>
        <p:spPr>
          <a:xfrm>
            <a:off x="2915816" y="1088418"/>
            <a:ext cx="3024336" cy="1800200"/>
          </a:xfrm>
          <a:prstGeom prst="ellipse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altLang="fr-FR" b="1" dirty="0">
                <a:solidFill>
                  <a:srgbClr val="002060"/>
                </a:solidFill>
                <a:latin typeface="Comic Sans MS" pitchFamily="66" charset="0"/>
              </a:rPr>
              <a:t>Quel matériel choisir?</a:t>
            </a:r>
            <a:endParaRPr lang="fr-FR" altLang="fr-FR" sz="1200" b="1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-540568" y="2060848"/>
            <a:ext cx="5040559" cy="4644584"/>
          </a:xfrm>
          <a:prstGeom prst="ellipse">
            <a:avLst/>
          </a:prstGeom>
          <a:solidFill>
            <a:srgbClr val="0099FF">
              <a:alpha val="87843"/>
            </a:srgbClr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algn="ctr">
              <a:lnSpc>
                <a:spcPct val="170000"/>
              </a:lnSpc>
              <a:spcBef>
                <a:spcPct val="20000"/>
              </a:spcBef>
            </a:pPr>
            <a:r>
              <a:rPr lang="fr-FR" altLang="fr-FR" sz="4300" b="1" dirty="0">
                <a:solidFill>
                  <a:srgbClr val="CCECFF"/>
                </a:solidFill>
                <a:latin typeface="Comic Sans MS" pitchFamily="66" charset="0"/>
              </a:rPr>
              <a:t>Classiquement:</a:t>
            </a:r>
          </a:p>
          <a:p>
            <a:pPr algn="ctr">
              <a:lnSpc>
                <a:spcPct val="170000"/>
              </a:lnSpc>
              <a:spcBef>
                <a:spcPct val="20000"/>
              </a:spcBef>
            </a:pPr>
            <a:r>
              <a:rPr lang="fr-FR" altLang="fr-FR" sz="4300" dirty="0" err="1">
                <a:solidFill>
                  <a:srgbClr val="00FFFF"/>
                </a:solidFill>
                <a:latin typeface="Comic Sans MS" pitchFamily="66" charset="0"/>
              </a:rPr>
              <a:t>Coils</a:t>
            </a:r>
            <a:r>
              <a:rPr lang="fr-FR" altLang="fr-FR" sz="4300" dirty="0">
                <a:solidFill>
                  <a:srgbClr val="00FFFF"/>
                </a:solidFill>
                <a:latin typeface="Comic Sans MS" pitchFamily="66" charset="0"/>
              </a:rPr>
              <a:t> métalliques</a:t>
            </a:r>
          </a:p>
          <a:p>
            <a:pPr algn="ctr">
              <a:lnSpc>
                <a:spcPct val="170000"/>
              </a:lnSpc>
              <a:spcBef>
                <a:spcPct val="20000"/>
              </a:spcBef>
            </a:pPr>
            <a:endParaRPr lang="fr-FR" altLang="fr-FR" sz="2600" dirty="0">
              <a:solidFill>
                <a:srgbClr val="99CCFF"/>
              </a:solidFill>
              <a:latin typeface="Comic Sans MS" pitchFamily="66" charset="0"/>
            </a:endParaRPr>
          </a:p>
          <a:p>
            <a:pPr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3000" b="1" dirty="0" err="1">
                <a:solidFill>
                  <a:srgbClr val="002060"/>
                </a:solidFill>
                <a:latin typeface="Comic Sans MS" pitchFamily="66" charset="0"/>
              </a:rPr>
              <a:t>Packing</a:t>
            </a:r>
            <a:r>
              <a:rPr lang="fr-FR" altLang="fr-FR" sz="3000" b="1" dirty="0">
                <a:solidFill>
                  <a:srgbClr val="002060"/>
                </a:solidFill>
                <a:latin typeface="Comic Sans MS" pitchFamily="66" charset="0"/>
              </a:rPr>
              <a:t>: </a:t>
            </a:r>
            <a:r>
              <a:rPr lang="fr-FR" altLang="fr-FR" sz="3000" dirty="0">
                <a:solidFill>
                  <a:srgbClr val="002060"/>
                </a:solidFill>
                <a:latin typeface="Comic Sans MS" pitchFamily="66" charset="0"/>
              </a:rPr>
              <a:t>collet étroit</a:t>
            </a:r>
          </a:p>
          <a:p>
            <a:pPr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3000" b="1" dirty="0">
                <a:solidFill>
                  <a:srgbClr val="002060"/>
                </a:solidFill>
                <a:latin typeface="Comic Sans MS" pitchFamily="66" charset="0"/>
              </a:rPr>
              <a:t>Technique en sandwich: </a:t>
            </a:r>
            <a:r>
              <a:rPr lang="fr-FR" altLang="fr-FR" sz="3000" dirty="0">
                <a:solidFill>
                  <a:srgbClr val="002060"/>
                </a:solidFill>
                <a:latin typeface="Comic Sans MS" pitchFamily="66" charset="0"/>
              </a:rPr>
              <a:t>exclusion des vaisseaux afférent et efférent</a:t>
            </a:r>
          </a:p>
          <a:p>
            <a:pPr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3000" dirty="0">
                <a:solidFill>
                  <a:srgbClr val="002060"/>
                </a:solidFill>
                <a:latin typeface="Comic Sans MS" pitchFamily="66" charset="0"/>
              </a:rPr>
              <a:t> Diminution du flux du FA</a:t>
            </a:r>
          </a:p>
          <a:p>
            <a:pPr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3000" dirty="0">
                <a:solidFill>
                  <a:srgbClr val="002060"/>
                </a:solidFill>
                <a:latin typeface="Comic Sans MS" pitchFamily="66" charset="0"/>
              </a:rPr>
              <a:t> Risque faible d’</a:t>
            </a:r>
            <a:r>
              <a:rPr lang="fr-FR" altLang="fr-FR" sz="3000" dirty="0" err="1">
                <a:solidFill>
                  <a:srgbClr val="002060"/>
                </a:solidFill>
                <a:latin typeface="Comic Sans MS" pitchFamily="66" charset="0"/>
              </a:rPr>
              <a:t>embolisation</a:t>
            </a:r>
            <a:r>
              <a:rPr lang="fr-FR" altLang="fr-FR" sz="3000" dirty="0">
                <a:solidFill>
                  <a:srgbClr val="002060"/>
                </a:solidFill>
                <a:latin typeface="Comic Sans MS" pitchFamily="66" charset="0"/>
              </a:rPr>
              <a:t> distale</a:t>
            </a:r>
          </a:p>
        </p:txBody>
      </p:sp>
      <p:sp>
        <p:nvSpPr>
          <p:cNvPr id="18" name="Ellipse 17"/>
          <p:cNvSpPr/>
          <p:nvPr/>
        </p:nvSpPr>
        <p:spPr>
          <a:xfrm>
            <a:off x="4044923" y="2204864"/>
            <a:ext cx="5472608" cy="4500568"/>
          </a:xfrm>
          <a:prstGeom prst="ellipse">
            <a:avLst/>
          </a:prstGeom>
          <a:solidFill>
            <a:srgbClr val="00CCFF">
              <a:alpha val="87451"/>
            </a:srgb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>
              <a:lnSpc>
                <a:spcPct val="170000"/>
              </a:lnSpc>
              <a:spcBef>
                <a:spcPct val="20000"/>
              </a:spcBef>
            </a:pPr>
            <a:endParaRPr lang="fr-FR" altLang="fr-FR" sz="1000" dirty="0">
              <a:solidFill>
                <a:srgbClr val="CCECFF"/>
              </a:solidFill>
              <a:latin typeface="Comic Sans MS" pitchFamily="66" charset="0"/>
            </a:endParaRPr>
          </a:p>
          <a:p>
            <a:pPr algn="ctr">
              <a:lnSpc>
                <a:spcPct val="170000"/>
              </a:lnSpc>
              <a:spcBef>
                <a:spcPct val="20000"/>
              </a:spcBef>
            </a:pPr>
            <a:r>
              <a:rPr lang="fr-FR" altLang="fr-FR" sz="6400" b="1" dirty="0">
                <a:solidFill>
                  <a:srgbClr val="CCECFF"/>
                </a:solidFill>
                <a:latin typeface="Comic Sans MS" pitchFamily="66" charset="0"/>
              </a:rPr>
              <a:t>Alternatives:</a:t>
            </a:r>
          </a:p>
          <a:p>
            <a:pPr algn="ctr">
              <a:lnSpc>
                <a:spcPct val="170000"/>
              </a:lnSpc>
              <a:spcBef>
                <a:spcPct val="20000"/>
              </a:spcBef>
            </a:pPr>
            <a:r>
              <a:rPr lang="fr-FR" altLang="fr-FR" sz="5600" dirty="0">
                <a:solidFill>
                  <a:srgbClr val="5F33CD"/>
                </a:solidFill>
                <a:latin typeface="Comic Sans MS" pitchFamily="66" charset="0"/>
              </a:rPr>
              <a:t>Agents emboliques liquides</a:t>
            </a:r>
          </a:p>
          <a:p>
            <a:pPr algn="ctr">
              <a:lnSpc>
                <a:spcPct val="170000"/>
              </a:lnSpc>
              <a:spcBef>
                <a:spcPct val="20000"/>
              </a:spcBef>
            </a:pPr>
            <a:endParaRPr lang="fr-FR" altLang="fr-FR" sz="3200" dirty="0">
              <a:solidFill>
                <a:srgbClr val="99CCFF"/>
              </a:solidFill>
              <a:latin typeface="Comic Sans MS" pitchFamily="66" charset="0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altLang="fr-FR" sz="4800" b="1" dirty="0">
                <a:solidFill>
                  <a:srgbClr val="002060"/>
                </a:solidFill>
                <a:latin typeface="Comic Sans MS" pitchFamily="66" charset="0"/>
              </a:rPr>
              <a:t>Colle:</a:t>
            </a: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 FA distal, </a:t>
            </a:r>
            <a:r>
              <a:rPr lang="fr-FR" altLang="fr-FR" sz="4800" dirty="0" err="1">
                <a:solidFill>
                  <a:srgbClr val="002060"/>
                </a:solidFill>
                <a:latin typeface="Comic Sans MS" pitchFamily="66" charset="0"/>
              </a:rPr>
              <a:t>coagulopathie</a:t>
            </a: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 précautions: </a:t>
            </a:r>
            <a:r>
              <a:rPr lang="fr-FR" altLang="fr-FR" sz="4800" dirty="0" err="1">
                <a:solidFill>
                  <a:srgbClr val="002060"/>
                </a:solidFill>
                <a:latin typeface="Comic Sans MS" pitchFamily="66" charset="0"/>
              </a:rPr>
              <a:t>catéthérisme</a:t>
            </a: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altLang="fr-FR" sz="4800" dirty="0" err="1">
                <a:solidFill>
                  <a:srgbClr val="002060"/>
                </a:solidFill>
                <a:latin typeface="Comic Sans MS" pitchFamily="66" charset="0"/>
              </a:rPr>
              <a:t>hypersélectif</a:t>
            </a: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, </a:t>
            </a:r>
          </a:p>
          <a:p>
            <a:pPr>
              <a:lnSpc>
                <a:spcPct val="170000"/>
              </a:lnSpc>
            </a:pP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fr-FR" altLang="fr-FR" sz="4800" dirty="0" err="1">
                <a:solidFill>
                  <a:srgbClr val="002060"/>
                </a:solidFill>
                <a:latin typeface="Comic Sans MS" pitchFamily="66" charset="0"/>
              </a:rPr>
              <a:t>cyanacrylate</a:t>
            </a: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 (NBCA) dilué avec du  </a:t>
            </a:r>
          </a:p>
          <a:p>
            <a:pPr>
              <a:lnSpc>
                <a:spcPct val="170000"/>
              </a:lnSpc>
            </a:pP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   </a:t>
            </a:r>
            <a:r>
              <a:rPr lang="fr-FR" altLang="fr-FR" sz="4800" dirty="0" err="1">
                <a:solidFill>
                  <a:srgbClr val="002060"/>
                </a:solidFill>
                <a:latin typeface="Comic Sans MS" pitchFamily="66" charset="0"/>
              </a:rPr>
              <a:t>lipiodol</a:t>
            </a: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 (1:1 à 1:3): Glubran2®</a:t>
            </a:r>
          </a:p>
          <a:p>
            <a:pPr>
              <a:lnSpc>
                <a:spcPct val="170000"/>
              </a:lnSpc>
            </a:pPr>
            <a:endParaRPr lang="fr-FR" altLang="fr-FR" sz="3200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fr-FR" altLang="fr-FR" sz="4800" b="1" dirty="0">
                <a:solidFill>
                  <a:srgbClr val="002060"/>
                </a:solidFill>
                <a:latin typeface="Comic Sans MS" pitchFamily="66" charset="0"/>
              </a:rPr>
              <a:t> Polymères: Onyx®: </a:t>
            </a:r>
            <a:r>
              <a:rPr lang="fr-FR" altLang="fr-FR" sz="4800" dirty="0" err="1">
                <a:solidFill>
                  <a:srgbClr val="002060"/>
                </a:solidFill>
                <a:latin typeface="Comic Sans MS" pitchFamily="66" charset="0"/>
              </a:rPr>
              <a:t>Trufill</a:t>
            </a: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®</a:t>
            </a:r>
            <a:endParaRPr lang="fr-FR" altLang="fr-FR" sz="4800" b="1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ü"/>
            </a:pPr>
            <a:endParaRPr lang="fr-FR" altLang="fr-FR" sz="3200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4800" b="1" dirty="0">
                <a:solidFill>
                  <a:srgbClr val="002060"/>
                </a:solidFill>
                <a:latin typeface="Comic Sans MS" pitchFamily="66" charset="0"/>
              </a:rPr>
              <a:t>Combinaison </a:t>
            </a:r>
            <a:r>
              <a:rPr lang="fr-FR" altLang="fr-FR" sz="4800" b="1" dirty="0" err="1">
                <a:solidFill>
                  <a:srgbClr val="002060"/>
                </a:solidFill>
                <a:latin typeface="Comic Sans MS" pitchFamily="66" charset="0"/>
              </a:rPr>
              <a:t>coils</a:t>
            </a:r>
            <a:r>
              <a:rPr lang="fr-FR" altLang="fr-FR" sz="4800" b="1" dirty="0">
                <a:solidFill>
                  <a:srgbClr val="002060"/>
                </a:solidFill>
                <a:latin typeface="Comic Sans MS" pitchFamily="66" charset="0"/>
              </a:rPr>
              <a:t> et colle: </a:t>
            </a: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nombre de   </a:t>
            </a:r>
          </a:p>
          <a:p>
            <a:pPr>
              <a:lnSpc>
                <a:spcPct val="170000"/>
              </a:lnSpc>
              <a:spcBef>
                <a:spcPct val="20000"/>
              </a:spcBef>
            </a:pP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    </a:t>
            </a:r>
            <a:r>
              <a:rPr lang="fr-FR" altLang="fr-FR" sz="4800" dirty="0" err="1">
                <a:solidFill>
                  <a:srgbClr val="002060"/>
                </a:solidFill>
                <a:latin typeface="Comic Sans MS" pitchFamily="66" charset="0"/>
              </a:rPr>
              <a:t>coils</a:t>
            </a: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 utilisés et coût &lt; </a:t>
            </a:r>
          </a:p>
        </p:txBody>
      </p:sp>
    </p:spTree>
    <p:extLst>
      <p:ext uri="{BB962C8B-B14F-4D97-AF65-F5344CB8AC3E}">
        <p14:creationId xmlns:p14="http://schemas.microsoft.com/office/powerpoint/2010/main" val="2137040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498" y="3356992"/>
            <a:ext cx="9036496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Østerballe</a:t>
            </a:r>
            <a:r>
              <a:rPr lang="fr-FR" sz="1100" dirty="0">
                <a:latin typeface="Comic Sans MS" pitchFamily="66" charset="0"/>
              </a:rPr>
              <a:t> L et Al. </a:t>
            </a:r>
            <a:r>
              <a:rPr lang="fr-FR" sz="1100" dirty="0" err="1">
                <a:latin typeface="Comic Sans MS" pitchFamily="66" charset="0"/>
              </a:rPr>
              <a:t>Hepatic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pseudoaneurysm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after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traumatic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liver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injury</a:t>
            </a:r>
            <a:r>
              <a:rPr lang="fr-FR" sz="1100" dirty="0">
                <a:latin typeface="Comic Sans MS" pitchFamily="66" charset="0"/>
              </a:rPr>
              <a:t>; </a:t>
            </a:r>
            <a:r>
              <a:rPr lang="fr-FR" sz="1100" dirty="0" err="1">
                <a:latin typeface="Comic Sans MS" pitchFamily="66" charset="0"/>
              </a:rPr>
              <a:t>is</a:t>
            </a:r>
            <a:r>
              <a:rPr lang="fr-FR" sz="1100" dirty="0">
                <a:latin typeface="Comic Sans MS" pitchFamily="66" charset="0"/>
              </a:rPr>
              <a:t> CT </a:t>
            </a:r>
            <a:r>
              <a:rPr lang="fr-FR" sz="1100" dirty="0" err="1">
                <a:latin typeface="Comic Sans MS" pitchFamily="66" charset="0"/>
              </a:rPr>
              <a:t>follow</a:t>
            </a:r>
            <a:r>
              <a:rPr lang="fr-FR" sz="1100" dirty="0">
                <a:latin typeface="Comic Sans MS" pitchFamily="66" charset="0"/>
              </a:rPr>
              <a:t>-up </a:t>
            </a:r>
            <a:r>
              <a:rPr lang="fr-FR" sz="1100" dirty="0" err="1">
                <a:latin typeface="Comic Sans MS" pitchFamily="66" charset="0"/>
              </a:rPr>
              <a:t>warranted</a:t>
            </a:r>
            <a:r>
              <a:rPr lang="fr-FR" sz="1100" dirty="0">
                <a:latin typeface="Comic Sans MS" pitchFamily="66" charset="0"/>
              </a:rPr>
              <a:t>? J Trauma </a:t>
            </a:r>
            <a:r>
              <a:rPr lang="fr-FR" sz="1100" dirty="0" err="1">
                <a:latin typeface="Comic Sans MS" pitchFamily="66" charset="0"/>
              </a:rPr>
              <a:t>Manag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Outcomes</a:t>
            </a:r>
            <a:r>
              <a:rPr lang="fr-FR" sz="1100" dirty="0">
                <a:latin typeface="Comic Sans MS" pitchFamily="66" charset="0"/>
              </a:rPr>
              <a:t>. 2014;8:18.</a:t>
            </a:r>
          </a:p>
          <a:p>
            <a:pPr>
              <a:buFont typeface="Arial" pitchFamily="34" charset="0"/>
              <a:buChar char="•"/>
            </a:pPr>
            <a:endParaRPr lang="fr-FR" sz="1100" dirty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1100" dirty="0">
                <a:latin typeface="Comic Sans MS" pitchFamily="66" charset="0"/>
              </a:rPr>
              <a:t> R </a:t>
            </a:r>
            <a:r>
              <a:rPr lang="fr-FR" sz="1100" dirty="0" err="1">
                <a:latin typeface="Comic Sans MS" pitchFamily="66" charset="0"/>
              </a:rPr>
              <a:t>Tétreau</a:t>
            </a:r>
            <a:r>
              <a:rPr lang="fr-FR" sz="1100" dirty="0">
                <a:latin typeface="Comic Sans MS" pitchFamily="66" charset="0"/>
              </a:rPr>
              <a:t> et Al. </a:t>
            </a:r>
            <a:r>
              <a:rPr lang="en-US" sz="1100" dirty="0">
                <a:latin typeface="Comic Sans MS" pitchFamily="66" charset="0"/>
              </a:rPr>
              <a:t>Post-traumatic hepatic artery </a:t>
            </a:r>
            <a:r>
              <a:rPr lang="en-US" sz="1100" dirty="0" err="1">
                <a:latin typeface="Comic Sans MS" pitchFamily="66" charset="0"/>
              </a:rPr>
              <a:t>pseudoaneurysm</a:t>
            </a:r>
            <a:r>
              <a:rPr lang="en-US" sz="1100" dirty="0">
                <a:latin typeface="Comic Sans MS" pitchFamily="66" charset="0"/>
              </a:rPr>
              <a:t>: </a:t>
            </a:r>
            <a:r>
              <a:rPr lang="en-US" sz="1100" dirty="0" err="1">
                <a:latin typeface="Comic Sans MS" pitchFamily="66" charset="0"/>
              </a:rPr>
              <a:t>percutaneous</a:t>
            </a:r>
            <a:r>
              <a:rPr lang="en-US" sz="1100" dirty="0">
                <a:latin typeface="Comic Sans MS" pitchFamily="66" charset="0"/>
              </a:rPr>
              <a:t> </a:t>
            </a:r>
            <a:r>
              <a:rPr lang="en-US" sz="1100" dirty="0" err="1">
                <a:latin typeface="Comic Sans MS" pitchFamily="66" charset="0"/>
              </a:rPr>
              <a:t>embolization</a:t>
            </a:r>
            <a:r>
              <a:rPr lang="en-US" sz="1100" dirty="0">
                <a:latin typeface="Comic Sans MS" pitchFamily="66" charset="0"/>
              </a:rPr>
              <a:t> with glue. </a:t>
            </a:r>
            <a:r>
              <a:rPr lang="fr-FR" sz="1100" dirty="0">
                <a:latin typeface="Comic Sans MS" pitchFamily="66" charset="0"/>
              </a:rPr>
              <a:t>Journal de radiologie.2007:</a:t>
            </a:r>
            <a:r>
              <a:rPr lang="nl-NL" sz="1100" dirty="0">
                <a:latin typeface="Comic Sans MS" pitchFamily="66" charset="0"/>
              </a:rPr>
              <a:t> Vol 88, N° 7-8-C1 </a:t>
            </a:r>
          </a:p>
          <a:p>
            <a:pPr>
              <a:buFont typeface="Arial" pitchFamily="34" charset="0"/>
              <a:buChar char="•"/>
            </a:pPr>
            <a:endParaRPr lang="nl-NL" sz="1100" dirty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Kittaka</a:t>
            </a:r>
            <a:r>
              <a:rPr lang="fr-FR" sz="1100" dirty="0">
                <a:latin typeface="Comic Sans MS" pitchFamily="66" charset="0"/>
              </a:rPr>
              <a:t> et Al. The Investigation of </a:t>
            </a:r>
            <a:r>
              <a:rPr lang="fr-FR" sz="1100" dirty="0" err="1">
                <a:latin typeface="Comic Sans MS" pitchFamily="66" charset="0"/>
              </a:rPr>
              <a:t>Posttraumatic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Pseudoaneurysms</a:t>
            </a:r>
            <a:r>
              <a:rPr lang="fr-FR" sz="1100" dirty="0">
                <a:latin typeface="Comic Sans MS" pitchFamily="66" charset="0"/>
              </a:rPr>
              <a:t> in Patients </a:t>
            </a:r>
            <a:r>
              <a:rPr lang="fr-FR" sz="1100" dirty="0" err="1">
                <a:latin typeface="Comic Sans MS" pitchFamily="66" charset="0"/>
              </a:rPr>
              <a:t>Treated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with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Nonoperative</a:t>
            </a:r>
            <a:r>
              <a:rPr lang="fr-FR" sz="1100" dirty="0">
                <a:latin typeface="Comic Sans MS" pitchFamily="66" charset="0"/>
              </a:rPr>
              <a:t> Management for Blunt Abdominal </a:t>
            </a:r>
            <a:r>
              <a:rPr lang="fr-FR" sz="1100" dirty="0" err="1">
                <a:latin typeface="Comic Sans MS" pitchFamily="66" charset="0"/>
              </a:rPr>
              <a:t>Solid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Organ</a:t>
            </a:r>
            <a:r>
              <a:rPr lang="fr-FR" sz="1100" dirty="0">
                <a:latin typeface="Comic Sans MS" pitchFamily="66" charset="0"/>
              </a:rPr>
              <a:t> Injuries. </a:t>
            </a:r>
            <a:r>
              <a:rPr lang="fr-FR" sz="1100" dirty="0" err="1">
                <a:latin typeface="Comic Sans MS" pitchFamily="66" charset="0"/>
              </a:rPr>
              <a:t>PloS</a:t>
            </a:r>
            <a:r>
              <a:rPr lang="fr-FR" sz="1100" dirty="0">
                <a:latin typeface="Comic Sans MS" pitchFamily="66" charset="0"/>
              </a:rPr>
              <a:t> one, 2015: 10(3)</a:t>
            </a:r>
          </a:p>
          <a:p>
            <a:pPr>
              <a:buFont typeface="Arial" pitchFamily="34" charset="0"/>
              <a:buChar char="•"/>
            </a:pPr>
            <a:endParaRPr lang="fr-FR" sz="1100" dirty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1100" dirty="0">
                <a:latin typeface="Comic Sans MS" pitchFamily="66" charset="0"/>
              </a:rPr>
              <a:t> Won Y, Lee SL, Kim Y, Ku YM. </a:t>
            </a:r>
            <a:r>
              <a:rPr lang="fr-FR" sz="1100" dirty="0" err="1">
                <a:latin typeface="Comic Sans MS" pitchFamily="66" charset="0"/>
              </a:rPr>
              <a:t>Clinical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efficacy</a:t>
            </a:r>
            <a:r>
              <a:rPr lang="fr-FR" sz="1100" dirty="0">
                <a:latin typeface="Comic Sans MS" pitchFamily="66" charset="0"/>
              </a:rPr>
              <a:t> of </a:t>
            </a:r>
            <a:r>
              <a:rPr lang="fr-FR" sz="1100" dirty="0" err="1">
                <a:latin typeface="Comic Sans MS" pitchFamily="66" charset="0"/>
              </a:rPr>
              <a:t>transcatheterembolization</a:t>
            </a:r>
            <a:r>
              <a:rPr lang="fr-FR" sz="1100" dirty="0">
                <a:latin typeface="Comic Sans MS" pitchFamily="66" charset="0"/>
              </a:rPr>
              <a:t> of </a:t>
            </a:r>
            <a:r>
              <a:rPr lang="fr-FR" sz="1100" dirty="0" err="1">
                <a:latin typeface="Comic Sans MS" pitchFamily="66" charset="0"/>
              </a:rPr>
              <a:t>visceral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artery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pseudoaneurysms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using</a:t>
            </a:r>
            <a:r>
              <a:rPr lang="fr-FR" sz="1100" dirty="0">
                <a:latin typeface="Comic Sans MS" pitchFamily="66" charset="0"/>
              </a:rPr>
              <a:t> N-</a:t>
            </a:r>
            <a:r>
              <a:rPr lang="fr-FR" sz="1100" dirty="0" err="1">
                <a:latin typeface="Comic Sans MS" pitchFamily="66" charset="0"/>
              </a:rPr>
              <a:t>butylcyanoacrylate</a:t>
            </a:r>
            <a:r>
              <a:rPr lang="fr-FR" sz="1100" dirty="0">
                <a:latin typeface="Comic Sans MS" pitchFamily="66" charset="0"/>
              </a:rPr>
              <a:t> (NBCA). </a:t>
            </a:r>
            <a:r>
              <a:rPr lang="fr-FR" sz="1100" dirty="0" err="1">
                <a:latin typeface="Comic Sans MS" pitchFamily="66" charset="0"/>
              </a:rPr>
              <a:t>Diagn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Interv</a:t>
            </a:r>
            <a:r>
              <a:rPr lang="fr-FR" sz="1100" dirty="0">
                <a:latin typeface="Comic Sans MS" pitchFamily="66" charset="0"/>
              </a:rPr>
              <a:t> Imaging </a:t>
            </a:r>
          </a:p>
          <a:p>
            <a:r>
              <a:rPr lang="fr-FR" sz="1100" dirty="0">
                <a:latin typeface="Comic Sans MS" pitchFamily="66" charset="0"/>
              </a:rPr>
              <a:t>2015;96:563—9.</a:t>
            </a:r>
          </a:p>
          <a:p>
            <a:endParaRPr lang="fr-FR" sz="1100" dirty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1100" dirty="0">
                <a:latin typeface="Comic Sans MS" pitchFamily="66" charset="0"/>
              </a:rPr>
              <a:t> Lorenz JM, van </a:t>
            </a:r>
            <a:r>
              <a:rPr lang="fr-FR" sz="1100" dirty="0" err="1">
                <a:latin typeface="Comic Sans MS" pitchFamily="66" charset="0"/>
              </a:rPr>
              <a:t>Beek</a:t>
            </a:r>
            <a:r>
              <a:rPr lang="fr-FR" sz="1100" dirty="0">
                <a:latin typeface="Comic Sans MS" pitchFamily="66" charset="0"/>
              </a:rPr>
              <a:t> D, Van Ha TG, Lai J, Funaki B. </a:t>
            </a:r>
            <a:r>
              <a:rPr lang="fr-FR" sz="1100" dirty="0" err="1">
                <a:latin typeface="Comic Sans MS" pitchFamily="66" charset="0"/>
              </a:rPr>
              <a:t>Percutaneous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thrombin</a:t>
            </a:r>
            <a:r>
              <a:rPr lang="fr-FR" sz="1100" dirty="0">
                <a:latin typeface="Comic Sans MS" pitchFamily="66" charset="0"/>
              </a:rPr>
              <a:t> injection in an infant to </a:t>
            </a:r>
            <a:r>
              <a:rPr lang="fr-FR" sz="1100" dirty="0" err="1">
                <a:latin typeface="Comic Sans MS" pitchFamily="66" charset="0"/>
              </a:rPr>
              <a:t>treat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hepatic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artery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pseudoaneurysm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after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failed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embolization</a:t>
            </a:r>
            <a:r>
              <a:rPr lang="fr-FR" sz="1100" dirty="0">
                <a:latin typeface="Comic Sans MS" pitchFamily="66" charset="0"/>
              </a:rPr>
              <a:t>. </a:t>
            </a:r>
            <a:r>
              <a:rPr lang="fr-FR" sz="1100" dirty="0" err="1">
                <a:latin typeface="Comic Sans MS" pitchFamily="66" charset="0"/>
              </a:rPr>
              <a:t>Pediatr</a:t>
            </a:r>
            <a:r>
              <a:rPr lang="fr-FR" sz="1100" dirty="0">
                <a:latin typeface="Comic Sans MS" pitchFamily="66" charset="0"/>
              </a:rPr>
              <a:t> </a:t>
            </a:r>
            <a:r>
              <a:rPr lang="fr-FR" sz="1100" dirty="0" err="1">
                <a:latin typeface="Comic Sans MS" pitchFamily="66" charset="0"/>
              </a:rPr>
              <a:t>Radiol</a:t>
            </a:r>
            <a:r>
              <a:rPr lang="fr-FR" sz="1100" dirty="0">
                <a:latin typeface="Comic Sans MS" pitchFamily="66" charset="0"/>
              </a:rPr>
              <a:t> 2013;43:1532-5</a:t>
            </a:r>
          </a:p>
          <a:p>
            <a:pPr>
              <a:buFont typeface="Arial" pitchFamily="34" charset="0"/>
              <a:buChar char="•"/>
            </a:pPr>
            <a:endParaRPr lang="nl-NL" sz="1100" dirty="0">
              <a:latin typeface="Comic Sans MS" pitchFamily="66" charset="0"/>
            </a:endParaRPr>
          </a:p>
          <a:p>
            <a:endParaRPr lang="fr-FR" sz="1100" dirty="0">
              <a:latin typeface="Comic Sans MS" pitchFamily="66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480502" y="188640"/>
            <a:ext cx="4392488" cy="3024336"/>
          </a:xfrm>
          <a:prstGeom prst="ellipse">
            <a:avLst/>
          </a:prstGeom>
          <a:solidFill>
            <a:srgbClr val="00FFFF">
              <a:alpha val="87451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1900" b="1" dirty="0">
                <a:solidFill>
                  <a:srgbClr val="FFFFFF"/>
                </a:solidFill>
                <a:latin typeface="Comic Sans MS" pitchFamily="66" charset="0"/>
              </a:rPr>
              <a:t>Alternatives:</a:t>
            </a:r>
          </a:p>
          <a:p>
            <a:pPr algn="ctr">
              <a:spcBef>
                <a:spcPct val="20000"/>
              </a:spcBef>
            </a:pPr>
            <a:endParaRPr lang="fr-FR" altLang="fr-FR" dirty="0">
              <a:solidFill>
                <a:srgbClr val="99CCFF"/>
              </a:solidFill>
              <a:latin typeface="Comic Sans MS" pitchFamily="66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 dirty="0">
                <a:solidFill>
                  <a:srgbClr val="002060"/>
                </a:solidFill>
                <a:latin typeface="Comic Sans MS" pitchFamily="66" charset="0"/>
              </a:rPr>
              <a:t> Abord </a:t>
            </a:r>
            <a:r>
              <a:rPr lang="fr-FR" altLang="fr-FR" sz="1500" b="1" dirty="0" err="1">
                <a:solidFill>
                  <a:srgbClr val="002060"/>
                </a:solidFill>
                <a:latin typeface="Comic Sans MS" pitchFamily="66" charset="0"/>
              </a:rPr>
              <a:t>transhépatique</a:t>
            </a:r>
            <a:r>
              <a:rPr lang="fr-FR" altLang="fr-FR" sz="1500" b="1" dirty="0">
                <a:solidFill>
                  <a:srgbClr val="002060"/>
                </a:solidFill>
                <a:latin typeface="Comic Sans MS" pitchFamily="66" charset="0"/>
              </a:rPr>
              <a:t>: </a:t>
            </a:r>
            <a:r>
              <a:rPr lang="fr-FR" altLang="fr-FR" sz="1300" dirty="0">
                <a:solidFill>
                  <a:srgbClr val="002060"/>
                </a:solidFill>
                <a:latin typeface="Comic Sans MS" pitchFamily="66" charset="0"/>
              </a:rPr>
              <a:t>US ou CT </a:t>
            </a:r>
            <a:endParaRPr lang="fr-FR" altLang="fr-FR" sz="1500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lnSpc>
                <a:spcPct val="2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1500" dirty="0">
                <a:solidFill>
                  <a:srgbClr val="002060"/>
                </a:solidFill>
                <a:latin typeface="Comic Sans MS" pitchFamily="66" charset="0"/>
              </a:rPr>
              <a:t> Injection intra-anévrismale d’un </a:t>
            </a:r>
            <a:r>
              <a:rPr lang="fr-FR" altLang="fr-FR" sz="1500" b="1" dirty="0">
                <a:solidFill>
                  <a:srgbClr val="002060"/>
                </a:solidFill>
                <a:latin typeface="Comic Sans MS" pitchFamily="66" charset="0"/>
              </a:rPr>
              <a:t>agent embolique liquide : Onyx® </a:t>
            </a:r>
          </a:p>
        </p:txBody>
      </p:sp>
    </p:spTree>
    <p:extLst>
      <p:ext uri="{BB962C8B-B14F-4D97-AF65-F5344CB8AC3E}">
        <p14:creationId xmlns:p14="http://schemas.microsoft.com/office/powerpoint/2010/main" val="3624125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/>
          <p:cNvSpPr txBox="1">
            <a:spLocks/>
          </p:cNvSpPr>
          <p:nvPr/>
        </p:nvSpPr>
        <p:spPr>
          <a:xfrm>
            <a:off x="3923928" y="908720"/>
            <a:ext cx="1152128" cy="36004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2225">
            <a:noFill/>
            <a:prstDash val="dash"/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600" b="1" dirty="0"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600" b="1" dirty="0">
                <a:latin typeface="Comic Sans MS" pitchFamily="66" charset="0"/>
              </a:rPr>
              <a:t>Phase artérielle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600" b="1" dirty="0"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600" b="1" dirty="0">
              <a:latin typeface="Comic Sans MS" pitchFamily="66" charset="0"/>
            </a:endParaRPr>
          </a:p>
        </p:txBody>
      </p:sp>
      <p:pic>
        <p:nvPicPr>
          <p:cNvPr id="2" name="Picture 2" descr="C:\Users\u531160\AppData\Local\Temp\1.2.840.113619.2.339.2607212303763488324272610005684866735.2701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6" t="25746" r="23470" b="22739"/>
          <a:stretch/>
        </p:blipFill>
        <p:spPr bwMode="auto">
          <a:xfrm>
            <a:off x="5220072" y="116632"/>
            <a:ext cx="3604389" cy="27616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531160\AppData\Local\Temp\1.2.840.113619.2.339.2607212303763488324272610005684866735.2551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5" t="26320" r="22975" b="22544"/>
          <a:stretch/>
        </p:blipFill>
        <p:spPr bwMode="auto">
          <a:xfrm>
            <a:off x="395536" y="3573016"/>
            <a:ext cx="3384376" cy="25761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u531160\AppData\Local\Temp\1.2.840.113619.2.339.2607212303763488324272610005684866735.2231.bm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20632" r="12310" b="22549"/>
          <a:stretch/>
        </p:blipFill>
        <p:spPr bwMode="auto">
          <a:xfrm>
            <a:off x="5364088" y="3555961"/>
            <a:ext cx="3384376" cy="24824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u531160\AppData\Local\Temp\1.2.840.113619.2.339.2607212303763488324272610005684866735.2831.bmp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3103" r="21594" b="20268"/>
          <a:stretch/>
        </p:blipFill>
        <p:spPr bwMode="auto">
          <a:xfrm>
            <a:off x="395536" y="116632"/>
            <a:ext cx="3380510" cy="27616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ous-titre 2"/>
          <p:cNvSpPr txBox="1">
            <a:spLocks/>
          </p:cNvSpPr>
          <p:nvPr/>
        </p:nvSpPr>
        <p:spPr>
          <a:xfrm>
            <a:off x="2123728" y="2780928"/>
            <a:ext cx="5544616" cy="720080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fr-FR" altLang="fr-FR" sz="2400" dirty="0">
                <a:solidFill>
                  <a:srgbClr val="99CCFF"/>
                </a:solidFill>
                <a:latin typeface="Comic Sans MS" pitchFamily="66" charset="0"/>
              </a:rPr>
              <a:t>faux anévrisme intra-hépatique du lobe droit</a:t>
            </a:r>
          </a:p>
        </p:txBody>
      </p:sp>
      <p:sp>
        <p:nvSpPr>
          <p:cNvPr id="14" name="Sous-titre 2"/>
          <p:cNvSpPr txBox="1">
            <a:spLocks/>
          </p:cNvSpPr>
          <p:nvPr/>
        </p:nvSpPr>
        <p:spPr>
          <a:xfrm>
            <a:off x="1763688" y="5805264"/>
            <a:ext cx="6192688" cy="864096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altLang="fr-FR" sz="2400" dirty="0">
                <a:solidFill>
                  <a:srgbClr val="99CCFF"/>
                </a:solidFill>
                <a:latin typeface="Comic Sans MS" pitchFamily="66" charset="0"/>
              </a:rPr>
              <a:t>Pas de saignement actif intrapéritonéal</a:t>
            </a:r>
          </a:p>
          <a:p>
            <a:pPr algn="ctr">
              <a:spcBef>
                <a:spcPct val="20000"/>
              </a:spcBef>
            </a:pPr>
            <a:r>
              <a:rPr lang="fr-FR" altLang="fr-FR" sz="2400" dirty="0">
                <a:solidFill>
                  <a:srgbClr val="99CCFF"/>
                </a:solidFill>
                <a:latin typeface="Comic Sans MS" pitchFamily="66" charset="0"/>
              </a:rPr>
              <a:t>Troubles </a:t>
            </a:r>
            <a:r>
              <a:rPr lang="fr-FR" altLang="fr-FR" sz="2400" dirty="0" err="1">
                <a:solidFill>
                  <a:srgbClr val="99CCFF"/>
                </a:solidFill>
                <a:latin typeface="Comic Sans MS" pitchFamily="66" charset="0"/>
              </a:rPr>
              <a:t>perfusionnels</a:t>
            </a:r>
            <a:r>
              <a:rPr lang="fr-FR" altLang="fr-FR" sz="2400" dirty="0">
                <a:solidFill>
                  <a:srgbClr val="99CCFF"/>
                </a:solidFill>
                <a:latin typeface="Comic Sans MS" pitchFamily="66" charset="0"/>
              </a:rPr>
              <a:t> du foie gauche</a:t>
            </a:r>
          </a:p>
        </p:txBody>
      </p:sp>
    </p:spTree>
    <p:extLst>
      <p:ext uri="{BB962C8B-B14F-4D97-AF65-F5344CB8AC3E}">
        <p14:creationId xmlns:p14="http://schemas.microsoft.com/office/powerpoint/2010/main" val="2832338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/>
          <p:cNvSpPr txBox="1">
            <a:spLocks/>
          </p:cNvSpPr>
          <p:nvPr/>
        </p:nvSpPr>
        <p:spPr>
          <a:xfrm>
            <a:off x="1683552" y="260648"/>
            <a:ext cx="6408712" cy="576064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800" dirty="0">
              <a:solidFill>
                <a:srgbClr val="99CCFF"/>
              </a:solidFill>
              <a:latin typeface="Comic Sans MS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fr-FR" altLang="fr-FR" sz="2000" noProof="0" dirty="0" err="1">
                <a:solidFill>
                  <a:srgbClr val="CCECFF"/>
                </a:solidFill>
                <a:latin typeface="Comic Sans MS" pitchFamily="66" charset="0"/>
              </a:rPr>
              <a:t>Take</a:t>
            </a:r>
            <a:r>
              <a:rPr lang="fr-FR" altLang="fr-FR" sz="2000" noProof="0" dirty="0">
                <a:solidFill>
                  <a:srgbClr val="CCECFF"/>
                </a:solidFill>
                <a:latin typeface="Comic Sans MS" pitchFamily="66" charset="0"/>
              </a:rPr>
              <a:t> Home message : </a:t>
            </a:r>
            <a:r>
              <a:rPr lang="fr-FR" altLang="fr-FR" sz="2000" b="1" dirty="0">
                <a:solidFill>
                  <a:srgbClr val="CCECFF"/>
                </a:solidFill>
                <a:latin typeface="Comic Sans MS" pitchFamily="66" charset="0"/>
              </a:rPr>
              <a:t>Traumatisme hépatique</a:t>
            </a:r>
            <a:endParaRPr lang="fr-FR" altLang="fr-FR" sz="2000" dirty="0">
              <a:solidFill>
                <a:srgbClr val="CCE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2000" noProof="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pic>
        <p:nvPicPr>
          <p:cNvPr id="11" name="Picture 3" descr="C:\Users\u701930\AppData\Local\Temp\1.2.840.113619.2.80.39303389.20179.1437723543.260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t="9806" r="23691" b="20198"/>
          <a:stretch/>
        </p:blipFill>
        <p:spPr bwMode="auto">
          <a:xfrm>
            <a:off x="55874" y="260648"/>
            <a:ext cx="1975589" cy="241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u701930\AppData\Local\Temp\1.2.840.113619.2.80.39303389.20179.1437723544.370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t="20205" r="32379" b="30066"/>
          <a:stretch/>
        </p:blipFill>
        <p:spPr bwMode="auto">
          <a:xfrm>
            <a:off x="7292049" y="1052092"/>
            <a:ext cx="1600431" cy="15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/>
        </p:nvSpPr>
        <p:spPr>
          <a:xfrm>
            <a:off x="1547664" y="4121696"/>
            <a:ext cx="4680520" cy="2736304"/>
          </a:xfrm>
          <a:prstGeom prst="ellipse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altLang="fr-FR" b="1" dirty="0">
                <a:solidFill>
                  <a:srgbClr val="002060"/>
                </a:solidFill>
                <a:latin typeface="Comic Sans MS" pitchFamily="66" charset="0"/>
              </a:rPr>
              <a:t>Réanimateur </a:t>
            </a:r>
            <a:endParaRPr lang="fr-FR" altLang="fr-FR" sz="1200" b="1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23528" y="1772816"/>
            <a:ext cx="4392488" cy="3024336"/>
          </a:xfrm>
          <a:prstGeom prst="ellipse">
            <a:avLst/>
          </a:prstGeom>
          <a:solidFill>
            <a:srgbClr val="0099FF">
              <a:alpha val="87843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fr-FR" altLang="fr-FR" sz="1700" b="1" dirty="0">
                <a:solidFill>
                  <a:srgbClr val="00FFFF"/>
                </a:solidFill>
                <a:latin typeface="Comic Sans MS" pitchFamily="66" charset="0"/>
              </a:rPr>
              <a:t>Radiologie interventionnelle:</a:t>
            </a:r>
          </a:p>
          <a:p>
            <a:pPr algn="ctr">
              <a:spcBef>
                <a:spcPct val="20000"/>
              </a:spcBef>
            </a:pPr>
            <a:endParaRPr lang="fr-FR" altLang="fr-FR" sz="1700" b="1" dirty="0">
              <a:solidFill>
                <a:srgbClr val="CCECFF"/>
              </a:solidFill>
              <a:latin typeface="Comic Sans MS" pitchFamily="66" charset="0"/>
            </a:endParaRPr>
          </a:p>
          <a:p>
            <a:pPr marL="171450" indent="-17145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altLang="fr-FR" sz="1600" dirty="0">
                <a:solidFill>
                  <a:srgbClr val="CCECFF"/>
                </a:solidFill>
                <a:latin typeface="Comic Sans MS" pitchFamily="66" charset="0"/>
              </a:rPr>
              <a:t>Embolisation si saignement actif, patient restant stable  </a:t>
            </a:r>
            <a:endParaRPr lang="fr-FR" altLang="fr-FR" sz="1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607496" y="1916832"/>
            <a:ext cx="4536504" cy="3384376"/>
          </a:xfrm>
          <a:prstGeom prst="ellipse">
            <a:avLst/>
          </a:prstGeom>
          <a:solidFill>
            <a:srgbClr val="00CCFF">
              <a:alpha val="87451"/>
            </a:srgb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>
              <a:lnSpc>
                <a:spcPct val="170000"/>
              </a:lnSpc>
              <a:spcBef>
                <a:spcPct val="20000"/>
              </a:spcBef>
            </a:pPr>
            <a:r>
              <a:rPr lang="fr-FR" altLang="fr-FR" sz="6400" b="1" dirty="0">
                <a:solidFill>
                  <a:srgbClr val="FFFFFF"/>
                </a:solidFill>
                <a:latin typeface="Comic Sans MS" pitchFamily="66" charset="0"/>
              </a:rPr>
              <a:t>Chirurgie :  </a:t>
            </a:r>
          </a:p>
          <a:p>
            <a:pPr algn="ctr">
              <a:lnSpc>
                <a:spcPct val="170000"/>
              </a:lnSpc>
              <a:spcBef>
                <a:spcPct val="20000"/>
              </a:spcBef>
            </a:pPr>
            <a:endParaRPr lang="fr-FR" altLang="fr-FR" sz="4800" dirty="0">
              <a:solidFill>
                <a:srgbClr val="99CCFF"/>
              </a:solidFill>
              <a:latin typeface="Comic Sans MS" pitchFamily="66" charset="0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ü"/>
            </a:pPr>
            <a:r>
              <a:rPr lang="fr-FR" altLang="fr-FR" sz="4800" dirty="0">
                <a:solidFill>
                  <a:srgbClr val="002060"/>
                </a:solidFill>
                <a:latin typeface="Comic Sans MS" pitchFamily="66" charset="0"/>
              </a:rPr>
              <a:t> C</a:t>
            </a:r>
            <a:r>
              <a:rPr lang="fr-FR" altLang="fr-FR" sz="4800" b="1" dirty="0">
                <a:solidFill>
                  <a:srgbClr val="002060"/>
                </a:solidFill>
                <a:latin typeface="Comic Sans MS" pitchFamily="66" charset="0"/>
              </a:rPr>
              <a:t>hirurgie immédiate si instabilité hémodynamique</a:t>
            </a:r>
            <a:endParaRPr lang="fr-FR" altLang="fr-FR" sz="4800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altLang="fr-FR" sz="4800" b="1" dirty="0">
                <a:solidFill>
                  <a:srgbClr val="002060"/>
                </a:solidFill>
                <a:latin typeface="Comic Sans MS" pitchFamily="66" charset="0"/>
              </a:rPr>
              <a:t>Chirurgie différée si besoin à distance de l’embolisation chez un patient stable</a:t>
            </a:r>
            <a:endParaRPr lang="fr-FR" altLang="fr-FR" sz="48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398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403648" y="764704"/>
            <a:ext cx="6336704" cy="1872208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2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Merci de votre attention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5" name="Image 4" descr="place stan.jpg"/>
          <p:cNvPicPr>
            <a:picLocks noChangeAspect="1"/>
          </p:cNvPicPr>
          <p:nvPr/>
        </p:nvPicPr>
        <p:blipFill>
          <a:blip r:embed="rId2" cstate="print"/>
          <a:srcRect b="10516"/>
          <a:stretch>
            <a:fillRect/>
          </a:stretch>
        </p:blipFill>
        <p:spPr>
          <a:xfrm>
            <a:off x="815159" y="3429000"/>
            <a:ext cx="735724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73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/>
          <p:cNvSpPr txBox="1">
            <a:spLocks/>
          </p:cNvSpPr>
          <p:nvPr/>
        </p:nvSpPr>
        <p:spPr>
          <a:xfrm>
            <a:off x="3923928" y="1070484"/>
            <a:ext cx="1080120" cy="36004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2225">
            <a:noFill/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900" dirty="0"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100" dirty="0">
                <a:latin typeface="Comic Sans MS" pitchFamily="66" charset="0"/>
              </a:rPr>
              <a:t>Phase portale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100" dirty="0"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100" dirty="0">
              <a:latin typeface="Comic Sans MS" pitchFamily="66" charset="0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3995936" y="3068960"/>
            <a:ext cx="3168352" cy="864096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400" noProof="0" dirty="0">
                <a:solidFill>
                  <a:srgbClr val="99CCFF"/>
                </a:solidFill>
                <a:latin typeface="Comic Sans MS" pitchFamily="66" charset="0"/>
              </a:rPr>
              <a:t>Lacération du segment IV</a:t>
            </a:r>
          </a:p>
        </p:txBody>
      </p:sp>
      <p:pic>
        <p:nvPicPr>
          <p:cNvPr id="2" name="Picture 2" descr="C:\Users\u531160\AppData\Local\Temp\1.2.840.113619.2.339.1825878622449424012183511058497265518.621.bmp"/>
          <p:cNvPicPr>
            <a:picLocks noChangeAspect="1" noChangeArrowheads="1"/>
          </p:cNvPicPr>
          <p:nvPr/>
        </p:nvPicPr>
        <p:blipFill rotWithShape="1">
          <a:blip r:embed="rId3" cstate="print">
            <a:lum bright="14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8" t="21789" r="11162" b="19859"/>
          <a:stretch/>
        </p:blipFill>
        <p:spPr bwMode="auto">
          <a:xfrm>
            <a:off x="323528" y="332656"/>
            <a:ext cx="3528392" cy="26321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531160\AppData\Local\Temp\1.2.840.113619.2.339.1825878622449424012183511058497265518.671.bmp"/>
          <p:cNvPicPr>
            <a:picLocks noChangeAspect="1" noChangeArrowheads="1"/>
          </p:cNvPicPr>
          <p:nvPr/>
        </p:nvPicPr>
        <p:blipFill rotWithShape="1">
          <a:blip r:embed="rId4" cstate="print">
            <a:lum bright="14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t="25323" r="13737" b="21091"/>
          <a:stretch/>
        </p:blipFill>
        <p:spPr bwMode="auto">
          <a:xfrm>
            <a:off x="5148064" y="332656"/>
            <a:ext cx="3672408" cy="26376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531160\AppData\Local\Temp\1.2.840.113619.2.339.1825878622449424012183511058497265518.741.bmp"/>
          <p:cNvPicPr>
            <a:picLocks noChangeAspect="1" noChangeArrowheads="1"/>
          </p:cNvPicPr>
          <p:nvPr/>
        </p:nvPicPr>
        <p:blipFill rotWithShape="1">
          <a:blip r:embed="rId5" cstate="print">
            <a:lum bright="14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t="22608" r="11352" b="21881"/>
          <a:stretch/>
        </p:blipFill>
        <p:spPr bwMode="auto">
          <a:xfrm>
            <a:off x="323528" y="3501008"/>
            <a:ext cx="3528392" cy="25040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771593\AppData\Local\Temp\1.2.392.200036.9125.2527721224466211.64792943489.4920536.0012.bm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19907" r="20142" b="25131"/>
          <a:stretch/>
        </p:blipFill>
        <p:spPr bwMode="auto">
          <a:xfrm>
            <a:off x="5445920" y="4077072"/>
            <a:ext cx="3076696" cy="26803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611560" y="5517232"/>
            <a:ext cx="5112568" cy="1296144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400" noProof="0" dirty="0">
                <a:solidFill>
                  <a:srgbClr val="99CCFF"/>
                </a:solidFill>
                <a:latin typeface="Comic Sans MS" pitchFamily="66" charset="0"/>
              </a:rPr>
              <a:t>Faux-anévrysme compliqué d’une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400" noProof="0" dirty="0">
                <a:solidFill>
                  <a:srgbClr val="99CCFF"/>
                </a:solidFill>
                <a:latin typeface="Comic Sans MS" pitchFamily="66" charset="0"/>
              </a:rPr>
              <a:t>Fistule artério-veineuse</a:t>
            </a:r>
          </a:p>
        </p:txBody>
      </p:sp>
    </p:spTree>
    <p:extLst>
      <p:ext uri="{BB962C8B-B14F-4D97-AF65-F5344CB8AC3E}">
        <p14:creationId xmlns:p14="http://schemas.microsoft.com/office/powerpoint/2010/main" val="235396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/>
          <p:cNvSpPr txBox="1">
            <a:spLocks/>
          </p:cNvSpPr>
          <p:nvPr/>
        </p:nvSpPr>
        <p:spPr>
          <a:xfrm>
            <a:off x="3923928" y="1070484"/>
            <a:ext cx="1080120" cy="36004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2225">
            <a:noFill/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900" dirty="0"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100" dirty="0">
                <a:latin typeface="Comic Sans MS" pitchFamily="66" charset="0"/>
              </a:rPr>
              <a:t>Phase portale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100" dirty="0"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1100" dirty="0">
              <a:latin typeface="Comic Sans MS" pitchFamily="66" charset="0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3995936" y="3068960"/>
            <a:ext cx="3168352" cy="864096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400" noProof="0" dirty="0">
                <a:solidFill>
                  <a:srgbClr val="99CCFF"/>
                </a:solidFill>
                <a:latin typeface="Comic Sans MS" pitchFamily="66" charset="0"/>
              </a:rPr>
              <a:t>Lacération du segment IV</a:t>
            </a:r>
          </a:p>
        </p:txBody>
      </p:sp>
      <p:pic>
        <p:nvPicPr>
          <p:cNvPr id="2" name="Picture 2" descr="C:\Users\u531160\AppData\Local\Temp\1.2.840.113619.2.339.1825878622449424012183511058497265518.621.bmp"/>
          <p:cNvPicPr>
            <a:picLocks noChangeAspect="1" noChangeArrowheads="1"/>
          </p:cNvPicPr>
          <p:nvPr/>
        </p:nvPicPr>
        <p:blipFill rotWithShape="1">
          <a:blip r:embed="rId3" cstate="print">
            <a:lum bright="14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8" t="21789" r="11162" b="19859"/>
          <a:stretch/>
        </p:blipFill>
        <p:spPr bwMode="auto">
          <a:xfrm>
            <a:off x="323528" y="332656"/>
            <a:ext cx="3528392" cy="26321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531160\AppData\Local\Temp\1.2.840.113619.2.339.1825878622449424012183511058497265518.671.bmp"/>
          <p:cNvPicPr>
            <a:picLocks noChangeAspect="1" noChangeArrowheads="1"/>
          </p:cNvPicPr>
          <p:nvPr/>
        </p:nvPicPr>
        <p:blipFill rotWithShape="1">
          <a:blip r:embed="rId4" cstate="print">
            <a:lum bright="14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t="25323" r="13737" b="21091"/>
          <a:stretch/>
        </p:blipFill>
        <p:spPr bwMode="auto">
          <a:xfrm>
            <a:off x="5148064" y="332656"/>
            <a:ext cx="3672408" cy="26376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531160\AppData\Local\Temp\1.2.840.113619.2.339.1825878622449424012183511058497265518.741.bmp"/>
          <p:cNvPicPr>
            <a:picLocks noChangeAspect="1" noChangeArrowheads="1"/>
          </p:cNvPicPr>
          <p:nvPr/>
        </p:nvPicPr>
        <p:blipFill rotWithShape="1">
          <a:blip r:embed="rId5" cstate="print">
            <a:lum bright="14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t="22608" r="11352" b="21881"/>
          <a:stretch/>
        </p:blipFill>
        <p:spPr bwMode="auto">
          <a:xfrm>
            <a:off x="338662" y="3172808"/>
            <a:ext cx="3528392" cy="25040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771593\AppData\Local\Temp\1.2.392.200036.9125.2527721224466211.64792943489.4920536.0012.bm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19907" r="20142" b="25131"/>
          <a:stretch/>
        </p:blipFill>
        <p:spPr bwMode="auto">
          <a:xfrm>
            <a:off x="5445920" y="4077072"/>
            <a:ext cx="3076696" cy="26803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338662" y="5759664"/>
            <a:ext cx="5256584" cy="1024019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400" noProof="0" dirty="0">
                <a:solidFill>
                  <a:srgbClr val="99CCFF"/>
                </a:solidFill>
                <a:latin typeface="Comic Sans MS" pitchFamily="66" charset="0"/>
              </a:rPr>
              <a:t>Pseudo-anévrysme compliqué d’une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400" noProof="0" dirty="0">
                <a:solidFill>
                  <a:srgbClr val="99CCFF"/>
                </a:solidFill>
                <a:latin typeface="Comic Sans MS" pitchFamily="66" charset="0"/>
              </a:rPr>
              <a:t>Fistule artério-veineuse</a:t>
            </a:r>
          </a:p>
        </p:txBody>
      </p:sp>
    </p:spTree>
    <p:extLst>
      <p:ext uri="{BB962C8B-B14F-4D97-AF65-F5344CB8AC3E}">
        <p14:creationId xmlns:p14="http://schemas.microsoft.com/office/powerpoint/2010/main" val="2353969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771593\AppData\Local\Temp\1.2.392.200036.9125.2527721224466211.64792943489.4920536.0012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19907" r="20142" b="25131"/>
          <a:stretch/>
        </p:blipFill>
        <p:spPr bwMode="auto">
          <a:xfrm>
            <a:off x="2411760" y="1484784"/>
            <a:ext cx="5289886" cy="4608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652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4" r="32420" b="55543"/>
          <a:stretch/>
        </p:blipFill>
        <p:spPr bwMode="auto">
          <a:xfrm>
            <a:off x="251520" y="3284984"/>
            <a:ext cx="3631663" cy="3240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4" t="3089" r="35184" b="53663"/>
          <a:stretch/>
        </p:blipFill>
        <p:spPr bwMode="auto">
          <a:xfrm>
            <a:off x="4499992" y="1880828"/>
            <a:ext cx="3744416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7" t="23424" r="24003" b="22061"/>
          <a:stretch/>
        </p:blipFill>
        <p:spPr bwMode="auto">
          <a:xfrm>
            <a:off x="179512" y="188640"/>
            <a:ext cx="3854777" cy="2952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>
            <a:off x="2106900" y="188640"/>
            <a:ext cx="0" cy="5760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ous-titre 2"/>
          <p:cNvSpPr txBox="1">
            <a:spLocks/>
          </p:cNvSpPr>
          <p:nvPr/>
        </p:nvSpPr>
        <p:spPr>
          <a:xfrm>
            <a:off x="4572000" y="260648"/>
            <a:ext cx="4104456" cy="1224136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400" noProof="0" dirty="0">
                <a:solidFill>
                  <a:srgbClr val="99CCFF"/>
                </a:solidFill>
                <a:latin typeface="Comic Sans MS" pitchFamily="66" charset="0"/>
              </a:rPr>
              <a:t>Mécanisme antéro-postérieur par choc direct</a:t>
            </a:r>
          </a:p>
        </p:txBody>
      </p:sp>
    </p:spTree>
    <p:extLst>
      <p:ext uri="{BB962C8B-B14F-4D97-AF65-F5344CB8AC3E}">
        <p14:creationId xmlns:p14="http://schemas.microsoft.com/office/powerpoint/2010/main" val="2476056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/>
          <p:cNvSpPr txBox="1">
            <a:spLocks/>
          </p:cNvSpPr>
          <p:nvPr/>
        </p:nvSpPr>
        <p:spPr>
          <a:xfrm>
            <a:off x="4695800" y="1034389"/>
            <a:ext cx="4146340" cy="1492126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fr-FR" altLang="fr-FR" sz="2000" noProof="0" dirty="0">
                <a:solidFill>
                  <a:srgbClr val="99CCFF"/>
                </a:solidFill>
                <a:latin typeface="Comic Sans MS" pitchFamily="66" charset="0"/>
              </a:rPr>
              <a:t>Lacération venant</a:t>
            </a:r>
            <a:r>
              <a:rPr lang="fr-FR" altLang="fr-FR" sz="2000" dirty="0">
                <a:solidFill>
                  <a:srgbClr val="99CCFF"/>
                </a:solidFill>
                <a:latin typeface="Comic Sans MS" pitchFamily="66" charset="0"/>
              </a:rPr>
              <a:t> au contact de la VH médiane et de la branche de l'artère hépatique  </a:t>
            </a:r>
            <a:r>
              <a:rPr lang="fr-FR" altLang="fr-FR" sz="2000" dirty="0">
                <a:solidFill>
                  <a:srgbClr val="99CCFF"/>
                </a:solidFill>
                <a:latin typeface="Comic Sans MS" pitchFamily="66" charset="0"/>
              </a:rPr>
              <a:t>droite</a:t>
            </a:r>
            <a:endParaRPr lang="fr-FR" altLang="fr-FR" sz="200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4644008" y="188640"/>
            <a:ext cx="3168352" cy="792088"/>
          </a:xfrm>
          <a:prstGeom prst="rect">
            <a:avLst/>
          </a:prstGeom>
          <a:solidFill>
            <a:srgbClr val="99CCFF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200" b="1" dirty="0">
              <a:solidFill>
                <a:srgbClr val="5F33CD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200" b="1" dirty="0">
                <a:solidFill>
                  <a:srgbClr val="5F33CD"/>
                </a:solidFill>
                <a:latin typeface="Comic Sans MS" pitchFamily="66" charset="0"/>
                <a:ea typeface="+mj-ea"/>
                <a:cs typeface="+mj-cs"/>
              </a:rPr>
              <a:t>Mécanisme des lésions vasculaires: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altLang="fr-FR" sz="2200" b="1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8" name="Picture 2" descr="C:\Users\u531160\AppData\Local\Temp\1.2.840.113619.2.339.1825878622449424012183511058497265518.621.bmp"/>
          <p:cNvPicPr>
            <a:picLocks noChangeAspect="1" noChangeArrowheads="1"/>
          </p:cNvPicPr>
          <p:nvPr/>
        </p:nvPicPr>
        <p:blipFill rotWithShape="1">
          <a:blip r:embed="rId2" cstate="print">
            <a:lum bright="4000" contras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8" t="21789" r="11162" b="19859"/>
          <a:stretch/>
        </p:blipFill>
        <p:spPr bwMode="auto">
          <a:xfrm>
            <a:off x="251520" y="966858"/>
            <a:ext cx="4176464" cy="31156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u531160\AppData\Local\Temp\1.2.840.113619.2.339.1825878622449424012183511058497265518.741.bmp"/>
          <p:cNvPicPr>
            <a:picLocks noChangeAspect="1" noChangeArrowheads="1"/>
          </p:cNvPicPr>
          <p:nvPr/>
        </p:nvPicPr>
        <p:blipFill rotWithShape="1">
          <a:blip r:embed="rId3" cstate="print">
            <a:lum bright="4000" contras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t="22608" r="11352" b="21881"/>
          <a:stretch/>
        </p:blipFill>
        <p:spPr bwMode="auto">
          <a:xfrm>
            <a:off x="197354" y="4138903"/>
            <a:ext cx="3528392" cy="25040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Éclair 5"/>
          <p:cNvSpPr/>
          <p:nvPr/>
        </p:nvSpPr>
        <p:spPr>
          <a:xfrm rot="1795944">
            <a:off x="1131709" y="389725"/>
            <a:ext cx="504056" cy="936104"/>
          </a:xfrm>
          <a:prstGeom prst="lightningBol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clair 9"/>
          <p:cNvSpPr/>
          <p:nvPr/>
        </p:nvSpPr>
        <p:spPr>
          <a:xfrm rot="2418515">
            <a:off x="1059743" y="3888981"/>
            <a:ext cx="504056" cy="936104"/>
          </a:xfrm>
          <a:prstGeom prst="lightningBol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1043608" y="1052736"/>
            <a:ext cx="144016" cy="14401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1561386" y="388446"/>
            <a:ext cx="1909136" cy="592282"/>
          </a:xfrm>
          <a:prstGeom prst="rect">
            <a:avLst/>
          </a:prstGeom>
          <a:solidFill>
            <a:schemeClr val="bg1"/>
          </a:solidFill>
          <a:ln w="22225">
            <a:solidFill>
              <a:srgbClr val="0070C0"/>
            </a:solidFill>
            <a:prstDash val="dash"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1600" b="1" dirty="0">
                <a:solidFill>
                  <a:srgbClr val="00FFFF"/>
                </a:solidFill>
                <a:latin typeface="Comic Sans MS" pitchFamily="66" charset="0"/>
              </a:rPr>
              <a:t>V</a:t>
            </a:r>
            <a:r>
              <a:rPr lang="fr-FR" altLang="fr-FR" sz="1600" b="1" noProof="0" dirty="0" err="1">
                <a:solidFill>
                  <a:srgbClr val="00FFFF"/>
                </a:solidFill>
                <a:latin typeface="Comic Sans MS" pitchFamily="66" charset="0"/>
              </a:rPr>
              <a:t>eine</a:t>
            </a:r>
            <a:r>
              <a:rPr lang="fr-FR" altLang="fr-FR" sz="1600" b="1" noProof="0" dirty="0">
                <a:solidFill>
                  <a:srgbClr val="00FFFF"/>
                </a:solidFill>
                <a:latin typeface="Comic Sans MS" pitchFamily="66" charset="0"/>
              </a:rPr>
              <a:t> hépatique médiane</a:t>
            </a:r>
            <a:endParaRPr lang="fr-FR" altLang="fr-FR" sz="1600" b="1" dirty="0">
              <a:solidFill>
                <a:srgbClr val="00FFFF"/>
              </a:solidFill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1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331640" y="4581128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1212064" y="6117272"/>
            <a:ext cx="3008817" cy="576064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fr-FR" altLang="fr-FR" sz="1600" b="1" noProof="0" dirty="0">
                <a:solidFill>
                  <a:srgbClr val="FF0000"/>
                </a:solidFill>
                <a:latin typeface="Comic Sans MS" pitchFamily="66" charset="0"/>
              </a:rPr>
              <a:t>branche de </a:t>
            </a:r>
            <a:r>
              <a:rPr lang="fr-FR" altLang="fr-FR" sz="1600" b="1" dirty="0">
                <a:solidFill>
                  <a:srgbClr val="FF0000"/>
                </a:solidFill>
                <a:latin typeface="Comic Sans MS" pitchFamily="66" charset="0"/>
              </a:rPr>
              <a:t>l'artère hépatique </a:t>
            </a:r>
            <a:r>
              <a:rPr lang="fr-FR" altLang="fr-FR" sz="1600" b="1" dirty="0">
                <a:solidFill>
                  <a:srgbClr val="FF0000"/>
                </a:solidFill>
                <a:latin typeface="Comic Sans MS" pitchFamily="66" charset="0"/>
              </a:rPr>
              <a:t>droite</a:t>
            </a:r>
            <a:endParaRPr kumimoji="0" lang="fr-FR" altLang="fr-F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17" name="Picture 3" descr="C:\Users\u531160\AppData\Local\Temp\1.2.840.113619.2.339.2607212303763488324272610005684866735.2551.bmp"/>
          <p:cNvPicPr>
            <a:picLocks noChangeAspect="1" noChangeArrowheads="1"/>
          </p:cNvPicPr>
          <p:nvPr/>
        </p:nvPicPr>
        <p:blipFill rotWithShape="1">
          <a:blip r:embed="rId4" cstate="print">
            <a:lum bright="4000" contras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26320" r="22975" b="22544"/>
          <a:stretch/>
        </p:blipFill>
        <p:spPr bwMode="auto">
          <a:xfrm>
            <a:off x="4427984" y="2996952"/>
            <a:ext cx="3384376" cy="25761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ous-titre 2"/>
          <p:cNvSpPr txBox="1">
            <a:spLocks/>
          </p:cNvSpPr>
          <p:nvPr/>
        </p:nvSpPr>
        <p:spPr>
          <a:xfrm>
            <a:off x="4716016" y="5661248"/>
            <a:ext cx="4283968" cy="1140962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fr-FR" altLang="fr-FR" sz="900" noProof="0" dirty="0">
              <a:solidFill>
                <a:srgbClr val="99CCFF"/>
              </a:solidFill>
              <a:latin typeface="Comic Sans MS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400" noProof="0" dirty="0">
                <a:solidFill>
                  <a:srgbClr val="99CCFF"/>
                </a:solidFill>
                <a:latin typeface="Comic Sans MS" pitchFamily="66" charset="0"/>
              </a:rPr>
              <a:t>Faux anévrysme "rompu " dans la veine hépatique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400" dirty="0">
                <a:solidFill>
                  <a:srgbClr val="99CCFF"/>
                </a:solidFill>
                <a:latin typeface="Comic Sans MS" pitchFamily="66" charset="0"/>
              </a:rPr>
              <a:t>Moins à risque de rupture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20" name="Flèche vers le bas 19"/>
          <p:cNvSpPr/>
          <p:nvPr/>
        </p:nvSpPr>
        <p:spPr>
          <a:xfrm>
            <a:off x="6012160" y="2551894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05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701930\AppData\Local\Temp\1.2.840.113619.2.80.39303389.20179.1437723543.260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t="9806" r="23691" b="20198"/>
          <a:stretch/>
        </p:blipFill>
        <p:spPr bwMode="auto">
          <a:xfrm>
            <a:off x="392195" y="476672"/>
            <a:ext cx="3891773" cy="47525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701930\AppData\Local\Temp\1.2.840.113619.2.80.39303389.20179.1437723544.370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t="9454" r="23009" b="19186"/>
          <a:stretch/>
        </p:blipFill>
        <p:spPr bwMode="auto">
          <a:xfrm>
            <a:off x="4764755" y="476672"/>
            <a:ext cx="4127725" cy="47525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>
            <a:off x="3707904" y="836712"/>
            <a:ext cx="0" cy="900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796136" y="908720"/>
            <a:ext cx="504056" cy="612068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us-titre 2"/>
          <p:cNvSpPr txBox="1">
            <a:spLocks/>
          </p:cNvSpPr>
          <p:nvPr/>
        </p:nvSpPr>
        <p:spPr>
          <a:xfrm>
            <a:off x="392194" y="5445224"/>
            <a:ext cx="3891773" cy="1296144"/>
          </a:xfrm>
          <a:prstGeom prst="rect">
            <a:avLst/>
          </a:prstGeom>
          <a:solidFill>
            <a:schemeClr val="tx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000" noProof="0" dirty="0">
                <a:solidFill>
                  <a:srgbClr val="0066FF"/>
                </a:solidFill>
                <a:latin typeface="Comic Sans MS" pitchFamily="66" charset="0"/>
              </a:rPr>
              <a:t>Volumineux</a:t>
            </a:r>
            <a:r>
              <a:rPr lang="fr-FR" altLang="fr-FR" sz="2000" noProof="0" dirty="0">
                <a:solidFill>
                  <a:srgbClr val="99CCFF"/>
                </a:solidFill>
                <a:latin typeface="Comic Sans MS" pitchFamily="66" charset="0"/>
              </a:rPr>
              <a:t> </a:t>
            </a:r>
            <a:r>
              <a:rPr lang="fr-FR" altLang="fr-FR" sz="2000" noProof="0" dirty="0">
                <a:solidFill>
                  <a:srgbClr val="C00000"/>
                </a:solidFill>
                <a:latin typeface="Comic Sans MS" pitchFamily="66" charset="0"/>
              </a:rPr>
              <a:t>pseudo-anévrisme</a:t>
            </a:r>
            <a:r>
              <a:rPr lang="fr-FR" altLang="fr-FR" sz="2000" noProof="0" dirty="0">
                <a:solidFill>
                  <a:srgbClr val="99CCFF"/>
                </a:solidFill>
                <a:latin typeface="Comic Sans MS" pitchFamily="66" charset="0"/>
              </a:rPr>
              <a:t> </a:t>
            </a:r>
            <a:r>
              <a:rPr lang="fr-FR" altLang="fr-FR" sz="2000" noProof="0" dirty="0">
                <a:solidFill>
                  <a:srgbClr val="0066FF"/>
                </a:solidFill>
                <a:latin typeface="Comic Sans MS" pitchFamily="66" charset="0"/>
              </a:rPr>
              <a:t>développé au dépends d’une branche de l’artère hépatique droite (segments VII et VIII</a:t>
            </a:r>
            <a:r>
              <a:rPr lang="fr-FR" altLang="fr-FR" sz="2000" noProof="0" dirty="0">
                <a:solidFill>
                  <a:srgbClr val="99CCFF"/>
                </a:solidFill>
                <a:latin typeface="Comic Sans MS" pitchFamily="66" charset="0"/>
              </a:rPr>
              <a:t>)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4932040" y="5445224"/>
            <a:ext cx="3816424" cy="1152128"/>
          </a:xfrm>
          <a:prstGeom prst="rect">
            <a:avLst/>
          </a:prstGeom>
          <a:solidFill>
            <a:schemeClr val="bg1"/>
          </a:solidFill>
          <a:ln w="22225">
            <a:solidFill>
              <a:srgbClr val="00FFFF"/>
            </a:solidFill>
            <a:prstDash val="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altLang="fr-FR" sz="2000" noProof="0" dirty="0">
                <a:solidFill>
                  <a:srgbClr val="0099FF"/>
                </a:solidFill>
                <a:latin typeface="Comic Sans MS" pitchFamily="66" charset="0"/>
              </a:rPr>
              <a:t>Fistule artério-veineuse </a:t>
            </a:r>
            <a:r>
              <a:rPr lang="fr-FR" altLang="fr-FR" sz="2000" noProof="0" dirty="0">
                <a:solidFill>
                  <a:srgbClr val="99CCFF"/>
                </a:solidFill>
                <a:latin typeface="Comic Sans MS" pitchFamily="66" charset="0"/>
              </a:rPr>
              <a:t>avec opacification précoce de la veine hépatique médiane</a:t>
            </a:r>
          </a:p>
        </p:txBody>
      </p:sp>
    </p:spTree>
    <p:extLst>
      <p:ext uri="{BB962C8B-B14F-4D97-AF65-F5344CB8AC3E}">
        <p14:creationId xmlns:p14="http://schemas.microsoft.com/office/powerpoint/2010/main" val="21493305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2743</TotalTime>
  <Words>1352</Words>
  <Application>Microsoft Office PowerPoint</Application>
  <PresentationFormat>Affichage à l'écran (4:3)</PresentationFormat>
  <Paragraphs>376</Paragraphs>
  <Slides>31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Comic Sans MS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GIRARD Melanie</dc:creator>
  <cp:lastModifiedBy>Denis Regent</cp:lastModifiedBy>
  <cp:revision>152</cp:revision>
  <dcterms:created xsi:type="dcterms:W3CDTF">2016-09-23T14:31:48Z</dcterms:created>
  <dcterms:modified xsi:type="dcterms:W3CDTF">2016-10-27T14:31:31Z</dcterms:modified>
</cp:coreProperties>
</file>