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67" r:id="rId3"/>
    <p:sldId id="268" r:id="rId4"/>
    <p:sldId id="272" r:id="rId5"/>
    <p:sldId id="269" r:id="rId6"/>
    <p:sldId id="270" r:id="rId7"/>
    <p:sldId id="287" r:id="rId8"/>
    <p:sldId id="288" r:id="rId9"/>
    <p:sldId id="289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73" r:id="rId21"/>
    <p:sldId id="274" r:id="rId22"/>
    <p:sldId id="276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4660"/>
  </p:normalViewPr>
  <p:slideViewPr>
    <p:cSldViewPr>
      <p:cViewPr varScale="1">
        <p:scale>
          <a:sx n="66" d="100"/>
          <a:sy n="66" d="100"/>
        </p:scale>
        <p:origin x="-1181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DAF2A-C4C6-41ED-9E86-CF2161724798}" type="datetimeFigureOut">
              <a:rPr lang="fr-FR" smtClean="0"/>
              <a:t>14/12/2014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D9E06-8F76-40A2-BC66-98130E6FB9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357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fld id="{FC158AC9-1991-491A-96B3-6AE711968326}" type="slidenum">
              <a:rPr lang="fr-FR" altLang="fr-FR" sz="1200" smtClean="0">
                <a:latin typeface="Times" pitchFamily="18" charset="0"/>
              </a:rPr>
              <a:pPr/>
              <a:t>1</a:t>
            </a:fld>
            <a:endParaRPr lang="fr-FR" altLang="fr-FR" sz="1200" smtClean="0">
              <a:latin typeface="Times" pitchFamily="1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C44148-300C-41EC-A59B-69735ECA3C6F}" type="slidenum">
              <a:rPr lang="fr-FR" altLang="fr-FR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fr-FR" altLang="fr-FR" smtClean="0">
              <a:latin typeface="Times New Roman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D210E4-799E-4747-8CED-AFC8A6C703C1}" type="slidenum">
              <a:rPr lang="fr-FR" altLang="fr-FR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fr-FR" altLang="fr-FR" smtClean="0"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5EFA07-224C-44F7-B471-45CE0DAF17F3}" type="slidenum">
              <a:rPr lang="fr-FR" altLang="fr-FR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fr-FR" altLang="fr-FR" smtClean="0"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7B0B4B-68E5-4F8E-A76A-3D2935D5C5C1}" type="slidenum">
              <a:rPr lang="fr-FR" altLang="fr-FR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fr-FR" altLang="fr-FR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7B0B4B-68E5-4F8E-A76A-3D2935D5C5C1}" type="slidenum">
              <a:rPr lang="fr-FR" altLang="fr-FR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fr-FR" altLang="fr-FR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7B0B4B-68E5-4F8E-A76A-3D2935D5C5C1}" type="slidenum">
              <a:rPr lang="fr-FR" altLang="fr-FR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fr-FR" altLang="fr-FR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7920-5709-4013-8584-030229561DDF}" type="datetimeFigureOut">
              <a:rPr lang="fr-FR" smtClean="0"/>
              <a:t>14/12/2014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C3161-B449-4C53-AB54-F01C85B5C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85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7920-5709-4013-8584-030229561DDF}" type="datetimeFigureOut">
              <a:rPr lang="fr-FR" smtClean="0"/>
              <a:t>14/12/2014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C3161-B449-4C53-AB54-F01C85B5C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9821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7920-5709-4013-8584-030229561DDF}" type="datetimeFigureOut">
              <a:rPr lang="fr-FR" smtClean="0"/>
              <a:t>14/12/2014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C3161-B449-4C53-AB54-F01C85B5C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11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2331C-AD7B-46F4-B104-5D3BB7299F3F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88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39A2E-3C1D-495F-812A-9670A9A70F5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39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8547F-1C30-4B54-BEDE-92651BA1FE9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5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FF5A2-FD3D-4621-B445-EF863102BDD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74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630D4-969B-4291-A417-1C05AED23C7F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34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D31EF-8788-4BB4-B30D-DC281A58AC1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89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B5572-422F-4094-A66A-7991BFF9313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31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E415A-5906-4FB9-B79A-D21354A200D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97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7920-5709-4013-8584-030229561DDF}" type="datetimeFigureOut">
              <a:rPr lang="fr-FR" smtClean="0"/>
              <a:t>14/12/2014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C3161-B449-4C53-AB54-F01C85B5C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348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BAA3A-6B77-49BF-AC6C-4E94FE1B633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7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1D771-0D38-4CCC-9717-80B899D939A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16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0D51C-8442-44A5-B825-AB59FC9707C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7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7920-5709-4013-8584-030229561DDF}" type="datetimeFigureOut">
              <a:rPr lang="fr-FR" smtClean="0"/>
              <a:t>14/12/2014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C3161-B449-4C53-AB54-F01C85B5C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0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7920-5709-4013-8584-030229561DDF}" type="datetimeFigureOut">
              <a:rPr lang="fr-FR" smtClean="0"/>
              <a:t>14/12/2014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C3161-B449-4C53-AB54-F01C85B5C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105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7920-5709-4013-8584-030229561DDF}" type="datetimeFigureOut">
              <a:rPr lang="fr-FR" smtClean="0"/>
              <a:t>14/12/2014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C3161-B449-4C53-AB54-F01C85B5C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76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7920-5709-4013-8584-030229561DDF}" type="datetimeFigureOut">
              <a:rPr lang="fr-FR" smtClean="0"/>
              <a:t>14/12/2014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C3161-B449-4C53-AB54-F01C85B5C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54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7920-5709-4013-8584-030229561DDF}" type="datetimeFigureOut">
              <a:rPr lang="fr-FR" smtClean="0"/>
              <a:t>14/12/2014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C3161-B449-4C53-AB54-F01C85B5C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44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7920-5709-4013-8584-030229561DDF}" type="datetimeFigureOut">
              <a:rPr lang="fr-FR" smtClean="0"/>
              <a:t>14/12/2014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C3161-B449-4C53-AB54-F01C85B5C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135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7920-5709-4013-8584-030229561DDF}" type="datetimeFigureOut">
              <a:rPr lang="fr-FR" smtClean="0"/>
              <a:t>14/12/2014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C3161-B449-4C53-AB54-F01C85B5C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57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A7920-5709-4013-8584-030229561DDF}" type="datetimeFigureOut">
              <a:rPr lang="fr-FR" smtClean="0"/>
              <a:t>14/12/2014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C3161-B449-4C53-AB54-F01C85B5C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10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A57549-E6DF-4DC7-ACD8-5A50F90A0409}" type="slidenum">
              <a:rPr lang="fr-FR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87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XP\Desktop\IU%20os%20tomosynthes\serena%20tube.mp4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hyperlink" Target="file:///C:\Users\XP\Desktop\IU%20os%20tomosynthes\collage%201.mov" TargetMode="Externa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XP\Desktop\IU%20os%20tomosynthes\larbaletrier.mp4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XP\Desktop\IU%20os%20tomosynthes\Mermet%20video2%20(1).avi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Users\XP\Desktop\IU%20os%20tomosynthes\tomosynthese%203.mov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7269" y="332656"/>
            <a:ext cx="7345423" cy="432048"/>
          </a:xfrm>
          <a:ln>
            <a:solidFill>
              <a:srgbClr val="FFFF00"/>
            </a:solidFill>
          </a:ln>
        </p:spPr>
        <p:txBody>
          <a:bodyPr>
            <a:normAutofit fontScale="85000" lnSpcReduction="10000"/>
          </a:bodyPr>
          <a:lstStyle/>
          <a:p>
            <a:pPr marL="0" indent="0" eaLnBrk="1" hangingPunct="1">
              <a:lnSpc>
                <a:spcPct val="110000"/>
              </a:lnSpc>
              <a:buClr>
                <a:srgbClr val="FFFB0F"/>
              </a:buClr>
              <a:buSzPct val="130000"/>
              <a:buNone/>
            </a:pPr>
            <a:r>
              <a:rPr lang="fr-FR" altLang="fr-FR" sz="1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 l'analogique au numérique en imagerie par projection </a:t>
            </a:r>
            <a:r>
              <a:rPr lang="fr-FR" altLang="fr-FR" sz="18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ostéo-articulaire</a:t>
            </a:r>
            <a:endParaRPr lang="fr-FR" altLang="fr-FR" sz="18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933825"/>
            <a:ext cx="287972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3892550" y="6308725"/>
            <a:ext cx="3992563" cy="338138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chemeClr val="bg1"/>
                </a:solidFill>
                <a:latin typeface="Comic Sans MS" pitchFamily="66" charset="0"/>
              </a:rPr>
              <a:t>le ( </a:t>
            </a:r>
            <a:r>
              <a:rPr lang="fr-FR" altLang="fr-FR" sz="1600" b="1">
                <a:solidFill>
                  <a:srgbClr val="5AFF19"/>
                </a:solidFill>
                <a:latin typeface="Comic Sans MS" pitchFamily="66" charset="0"/>
              </a:rPr>
              <a:t>la  !! </a:t>
            </a:r>
            <a:r>
              <a:rPr lang="fr-FR" altLang="fr-FR" sz="1600" b="1">
                <a:solidFill>
                  <a:schemeClr val="bg1"/>
                </a:solidFill>
                <a:latin typeface="Comic Sans MS" pitchFamily="66" charset="0"/>
              </a:rPr>
              <a:t>)</a:t>
            </a:r>
            <a:r>
              <a:rPr lang="fr-FR" altLang="fr-FR" sz="1600" b="1">
                <a:solidFill>
                  <a:srgbClr val="5AFF19"/>
                </a:solidFill>
                <a:latin typeface="Comic Sans MS" pitchFamily="66" charset="0"/>
              </a:rPr>
              <a:t> </a:t>
            </a:r>
            <a:r>
              <a:rPr lang="fr-FR" altLang="fr-FR" sz="1600" b="1">
                <a:solidFill>
                  <a:schemeClr val="bg1"/>
                </a:solidFill>
                <a:latin typeface="Comic Sans MS" pitchFamily="66" charset="0"/>
              </a:rPr>
              <a:t>radiologue du 21éme siècle</a:t>
            </a:r>
            <a:endParaRPr lang="fr-FR" altLang="fr-FR" sz="1600" b="1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179388" y="1268413"/>
            <a:ext cx="8534400" cy="2225225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Clr>
                <a:srgbClr val="5AFF19"/>
              </a:buClr>
              <a:buFont typeface="Wingdings" pitchFamily="2" charset="2"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omic Sans MS" pitchFamily="66" charset="0"/>
              </a:rPr>
              <a:t>réduction des coûts (suppression des  films )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5AFF19"/>
              </a:buClr>
              <a:buFont typeface="Wingdings" pitchFamily="2" charset="2"/>
              <a:buNone/>
            </a:pPr>
            <a:endParaRPr lang="fr-FR" altLang="fr-FR" sz="1400" b="1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5AFF19"/>
              </a:buClr>
              <a:buFont typeface="Wingdings" pitchFamily="2" charset="2"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omic Sans MS" pitchFamily="66" charset="0"/>
              </a:rPr>
              <a:t>réduction de l’irradiation (uniquement par réduction des rejets de films )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5AFF19"/>
              </a:buClr>
              <a:buFont typeface="Wingdings" pitchFamily="2" charset="2"/>
              <a:buNone/>
            </a:pPr>
            <a:endParaRPr lang="fr-FR" altLang="fr-FR" sz="1400" b="1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5AFF19"/>
              </a:buClr>
              <a:buFont typeface="Wingdings" pitchFamily="2" charset="2"/>
              <a:buNone/>
            </a:pPr>
            <a:r>
              <a:rPr lang="fr-FR" altLang="fr-FR" sz="1400" b="1" dirty="0">
                <a:solidFill>
                  <a:srgbClr val="FFA302"/>
                </a:solidFill>
                <a:latin typeface="Comic Sans MS" pitchFamily="66" charset="0"/>
              </a:rPr>
              <a:t>amélioration qualitative de l’exploitation des résultats</a:t>
            </a:r>
            <a:r>
              <a:rPr lang="fr-FR" altLang="fr-FR" sz="1400" b="1" dirty="0">
                <a:solidFill>
                  <a:schemeClr val="bg1"/>
                </a:solidFill>
                <a:latin typeface="Comic Sans MS" pitchFamily="66" charset="0"/>
              </a:rPr>
              <a:t>   grâce à la</a:t>
            </a:r>
            <a:r>
              <a:rPr lang="fr-FR" altLang="fr-FR" sz="1400" b="1" dirty="0">
                <a:solidFill>
                  <a:srgbClr val="FF7ADA"/>
                </a:solidFill>
                <a:latin typeface="Comic Sans MS" pitchFamily="66" charset="0"/>
              </a:rPr>
              <a:t>    		</a:t>
            </a:r>
            <a:r>
              <a:rPr lang="fr-FR" altLang="fr-FR" sz="1400" b="1" u="sng" dirty="0">
                <a:solidFill>
                  <a:srgbClr val="31FF11"/>
                </a:solidFill>
                <a:latin typeface="Comic Sans MS" pitchFamily="66" charset="0"/>
              </a:rPr>
              <a:t>visualisation  "dynamique"  sur  écran +++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5AFF19"/>
              </a:buClr>
              <a:buFont typeface="Wingdings" pitchFamily="2" charset="2"/>
              <a:buNone/>
            </a:pPr>
            <a:endParaRPr lang="fr-FR" altLang="fr-FR" sz="1400" b="1" u="sng" dirty="0">
              <a:solidFill>
                <a:srgbClr val="31FF11"/>
              </a:solidFill>
              <a:latin typeface="Comic Sans MS" pitchFamily="66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5AFF19"/>
              </a:buClr>
              <a:buFont typeface="Wingdings" pitchFamily="2" charset="2"/>
              <a:buNone/>
            </a:pPr>
            <a:r>
              <a:rPr lang="fr-FR" altLang="fr-FR" sz="1400" b="1" dirty="0">
                <a:solidFill>
                  <a:srgbClr val="66FFCC"/>
                </a:solidFill>
                <a:latin typeface="Comic Sans MS" pitchFamily="66" charset="0"/>
              </a:rPr>
              <a:t>transfert (communication) ,stockage (temporaire) archivage (définitif) , comparaison (mensurations précises) ..</a:t>
            </a:r>
            <a:r>
              <a:rPr lang="fr-FR" altLang="fr-FR" sz="1400" b="1" dirty="0" err="1">
                <a:solidFill>
                  <a:srgbClr val="66FFCC"/>
                </a:solidFill>
                <a:latin typeface="Comic Sans MS" pitchFamily="66" charset="0"/>
              </a:rPr>
              <a:t>etc</a:t>
            </a:r>
            <a:r>
              <a:rPr lang="fr-FR" altLang="fr-FR" sz="1400" b="1" dirty="0">
                <a:solidFill>
                  <a:srgbClr val="66FFCC"/>
                </a:solidFill>
                <a:latin typeface="Comic Sans MS" pitchFamily="66" charset="0"/>
              </a:rPr>
              <a:t> 	</a:t>
            </a:r>
          </a:p>
        </p:txBody>
      </p:sp>
      <p:pic>
        <p:nvPicPr>
          <p:cNvPr id="74759" name="Picture 11" descr="Sans-titre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49725"/>
            <a:ext cx="237648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Text Box 12"/>
          <p:cNvSpPr txBox="1">
            <a:spLocks noChangeArrowheads="1"/>
          </p:cNvSpPr>
          <p:nvPr/>
        </p:nvSpPr>
        <p:spPr bwMode="auto">
          <a:xfrm>
            <a:off x="611188" y="6237288"/>
            <a:ext cx="1536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66FFCC"/>
                </a:solidFill>
                <a:latin typeface="Comic Sans MS" pitchFamily="66" charset="0"/>
              </a:rPr>
              <a:t>jusqu'en 2003</a:t>
            </a:r>
          </a:p>
        </p:txBody>
      </p:sp>
      <p:graphicFrame>
        <p:nvGraphicFramePr>
          <p:cNvPr id="74761" name="Object 13"/>
          <p:cNvGraphicFramePr>
            <a:graphicFrameLocks noChangeAspect="1"/>
          </p:cNvGraphicFramePr>
          <p:nvPr/>
        </p:nvGraphicFramePr>
        <p:xfrm>
          <a:off x="5651500" y="3933825"/>
          <a:ext cx="2881313" cy="204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Image" r:id="rId6" imgW="4355556" imgH="3098413" progId="Photoshop.Image.9">
                  <p:embed/>
                </p:oleObj>
              </mc:Choice>
              <mc:Fallback>
                <p:oleObj name="Image" r:id="rId6" imgW="4355556" imgH="3098413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3933825"/>
                        <a:ext cx="2881313" cy="204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9938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173"/>
            <a:ext cx="8788726" cy="651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8726" cy="651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outon d'action : Document 1">
            <a:hlinkClick r:id="rId3" action="ppaction://program" highlightClick="1"/>
          </p:cNvPr>
          <p:cNvSpPr/>
          <p:nvPr/>
        </p:nvSpPr>
        <p:spPr>
          <a:xfrm>
            <a:off x="7415820" y="1196752"/>
            <a:ext cx="1042416" cy="1042416"/>
          </a:xfrm>
          <a:prstGeom prst="actionButtonDocumen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931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8600456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30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8899553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5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624"/>
            <a:ext cx="8626859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22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96932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73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016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45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4624"/>
            <a:ext cx="7586155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6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25054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07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0" y="116632"/>
            <a:ext cx="8617520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25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05"/>
            <a:ext cx="8856984" cy="681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75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07504" y="285750"/>
            <a:ext cx="8919021" cy="369332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Comic Sans MS" panose="030F0702030302020204" pitchFamily="66" charset="0"/>
              </a:rPr>
              <a:t>les écrans radio luminescents à mémoire ERLM </a:t>
            </a:r>
            <a:r>
              <a:rPr lang="fr-FR" sz="1100" b="1" dirty="0">
                <a:solidFill>
                  <a:schemeClr val="bg1"/>
                </a:solidFill>
                <a:latin typeface="Comic Sans MS" panose="030F0702030302020204" pitchFamily="66" charset="0"/>
              </a:rPr>
              <a:t>( </a:t>
            </a:r>
            <a:r>
              <a:rPr lang="fr-FR" sz="11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CR =</a:t>
            </a:r>
            <a:r>
              <a:rPr lang="fr-FR" sz="11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computed</a:t>
            </a:r>
            <a:r>
              <a:rPr lang="fr-FR" sz="11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1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radiograpphy</a:t>
            </a:r>
            <a:r>
              <a:rPr lang="fr-FR" sz="11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en langage DICOM </a:t>
            </a:r>
            <a:r>
              <a:rPr lang="fr-FR" sz="1100" b="1" dirty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835525" y="1476375"/>
            <a:ext cx="4191000" cy="22467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 ERLM ou </a:t>
            </a:r>
            <a:r>
              <a:rPr lang="fr-FR" sz="1400" b="1" dirty="0">
                <a:solidFill>
                  <a:srgbClr val="FFCCFF"/>
                </a:solidFill>
                <a:latin typeface="Comic Sans MS" panose="030F0702030302020204" pitchFamily="66" charset="0"/>
              </a:rPr>
              <a:t>plaques photo stimulables</a:t>
            </a:r>
            <a:r>
              <a:rPr lang="fr-FR" sz="1400" b="1" dirty="0">
                <a:solidFill>
                  <a:srgbClr val="3BFF00"/>
                </a:solidFill>
                <a:latin typeface="Comic Sans MS" panose="030F0702030302020204" pitchFamily="66" charset="0"/>
              </a:rPr>
              <a:t> </a:t>
            </a:r>
            <a:r>
              <a:rPr lang="fr-FR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,ils utilisent les propriétés de </a:t>
            </a:r>
            <a:r>
              <a:rPr lang="fr-FR" sz="1400" b="1" dirty="0">
                <a:solidFill>
                  <a:srgbClr val="FFF30A"/>
                </a:solidFill>
                <a:latin typeface="Comic Sans MS" panose="030F0702030302020204" pitchFamily="66" charset="0"/>
              </a:rPr>
              <a:t>photoluminescence</a:t>
            </a:r>
            <a:r>
              <a:rPr lang="fr-FR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de certains composés halogénés : BaFI:Eu</a:t>
            </a:r>
            <a:r>
              <a:rPr lang="fr-FR" sz="1400" b="1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++</a:t>
            </a:r>
            <a:r>
              <a:rPr lang="fr-FR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, BaFCl:Eu</a:t>
            </a:r>
            <a:r>
              <a:rPr lang="fr-FR" sz="1400" b="1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++</a:t>
            </a:r>
            <a:r>
              <a:rPr lang="fr-FR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, BaFBr:Eu</a:t>
            </a:r>
            <a:r>
              <a:rPr lang="fr-FR" sz="1400" b="1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++</a:t>
            </a:r>
            <a:r>
              <a:rPr lang="fr-FR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, ( </a:t>
            </a:r>
            <a:r>
              <a:rPr lang="fr-FR" sz="1400" b="1" dirty="0">
                <a:solidFill>
                  <a:srgbClr val="00FFFF"/>
                </a:solidFill>
                <a:latin typeface="Comic Sans MS" panose="030F0702030302020204" pitchFamily="66" charset="0"/>
              </a:rPr>
              <a:t>fluoro-halogénures</a:t>
            </a:r>
            <a:r>
              <a:rPr lang="fr-FR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400" b="1" dirty="0">
                <a:solidFill>
                  <a:srgbClr val="00FFFF"/>
                </a:solidFill>
                <a:latin typeface="Comic Sans MS" panose="030F0702030302020204" pitchFamily="66" charset="0"/>
              </a:rPr>
              <a:t>de Ba "dopés" aux terres rares</a:t>
            </a:r>
            <a:r>
              <a:rPr lang="fr-FR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)</a:t>
            </a:r>
          </a:p>
          <a:p>
            <a:pPr>
              <a:defRPr/>
            </a:pPr>
            <a:endParaRPr lang="fr-FR" sz="1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la lecture des </a:t>
            </a:r>
            <a:r>
              <a:rPr lang="fr-FR" sz="1400" b="1" dirty="0">
                <a:solidFill>
                  <a:srgbClr val="FFCC00"/>
                </a:solidFill>
                <a:latin typeface="Comic Sans MS" panose="030F0702030302020204" pitchFamily="66" charset="0"/>
              </a:rPr>
              <a:t>centres F</a:t>
            </a:r>
            <a:r>
              <a:rPr lang="fr-FR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par le faisceau laser libère les e- trappés et permet le retour de Eu</a:t>
            </a:r>
            <a:r>
              <a:rPr lang="fr-FR" sz="1400" b="1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3+</a:t>
            </a:r>
            <a:r>
              <a:rPr lang="fr-FR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vers  Eu</a:t>
            </a:r>
            <a:r>
              <a:rPr lang="fr-FR" sz="1400" b="1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2+</a:t>
            </a:r>
            <a:r>
              <a:rPr lang="fr-FR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avec émission d’un rayonnement de  définie    </a:t>
            </a:r>
          </a:p>
        </p:txBody>
      </p:sp>
      <p:pic>
        <p:nvPicPr>
          <p:cNvPr id="7578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75"/>
            <a:ext cx="4724400" cy="3235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2590800" y="3000375"/>
            <a:ext cx="2438400" cy="533400"/>
          </a:xfrm>
          <a:prstGeom prst="ellipse">
            <a:avLst/>
          </a:prstGeom>
          <a:noFill/>
          <a:ln w="38100">
            <a:solidFill>
              <a:srgbClr val="115C1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 b="1">
              <a:latin typeface="Comic Sans MS" panose="030F0702030302020204" pitchFamily="66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-117475" y="3076575"/>
            <a:ext cx="3124200" cy="1025525"/>
            <a:chOff x="0" y="2544"/>
            <a:chExt cx="1968" cy="646"/>
          </a:xfrm>
        </p:grpSpPr>
        <p:sp>
          <p:nvSpPr>
            <p:cNvPr id="75783" name="Oval 8"/>
            <p:cNvSpPr>
              <a:spLocks noChangeArrowheads="1"/>
            </p:cNvSpPr>
            <p:nvPr/>
          </p:nvSpPr>
          <p:spPr bwMode="auto">
            <a:xfrm>
              <a:off x="0" y="2614"/>
              <a:ext cx="768" cy="576"/>
            </a:xfrm>
            <a:prstGeom prst="ellipse">
              <a:avLst/>
            </a:prstGeom>
            <a:noFill/>
            <a:ln w="38100">
              <a:solidFill>
                <a:srgbClr val="FF05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400" b="1">
                <a:latin typeface="Comic Sans MS" panose="030F0702030302020204" pitchFamily="66" charset="0"/>
              </a:endParaRPr>
            </a:p>
          </p:txBody>
        </p:sp>
        <p:sp>
          <p:nvSpPr>
            <p:cNvPr id="75784" name="Oval 10"/>
            <p:cNvSpPr>
              <a:spLocks noChangeArrowheads="1"/>
            </p:cNvSpPr>
            <p:nvPr/>
          </p:nvSpPr>
          <p:spPr bwMode="auto">
            <a:xfrm>
              <a:off x="1392" y="2544"/>
              <a:ext cx="576" cy="576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400" b="1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080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animBg="1"/>
      <p:bldP spid="308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" y="0"/>
            <a:ext cx="9031272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7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6549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836712"/>
            <a:ext cx="2088232" cy="14331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04248" y="672867"/>
            <a:ext cx="2261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 expositions pour limiter la distorsion puis collage</a:t>
            </a:r>
            <a:endParaRPr lang="fr-FR" sz="1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427602" y="208514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lang="fr-FR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3753332" y="1986190"/>
            <a:ext cx="197175" cy="52254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254" y="2132189"/>
            <a:ext cx="4270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necteur droit 12"/>
          <p:cNvCxnSpPr/>
          <p:nvPr/>
        </p:nvCxnSpPr>
        <p:spPr>
          <a:xfrm flipH="1">
            <a:off x="4376575" y="1873715"/>
            <a:ext cx="2770" cy="537981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outon d'action : Document 3">
            <a:hlinkClick r:id="rId5" action="ppaction://program" highlightClick="1"/>
          </p:cNvPr>
          <p:cNvSpPr/>
          <p:nvPr/>
        </p:nvSpPr>
        <p:spPr>
          <a:xfrm>
            <a:off x="7934846" y="1411531"/>
            <a:ext cx="792088" cy="1123237"/>
          </a:xfrm>
          <a:prstGeom prst="actionButtonDocumen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6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7920880" cy="631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outon d'action : Document 1">
            <a:hlinkClick r:id="rId3" action="ppaction://program" highlightClick="1"/>
          </p:cNvPr>
          <p:cNvSpPr/>
          <p:nvPr/>
        </p:nvSpPr>
        <p:spPr>
          <a:xfrm>
            <a:off x="8316416" y="908720"/>
            <a:ext cx="648072" cy="936104"/>
          </a:xfrm>
          <a:prstGeom prst="actionButtonDocumen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05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548680"/>
            <a:ext cx="8364179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02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6632"/>
            <a:ext cx="8907615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99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25467"/>
            <a:ext cx="8424937" cy="661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44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894113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outon d'action : Document 1">
            <a:hlinkClick r:id="rId3" action="ppaction://program" highlightClick="1"/>
          </p:cNvPr>
          <p:cNvSpPr/>
          <p:nvPr/>
        </p:nvSpPr>
        <p:spPr>
          <a:xfrm>
            <a:off x="7596336" y="2420888"/>
            <a:ext cx="720080" cy="720080"/>
          </a:xfrm>
          <a:prstGeom prst="actionButtonDocumen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Bouton d'action : Aide 2">
            <a:hlinkClick r:id="rId4" action="ppaction://program" highlightClick="1"/>
          </p:cNvPr>
          <p:cNvSpPr/>
          <p:nvPr/>
        </p:nvSpPr>
        <p:spPr>
          <a:xfrm>
            <a:off x="6516216" y="2564904"/>
            <a:ext cx="648072" cy="720080"/>
          </a:xfrm>
          <a:prstGeom prst="actionButtonHelp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6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57" y="44624"/>
            <a:ext cx="8297299" cy="676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54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00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972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4" t="11425" r="13837"/>
          <a:stretch/>
        </p:blipFill>
        <p:spPr bwMode="auto">
          <a:xfrm>
            <a:off x="-36512" y="548680"/>
            <a:ext cx="9219502" cy="609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3812" y="260648"/>
            <a:ext cx="8424936" cy="15121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les ERLM permettent </a:t>
            </a:r>
            <a:r>
              <a:rPr lang="fr-FR" sz="1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la numérisation au moindre prix </a:t>
            </a:r>
            <a:r>
              <a:rPr lang="fr-FR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 peuvent  être substitués aux couples écrans films sur toutes les installations </a:t>
            </a:r>
          </a:p>
          <a:p>
            <a:endParaRPr lang="fr-FR" sz="1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leur </a:t>
            </a:r>
            <a:r>
              <a:rPr lang="fr-FR" sz="1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portabilité</a:t>
            </a:r>
            <a:r>
              <a:rPr lang="fr-FR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reste un gros atout pour les </a:t>
            </a:r>
            <a:r>
              <a:rPr lang="fr-FR" sz="1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clichès</a:t>
            </a:r>
            <a:r>
              <a:rPr lang="fr-FR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au lit du malade </a:t>
            </a:r>
          </a:p>
          <a:p>
            <a:endParaRPr lang="fr-FR" sz="1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les manipulations des cassettes restent très </a:t>
            </a:r>
            <a:r>
              <a:rPr lang="fr-FR" sz="1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contraîgnantes</a:t>
            </a:r>
            <a:r>
              <a:rPr lang="fr-FR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sur des installations fixes</a:t>
            </a:r>
            <a:endParaRPr lang="fr-FR" sz="1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673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120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68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405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4583" r="7031" b="18750"/>
          <a:stretch>
            <a:fillRect/>
          </a:stretch>
        </p:blipFill>
        <p:spPr bwMode="auto">
          <a:xfrm>
            <a:off x="152400" y="152400"/>
            <a:ext cx="8839200" cy="509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07950" y="5381382"/>
            <a:ext cx="8991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omic Sans MS" pitchFamily="66" charset="0"/>
              </a:rPr>
              <a:t>CR </a:t>
            </a:r>
            <a:r>
              <a:rPr lang="fr-FR" altLang="fr-FR" sz="1400" b="1" dirty="0" err="1">
                <a:solidFill>
                  <a:schemeClr val="bg1"/>
                </a:solidFill>
                <a:latin typeface="Comic Sans MS" pitchFamily="66" charset="0"/>
              </a:rPr>
              <a:t>computed</a:t>
            </a:r>
            <a:r>
              <a:rPr lang="fr-FR" altLang="fr-FR" sz="1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altLang="fr-FR" sz="1400" b="1" dirty="0" err="1" smtClean="0">
                <a:solidFill>
                  <a:schemeClr val="bg1"/>
                </a:solidFill>
                <a:latin typeface="Comic Sans MS" pitchFamily="66" charset="0"/>
              </a:rPr>
              <a:t>radiography</a:t>
            </a:r>
            <a:r>
              <a:rPr lang="fr-FR" altLang="fr-FR" sz="1400" b="1" dirty="0" smtClean="0">
                <a:solidFill>
                  <a:schemeClr val="bg1"/>
                </a:solidFill>
                <a:latin typeface="Comic Sans MS" pitchFamily="66" charset="0"/>
              </a:rPr>
              <a:t>  syn. </a:t>
            </a:r>
            <a:r>
              <a:rPr lang="fr-FR" altLang="fr-FR" sz="1400" b="1" dirty="0">
                <a:solidFill>
                  <a:schemeClr val="bg1"/>
                </a:solidFill>
                <a:latin typeface="Comic Sans MS" pitchFamily="66" charset="0"/>
              </a:rPr>
              <a:t>; numérisation indirecte ; ERLM , écrans à mémoire ,plaques photo stimulables ….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 b="1" dirty="0">
              <a:solidFill>
                <a:schemeClr val="bg1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omic Sans MS" pitchFamily="66" charset="0"/>
              </a:rPr>
              <a:t>l'accès à l'image nécessite le </a:t>
            </a:r>
            <a:r>
              <a:rPr lang="fr-FR" altLang="fr-FR" sz="1400" b="1" dirty="0">
                <a:solidFill>
                  <a:srgbClr val="FFFF00"/>
                </a:solidFill>
                <a:latin typeface="Comic Sans MS" pitchFamily="66" charset="0"/>
              </a:rPr>
              <a:t>traitement du système de </a:t>
            </a:r>
            <a:r>
              <a:rPr lang="fr-FR" altLang="fr-FR" sz="1400" b="1" dirty="0" smtClean="0">
                <a:solidFill>
                  <a:srgbClr val="FFFF00"/>
                </a:solidFill>
                <a:latin typeface="Comic Sans MS" pitchFamily="66" charset="0"/>
              </a:rPr>
              <a:t>détection </a:t>
            </a:r>
            <a:r>
              <a:rPr lang="fr-FR" altLang="fr-FR" sz="1400" b="1" dirty="0">
                <a:solidFill>
                  <a:srgbClr val="FFFF00"/>
                </a:solidFill>
                <a:latin typeface="Comic Sans MS" pitchFamily="66" charset="0"/>
              </a:rPr>
              <a:t>dans un appareil de lecture</a:t>
            </a:r>
          </a:p>
        </p:txBody>
      </p:sp>
      <p:sp>
        <p:nvSpPr>
          <p:cNvPr id="76804" name="AutoShape 5"/>
          <p:cNvSpPr>
            <a:spLocks noChangeArrowheads="1"/>
          </p:cNvSpPr>
          <p:nvPr/>
        </p:nvSpPr>
        <p:spPr bwMode="auto">
          <a:xfrm>
            <a:off x="3810000" y="3810000"/>
            <a:ext cx="2362200" cy="838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>
              <a:latin typeface="Comic Sans MS" panose="030F0702030302020204" pitchFamily="66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721100" y="908050"/>
            <a:ext cx="779463" cy="792163"/>
            <a:chOff x="2344" y="572"/>
            <a:chExt cx="491" cy="499"/>
          </a:xfrm>
        </p:grpSpPr>
        <p:sp>
          <p:nvSpPr>
            <p:cNvPr id="76814" name="Line 7"/>
            <p:cNvSpPr>
              <a:spLocks noChangeShapeType="1"/>
            </p:cNvSpPr>
            <p:nvPr/>
          </p:nvSpPr>
          <p:spPr bwMode="auto">
            <a:xfrm flipV="1">
              <a:off x="2344" y="603"/>
              <a:ext cx="453" cy="1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400">
                <a:latin typeface="Comic Sans MS" panose="030F0702030302020204" pitchFamily="66" charset="0"/>
              </a:endParaRPr>
            </a:p>
          </p:txBody>
        </p:sp>
        <p:sp>
          <p:nvSpPr>
            <p:cNvPr id="76815" name="Line 8"/>
            <p:cNvSpPr>
              <a:spLocks noChangeShapeType="1"/>
            </p:cNvSpPr>
            <p:nvPr/>
          </p:nvSpPr>
          <p:spPr bwMode="auto">
            <a:xfrm flipV="1">
              <a:off x="2835" y="572"/>
              <a:ext cx="0" cy="49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4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427538" y="1412875"/>
            <a:ext cx="1008062" cy="360363"/>
            <a:chOff x="2789" y="890"/>
            <a:chExt cx="635" cy="227"/>
          </a:xfrm>
        </p:grpSpPr>
        <p:sp>
          <p:nvSpPr>
            <p:cNvPr id="76812" name="AutoShape 10"/>
            <p:cNvSpPr>
              <a:spLocks noChangeArrowheads="1"/>
            </p:cNvSpPr>
            <p:nvPr/>
          </p:nvSpPr>
          <p:spPr bwMode="auto">
            <a:xfrm>
              <a:off x="2789" y="981"/>
              <a:ext cx="91" cy="136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400">
                <a:latin typeface="Comic Sans MS" panose="030F0702030302020204" pitchFamily="66" charset="0"/>
              </a:endParaRPr>
            </a:p>
          </p:txBody>
        </p:sp>
        <p:sp>
          <p:nvSpPr>
            <p:cNvPr id="76813" name="Rectangle 11"/>
            <p:cNvSpPr>
              <a:spLocks noChangeArrowheads="1"/>
            </p:cNvSpPr>
            <p:nvPr/>
          </p:nvSpPr>
          <p:spPr bwMode="auto">
            <a:xfrm>
              <a:off x="3243" y="890"/>
              <a:ext cx="181" cy="91"/>
            </a:xfrm>
            <a:prstGeom prst="rect">
              <a:avLst/>
            </a:prstGeom>
            <a:solidFill>
              <a:srgbClr val="00FF00">
                <a:alpha val="4117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4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500563" y="2565400"/>
            <a:ext cx="430212" cy="647700"/>
            <a:chOff x="2835" y="1616"/>
            <a:chExt cx="271" cy="408"/>
          </a:xfrm>
        </p:grpSpPr>
        <p:sp>
          <p:nvSpPr>
            <p:cNvPr id="76809" name="AutoShape 13"/>
            <p:cNvSpPr>
              <a:spLocks noChangeArrowheads="1"/>
            </p:cNvSpPr>
            <p:nvPr/>
          </p:nvSpPr>
          <p:spPr bwMode="auto">
            <a:xfrm>
              <a:off x="2835" y="1888"/>
              <a:ext cx="90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520 w 21600"/>
                <a:gd name="T13" fmla="*/ 5400 h 21600"/>
                <a:gd name="T14" fmla="*/ 1632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5400"/>
                  </a:moveTo>
                  <a:lnTo>
                    <a:pt x="9450" y="5400"/>
                  </a:lnTo>
                  <a:lnTo>
                    <a:pt x="9450" y="2700"/>
                  </a:lnTo>
                  <a:lnTo>
                    <a:pt x="8100" y="2700"/>
                  </a:lnTo>
                  <a:lnTo>
                    <a:pt x="10800" y="0"/>
                  </a:lnTo>
                  <a:lnTo>
                    <a:pt x="13500" y="2700"/>
                  </a:lnTo>
                  <a:lnTo>
                    <a:pt x="12150" y="2700"/>
                  </a:lnTo>
                  <a:lnTo>
                    <a:pt x="12150" y="5400"/>
                  </a:lnTo>
                  <a:lnTo>
                    <a:pt x="16200" y="5400"/>
                  </a:lnTo>
                  <a:lnTo>
                    <a:pt x="16200" y="9450"/>
                  </a:lnTo>
                  <a:lnTo>
                    <a:pt x="18900" y="9450"/>
                  </a:lnTo>
                  <a:lnTo>
                    <a:pt x="18900" y="8100"/>
                  </a:lnTo>
                  <a:lnTo>
                    <a:pt x="21600" y="10800"/>
                  </a:lnTo>
                  <a:lnTo>
                    <a:pt x="18900" y="13500"/>
                  </a:lnTo>
                  <a:lnTo>
                    <a:pt x="18900" y="12150"/>
                  </a:lnTo>
                  <a:lnTo>
                    <a:pt x="16200" y="12150"/>
                  </a:lnTo>
                  <a:lnTo>
                    <a:pt x="16200" y="16200"/>
                  </a:lnTo>
                  <a:lnTo>
                    <a:pt x="12150" y="16200"/>
                  </a:lnTo>
                  <a:lnTo>
                    <a:pt x="12150" y="18900"/>
                  </a:lnTo>
                  <a:lnTo>
                    <a:pt x="13500" y="18900"/>
                  </a:lnTo>
                  <a:lnTo>
                    <a:pt x="10800" y="21600"/>
                  </a:lnTo>
                  <a:lnTo>
                    <a:pt x="8100" y="18900"/>
                  </a:lnTo>
                  <a:lnTo>
                    <a:pt x="9450" y="18900"/>
                  </a:lnTo>
                  <a:lnTo>
                    <a:pt x="9450" y="16200"/>
                  </a:lnTo>
                  <a:lnTo>
                    <a:pt x="5400" y="16200"/>
                  </a:lnTo>
                  <a:lnTo>
                    <a:pt x="5400" y="12150"/>
                  </a:lnTo>
                  <a:lnTo>
                    <a:pt x="2700" y="12150"/>
                  </a:lnTo>
                  <a:lnTo>
                    <a:pt x="2700" y="13500"/>
                  </a:lnTo>
                  <a:lnTo>
                    <a:pt x="0" y="10800"/>
                  </a:lnTo>
                  <a:lnTo>
                    <a:pt x="2700" y="8100"/>
                  </a:lnTo>
                  <a:lnTo>
                    <a:pt x="2700" y="9450"/>
                  </a:lnTo>
                  <a:lnTo>
                    <a:pt x="5400" y="9450"/>
                  </a:lnTo>
                  <a:lnTo>
                    <a:pt x="5400" y="5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1400">
                <a:latin typeface="Comic Sans MS" panose="030F0702030302020204" pitchFamily="66" charset="0"/>
              </a:endParaRPr>
            </a:p>
          </p:txBody>
        </p:sp>
        <p:sp>
          <p:nvSpPr>
            <p:cNvPr id="76810" name="AutoShape 14"/>
            <p:cNvSpPr>
              <a:spLocks noChangeArrowheads="1"/>
            </p:cNvSpPr>
            <p:nvPr/>
          </p:nvSpPr>
          <p:spPr bwMode="auto">
            <a:xfrm>
              <a:off x="2925" y="1752"/>
              <a:ext cx="90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520 w 21600"/>
                <a:gd name="T13" fmla="*/ 5400 h 21600"/>
                <a:gd name="T14" fmla="*/ 1632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5400"/>
                  </a:moveTo>
                  <a:lnTo>
                    <a:pt x="9450" y="5400"/>
                  </a:lnTo>
                  <a:lnTo>
                    <a:pt x="9450" y="2700"/>
                  </a:lnTo>
                  <a:lnTo>
                    <a:pt x="8100" y="2700"/>
                  </a:lnTo>
                  <a:lnTo>
                    <a:pt x="10800" y="0"/>
                  </a:lnTo>
                  <a:lnTo>
                    <a:pt x="13500" y="2700"/>
                  </a:lnTo>
                  <a:lnTo>
                    <a:pt x="12150" y="2700"/>
                  </a:lnTo>
                  <a:lnTo>
                    <a:pt x="12150" y="5400"/>
                  </a:lnTo>
                  <a:lnTo>
                    <a:pt x="16200" y="5400"/>
                  </a:lnTo>
                  <a:lnTo>
                    <a:pt x="16200" y="9450"/>
                  </a:lnTo>
                  <a:lnTo>
                    <a:pt x="18900" y="9450"/>
                  </a:lnTo>
                  <a:lnTo>
                    <a:pt x="18900" y="8100"/>
                  </a:lnTo>
                  <a:lnTo>
                    <a:pt x="21600" y="10800"/>
                  </a:lnTo>
                  <a:lnTo>
                    <a:pt x="18900" y="13500"/>
                  </a:lnTo>
                  <a:lnTo>
                    <a:pt x="18900" y="12150"/>
                  </a:lnTo>
                  <a:lnTo>
                    <a:pt x="16200" y="12150"/>
                  </a:lnTo>
                  <a:lnTo>
                    <a:pt x="16200" y="16200"/>
                  </a:lnTo>
                  <a:lnTo>
                    <a:pt x="12150" y="16200"/>
                  </a:lnTo>
                  <a:lnTo>
                    <a:pt x="12150" y="18900"/>
                  </a:lnTo>
                  <a:lnTo>
                    <a:pt x="13500" y="18900"/>
                  </a:lnTo>
                  <a:lnTo>
                    <a:pt x="10800" y="21600"/>
                  </a:lnTo>
                  <a:lnTo>
                    <a:pt x="8100" y="18900"/>
                  </a:lnTo>
                  <a:lnTo>
                    <a:pt x="9450" y="18900"/>
                  </a:lnTo>
                  <a:lnTo>
                    <a:pt x="9450" y="16200"/>
                  </a:lnTo>
                  <a:lnTo>
                    <a:pt x="5400" y="16200"/>
                  </a:lnTo>
                  <a:lnTo>
                    <a:pt x="5400" y="12150"/>
                  </a:lnTo>
                  <a:lnTo>
                    <a:pt x="2700" y="12150"/>
                  </a:lnTo>
                  <a:lnTo>
                    <a:pt x="2700" y="13500"/>
                  </a:lnTo>
                  <a:lnTo>
                    <a:pt x="0" y="10800"/>
                  </a:lnTo>
                  <a:lnTo>
                    <a:pt x="2700" y="8100"/>
                  </a:lnTo>
                  <a:lnTo>
                    <a:pt x="2700" y="9450"/>
                  </a:lnTo>
                  <a:lnTo>
                    <a:pt x="5400" y="9450"/>
                  </a:lnTo>
                  <a:lnTo>
                    <a:pt x="5400" y="5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1400">
                <a:latin typeface="Comic Sans MS" panose="030F0702030302020204" pitchFamily="66" charset="0"/>
              </a:endParaRPr>
            </a:p>
          </p:txBody>
        </p:sp>
        <p:sp>
          <p:nvSpPr>
            <p:cNvPr id="76811" name="AutoShape 15"/>
            <p:cNvSpPr>
              <a:spLocks noChangeArrowheads="1"/>
            </p:cNvSpPr>
            <p:nvPr/>
          </p:nvSpPr>
          <p:spPr bwMode="auto">
            <a:xfrm>
              <a:off x="3016" y="1616"/>
              <a:ext cx="90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520 w 21600"/>
                <a:gd name="T13" fmla="*/ 5400 h 21600"/>
                <a:gd name="T14" fmla="*/ 1632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5400"/>
                  </a:moveTo>
                  <a:lnTo>
                    <a:pt x="9450" y="5400"/>
                  </a:lnTo>
                  <a:lnTo>
                    <a:pt x="9450" y="2700"/>
                  </a:lnTo>
                  <a:lnTo>
                    <a:pt x="8100" y="2700"/>
                  </a:lnTo>
                  <a:lnTo>
                    <a:pt x="10800" y="0"/>
                  </a:lnTo>
                  <a:lnTo>
                    <a:pt x="13500" y="2700"/>
                  </a:lnTo>
                  <a:lnTo>
                    <a:pt x="12150" y="2700"/>
                  </a:lnTo>
                  <a:lnTo>
                    <a:pt x="12150" y="5400"/>
                  </a:lnTo>
                  <a:lnTo>
                    <a:pt x="16200" y="5400"/>
                  </a:lnTo>
                  <a:lnTo>
                    <a:pt x="16200" y="9450"/>
                  </a:lnTo>
                  <a:lnTo>
                    <a:pt x="18900" y="9450"/>
                  </a:lnTo>
                  <a:lnTo>
                    <a:pt x="18900" y="8100"/>
                  </a:lnTo>
                  <a:lnTo>
                    <a:pt x="21600" y="10800"/>
                  </a:lnTo>
                  <a:lnTo>
                    <a:pt x="18900" y="13500"/>
                  </a:lnTo>
                  <a:lnTo>
                    <a:pt x="18900" y="12150"/>
                  </a:lnTo>
                  <a:lnTo>
                    <a:pt x="16200" y="12150"/>
                  </a:lnTo>
                  <a:lnTo>
                    <a:pt x="16200" y="16200"/>
                  </a:lnTo>
                  <a:lnTo>
                    <a:pt x="12150" y="16200"/>
                  </a:lnTo>
                  <a:lnTo>
                    <a:pt x="12150" y="18900"/>
                  </a:lnTo>
                  <a:lnTo>
                    <a:pt x="13500" y="18900"/>
                  </a:lnTo>
                  <a:lnTo>
                    <a:pt x="10800" y="21600"/>
                  </a:lnTo>
                  <a:lnTo>
                    <a:pt x="8100" y="18900"/>
                  </a:lnTo>
                  <a:lnTo>
                    <a:pt x="9450" y="18900"/>
                  </a:lnTo>
                  <a:lnTo>
                    <a:pt x="9450" y="16200"/>
                  </a:lnTo>
                  <a:lnTo>
                    <a:pt x="5400" y="16200"/>
                  </a:lnTo>
                  <a:lnTo>
                    <a:pt x="5400" y="12150"/>
                  </a:lnTo>
                  <a:lnTo>
                    <a:pt x="2700" y="12150"/>
                  </a:lnTo>
                  <a:lnTo>
                    <a:pt x="2700" y="13500"/>
                  </a:lnTo>
                  <a:lnTo>
                    <a:pt x="0" y="10800"/>
                  </a:lnTo>
                  <a:lnTo>
                    <a:pt x="2700" y="8100"/>
                  </a:lnTo>
                  <a:lnTo>
                    <a:pt x="2700" y="9450"/>
                  </a:lnTo>
                  <a:lnTo>
                    <a:pt x="5400" y="9450"/>
                  </a:lnTo>
                  <a:lnTo>
                    <a:pt x="5400" y="5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1400">
                <a:latin typeface="Comic Sans MS" panose="030F0702030302020204" pitchFamily="66" charset="0"/>
              </a:endParaRPr>
            </a:p>
          </p:txBody>
        </p:sp>
      </p:grpSp>
      <p:sp>
        <p:nvSpPr>
          <p:cNvPr id="44052" name="Freeform 20"/>
          <p:cNvSpPr>
            <a:spLocks/>
          </p:cNvSpPr>
          <p:nvPr/>
        </p:nvSpPr>
        <p:spPr bwMode="auto">
          <a:xfrm>
            <a:off x="4273550" y="1185863"/>
            <a:ext cx="957263" cy="958850"/>
          </a:xfrm>
          <a:custGeom>
            <a:avLst/>
            <a:gdLst>
              <a:gd name="T0" fmla="*/ 2147483647 w 603"/>
              <a:gd name="T1" fmla="*/ 2147483647 h 604"/>
              <a:gd name="T2" fmla="*/ 2147483647 w 603"/>
              <a:gd name="T3" fmla="*/ 2147483647 h 604"/>
              <a:gd name="T4" fmla="*/ 2147483647 w 603"/>
              <a:gd name="T5" fmla="*/ 2147483647 h 604"/>
              <a:gd name="T6" fmla="*/ 2147483647 w 603"/>
              <a:gd name="T7" fmla="*/ 2147483647 h 604"/>
              <a:gd name="T8" fmla="*/ 2147483647 w 603"/>
              <a:gd name="T9" fmla="*/ 2147483647 h 604"/>
              <a:gd name="T10" fmla="*/ 2147483647 w 603"/>
              <a:gd name="T11" fmla="*/ 2147483647 h 604"/>
              <a:gd name="T12" fmla="*/ 2147483647 w 603"/>
              <a:gd name="T13" fmla="*/ 2147483647 h 604"/>
              <a:gd name="T14" fmla="*/ 2147483647 w 603"/>
              <a:gd name="T15" fmla="*/ 2147483647 h 604"/>
              <a:gd name="T16" fmla="*/ 2147483647 w 603"/>
              <a:gd name="T17" fmla="*/ 2147483647 h 604"/>
              <a:gd name="T18" fmla="*/ 2147483647 w 603"/>
              <a:gd name="T19" fmla="*/ 2147483647 h 604"/>
              <a:gd name="T20" fmla="*/ 2147483647 w 603"/>
              <a:gd name="T21" fmla="*/ 2147483647 h 604"/>
              <a:gd name="T22" fmla="*/ 2147483647 w 603"/>
              <a:gd name="T23" fmla="*/ 2147483647 h 604"/>
              <a:gd name="T24" fmla="*/ 2147483647 w 603"/>
              <a:gd name="T25" fmla="*/ 2147483647 h 604"/>
              <a:gd name="T26" fmla="*/ 2147483647 w 603"/>
              <a:gd name="T27" fmla="*/ 2147483647 h 604"/>
              <a:gd name="T28" fmla="*/ 2147483647 w 603"/>
              <a:gd name="T29" fmla="*/ 2147483647 h 604"/>
              <a:gd name="T30" fmla="*/ 2147483647 w 603"/>
              <a:gd name="T31" fmla="*/ 2147483647 h 604"/>
              <a:gd name="T32" fmla="*/ 2147483647 w 603"/>
              <a:gd name="T33" fmla="*/ 2147483647 h 604"/>
              <a:gd name="T34" fmla="*/ 2147483647 w 603"/>
              <a:gd name="T35" fmla="*/ 2147483647 h 604"/>
              <a:gd name="T36" fmla="*/ 2147483647 w 603"/>
              <a:gd name="T37" fmla="*/ 2147483647 h 604"/>
              <a:gd name="T38" fmla="*/ 2147483647 w 603"/>
              <a:gd name="T39" fmla="*/ 2147483647 h 604"/>
              <a:gd name="T40" fmla="*/ 2147483647 w 603"/>
              <a:gd name="T41" fmla="*/ 2147483647 h 604"/>
              <a:gd name="T42" fmla="*/ 2147483647 w 603"/>
              <a:gd name="T43" fmla="*/ 2147483647 h 604"/>
              <a:gd name="T44" fmla="*/ 2147483647 w 603"/>
              <a:gd name="T45" fmla="*/ 2147483647 h 604"/>
              <a:gd name="T46" fmla="*/ 2147483647 w 603"/>
              <a:gd name="T47" fmla="*/ 2147483647 h 604"/>
              <a:gd name="T48" fmla="*/ 2147483647 w 603"/>
              <a:gd name="T49" fmla="*/ 2147483647 h 604"/>
              <a:gd name="T50" fmla="*/ 2147483647 w 603"/>
              <a:gd name="T51" fmla="*/ 2147483647 h 604"/>
              <a:gd name="T52" fmla="*/ 2147483647 w 603"/>
              <a:gd name="T53" fmla="*/ 2147483647 h 604"/>
              <a:gd name="T54" fmla="*/ 2147483647 w 603"/>
              <a:gd name="T55" fmla="*/ 2147483647 h 604"/>
              <a:gd name="T56" fmla="*/ 2147483647 w 603"/>
              <a:gd name="T57" fmla="*/ 2147483647 h 604"/>
              <a:gd name="T58" fmla="*/ 2147483647 w 603"/>
              <a:gd name="T59" fmla="*/ 2147483647 h 604"/>
              <a:gd name="T60" fmla="*/ 2147483647 w 603"/>
              <a:gd name="T61" fmla="*/ 2147483647 h 604"/>
              <a:gd name="T62" fmla="*/ 2147483647 w 603"/>
              <a:gd name="T63" fmla="*/ 2147483647 h 604"/>
              <a:gd name="T64" fmla="*/ 2147483647 w 603"/>
              <a:gd name="T65" fmla="*/ 2147483647 h 604"/>
              <a:gd name="T66" fmla="*/ 2147483647 w 603"/>
              <a:gd name="T67" fmla="*/ 2147483647 h 604"/>
              <a:gd name="T68" fmla="*/ 2147483647 w 603"/>
              <a:gd name="T69" fmla="*/ 2147483647 h 604"/>
              <a:gd name="T70" fmla="*/ 2147483647 w 603"/>
              <a:gd name="T71" fmla="*/ 2147483647 h 604"/>
              <a:gd name="T72" fmla="*/ 2147483647 w 603"/>
              <a:gd name="T73" fmla="*/ 2147483647 h 604"/>
              <a:gd name="T74" fmla="*/ 2147483647 w 603"/>
              <a:gd name="T75" fmla="*/ 2147483647 h 604"/>
              <a:gd name="T76" fmla="*/ 2147483647 w 603"/>
              <a:gd name="T77" fmla="*/ 2147483647 h 604"/>
              <a:gd name="T78" fmla="*/ 2147483647 w 603"/>
              <a:gd name="T79" fmla="*/ 2147483647 h 604"/>
              <a:gd name="T80" fmla="*/ 2147483647 w 603"/>
              <a:gd name="T81" fmla="*/ 2147483647 h 604"/>
              <a:gd name="T82" fmla="*/ 2147483647 w 603"/>
              <a:gd name="T83" fmla="*/ 2147483647 h 60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03"/>
              <a:gd name="T127" fmla="*/ 0 h 604"/>
              <a:gd name="T128" fmla="*/ 603 w 603"/>
              <a:gd name="T129" fmla="*/ 604 h 60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03" h="604">
                <a:moveTo>
                  <a:pt x="7" y="143"/>
                </a:moveTo>
                <a:cubicBezTo>
                  <a:pt x="0" y="120"/>
                  <a:pt x="0" y="113"/>
                  <a:pt x="7" y="98"/>
                </a:cubicBezTo>
                <a:cubicBezTo>
                  <a:pt x="14" y="83"/>
                  <a:pt x="37" y="60"/>
                  <a:pt x="52" y="52"/>
                </a:cubicBezTo>
                <a:cubicBezTo>
                  <a:pt x="67" y="44"/>
                  <a:pt x="82" y="59"/>
                  <a:pt x="97" y="52"/>
                </a:cubicBezTo>
                <a:cubicBezTo>
                  <a:pt x="112" y="45"/>
                  <a:pt x="128" y="14"/>
                  <a:pt x="143" y="7"/>
                </a:cubicBezTo>
                <a:cubicBezTo>
                  <a:pt x="158" y="0"/>
                  <a:pt x="173" y="7"/>
                  <a:pt x="188" y="7"/>
                </a:cubicBezTo>
                <a:cubicBezTo>
                  <a:pt x="203" y="7"/>
                  <a:pt x="218" y="7"/>
                  <a:pt x="233" y="7"/>
                </a:cubicBezTo>
                <a:cubicBezTo>
                  <a:pt x="248" y="7"/>
                  <a:pt x="264" y="7"/>
                  <a:pt x="279" y="7"/>
                </a:cubicBezTo>
                <a:cubicBezTo>
                  <a:pt x="294" y="7"/>
                  <a:pt x="309" y="7"/>
                  <a:pt x="324" y="7"/>
                </a:cubicBezTo>
                <a:cubicBezTo>
                  <a:pt x="339" y="7"/>
                  <a:pt x="362" y="0"/>
                  <a:pt x="369" y="7"/>
                </a:cubicBezTo>
                <a:cubicBezTo>
                  <a:pt x="376" y="14"/>
                  <a:pt x="361" y="45"/>
                  <a:pt x="369" y="52"/>
                </a:cubicBezTo>
                <a:cubicBezTo>
                  <a:pt x="377" y="59"/>
                  <a:pt x="407" y="44"/>
                  <a:pt x="415" y="52"/>
                </a:cubicBezTo>
                <a:cubicBezTo>
                  <a:pt x="423" y="60"/>
                  <a:pt x="408" y="90"/>
                  <a:pt x="415" y="98"/>
                </a:cubicBezTo>
                <a:cubicBezTo>
                  <a:pt x="422" y="106"/>
                  <a:pt x="460" y="106"/>
                  <a:pt x="460" y="98"/>
                </a:cubicBezTo>
                <a:cubicBezTo>
                  <a:pt x="460" y="90"/>
                  <a:pt x="415" y="52"/>
                  <a:pt x="415" y="52"/>
                </a:cubicBezTo>
                <a:cubicBezTo>
                  <a:pt x="415" y="52"/>
                  <a:pt x="445" y="83"/>
                  <a:pt x="460" y="98"/>
                </a:cubicBezTo>
                <a:cubicBezTo>
                  <a:pt x="475" y="113"/>
                  <a:pt x="491" y="136"/>
                  <a:pt x="506" y="143"/>
                </a:cubicBezTo>
                <a:cubicBezTo>
                  <a:pt x="521" y="150"/>
                  <a:pt x="536" y="143"/>
                  <a:pt x="551" y="143"/>
                </a:cubicBezTo>
                <a:cubicBezTo>
                  <a:pt x="566" y="143"/>
                  <a:pt x="589" y="136"/>
                  <a:pt x="596" y="143"/>
                </a:cubicBezTo>
                <a:cubicBezTo>
                  <a:pt x="603" y="150"/>
                  <a:pt x="603" y="181"/>
                  <a:pt x="596" y="188"/>
                </a:cubicBezTo>
                <a:cubicBezTo>
                  <a:pt x="589" y="195"/>
                  <a:pt x="566" y="188"/>
                  <a:pt x="551" y="188"/>
                </a:cubicBezTo>
                <a:cubicBezTo>
                  <a:pt x="536" y="188"/>
                  <a:pt x="521" y="188"/>
                  <a:pt x="506" y="188"/>
                </a:cubicBezTo>
                <a:cubicBezTo>
                  <a:pt x="491" y="188"/>
                  <a:pt x="468" y="180"/>
                  <a:pt x="460" y="188"/>
                </a:cubicBezTo>
                <a:cubicBezTo>
                  <a:pt x="452" y="196"/>
                  <a:pt x="467" y="226"/>
                  <a:pt x="460" y="234"/>
                </a:cubicBezTo>
                <a:cubicBezTo>
                  <a:pt x="453" y="242"/>
                  <a:pt x="430" y="227"/>
                  <a:pt x="415" y="234"/>
                </a:cubicBezTo>
                <a:cubicBezTo>
                  <a:pt x="400" y="241"/>
                  <a:pt x="377" y="264"/>
                  <a:pt x="369" y="279"/>
                </a:cubicBezTo>
                <a:cubicBezTo>
                  <a:pt x="361" y="294"/>
                  <a:pt x="376" y="317"/>
                  <a:pt x="369" y="324"/>
                </a:cubicBezTo>
                <a:cubicBezTo>
                  <a:pt x="362" y="331"/>
                  <a:pt x="331" y="316"/>
                  <a:pt x="324" y="324"/>
                </a:cubicBezTo>
                <a:cubicBezTo>
                  <a:pt x="317" y="332"/>
                  <a:pt x="324" y="355"/>
                  <a:pt x="324" y="370"/>
                </a:cubicBezTo>
                <a:cubicBezTo>
                  <a:pt x="324" y="385"/>
                  <a:pt x="331" y="400"/>
                  <a:pt x="324" y="415"/>
                </a:cubicBezTo>
                <a:cubicBezTo>
                  <a:pt x="317" y="430"/>
                  <a:pt x="286" y="445"/>
                  <a:pt x="279" y="460"/>
                </a:cubicBezTo>
                <a:cubicBezTo>
                  <a:pt x="272" y="475"/>
                  <a:pt x="279" y="491"/>
                  <a:pt x="279" y="506"/>
                </a:cubicBezTo>
                <a:cubicBezTo>
                  <a:pt x="279" y="521"/>
                  <a:pt x="279" y="536"/>
                  <a:pt x="279" y="551"/>
                </a:cubicBezTo>
                <a:cubicBezTo>
                  <a:pt x="279" y="566"/>
                  <a:pt x="287" y="604"/>
                  <a:pt x="279" y="597"/>
                </a:cubicBezTo>
                <a:cubicBezTo>
                  <a:pt x="271" y="590"/>
                  <a:pt x="248" y="529"/>
                  <a:pt x="233" y="506"/>
                </a:cubicBezTo>
                <a:cubicBezTo>
                  <a:pt x="218" y="483"/>
                  <a:pt x="195" y="475"/>
                  <a:pt x="188" y="460"/>
                </a:cubicBezTo>
                <a:cubicBezTo>
                  <a:pt x="181" y="445"/>
                  <a:pt x="195" y="430"/>
                  <a:pt x="188" y="415"/>
                </a:cubicBezTo>
                <a:cubicBezTo>
                  <a:pt x="181" y="400"/>
                  <a:pt x="150" y="385"/>
                  <a:pt x="143" y="370"/>
                </a:cubicBezTo>
                <a:cubicBezTo>
                  <a:pt x="136" y="355"/>
                  <a:pt x="151" y="339"/>
                  <a:pt x="143" y="324"/>
                </a:cubicBezTo>
                <a:cubicBezTo>
                  <a:pt x="135" y="309"/>
                  <a:pt x="112" y="294"/>
                  <a:pt x="97" y="279"/>
                </a:cubicBezTo>
                <a:cubicBezTo>
                  <a:pt x="82" y="264"/>
                  <a:pt x="67" y="257"/>
                  <a:pt x="52" y="234"/>
                </a:cubicBezTo>
                <a:cubicBezTo>
                  <a:pt x="37" y="211"/>
                  <a:pt x="14" y="166"/>
                  <a:pt x="7" y="143"/>
                </a:cubicBezTo>
                <a:close/>
              </a:path>
            </a:pathLst>
          </a:custGeom>
          <a:solidFill>
            <a:srgbClr val="00FFFF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4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717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0291" r="16585" b="16710"/>
          <a:stretch>
            <a:fillRect/>
          </a:stretch>
        </p:blipFill>
        <p:spPr bwMode="auto">
          <a:xfrm>
            <a:off x="250825" y="225425"/>
            <a:ext cx="8893175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2"/>
          <p:cNvGrpSpPr>
            <a:grpSpLocks/>
          </p:cNvGrpSpPr>
          <p:nvPr/>
        </p:nvGrpSpPr>
        <p:grpSpPr bwMode="auto">
          <a:xfrm>
            <a:off x="3635375" y="1412875"/>
            <a:ext cx="2808288" cy="2736850"/>
            <a:chOff x="3635375" y="1412875"/>
            <a:chExt cx="2808288" cy="2736850"/>
          </a:xfrm>
        </p:grpSpPr>
        <p:sp>
          <p:nvSpPr>
            <p:cNvPr id="77830" name="Line 3"/>
            <p:cNvSpPr>
              <a:spLocks noChangeShapeType="1"/>
            </p:cNvSpPr>
            <p:nvPr/>
          </p:nvSpPr>
          <p:spPr bwMode="auto">
            <a:xfrm>
              <a:off x="3635375" y="1412875"/>
              <a:ext cx="216058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831" name="Line 4"/>
            <p:cNvSpPr>
              <a:spLocks noChangeShapeType="1"/>
            </p:cNvSpPr>
            <p:nvPr/>
          </p:nvSpPr>
          <p:spPr bwMode="auto">
            <a:xfrm flipH="1">
              <a:off x="5364163" y="1412875"/>
              <a:ext cx="503237" cy="3603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832" name="Line 5"/>
            <p:cNvSpPr>
              <a:spLocks noChangeShapeType="1"/>
            </p:cNvSpPr>
            <p:nvPr/>
          </p:nvSpPr>
          <p:spPr bwMode="auto">
            <a:xfrm>
              <a:off x="5795963" y="1412875"/>
              <a:ext cx="360362" cy="7921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" name="Line 6"/>
            <p:cNvSpPr>
              <a:spLocks noChangeShapeType="1"/>
            </p:cNvSpPr>
            <p:nvPr/>
          </p:nvSpPr>
          <p:spPr bwMode="auto">
            <a:xfrm flipH="1">
              <a:off x="4572000" y="2205038"/>
              <a:ext cx="504825" cy="10080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834" name="Line 7"/>
            <p:cNvSpPr>
              <a:spLocks noChangeShapeType="1"/>
            </p:cNvSpPr>
            <p:nvPr/>
          </p:nvSpPr>
          <p:spPr bwMode="auto">
            <a:xfrm flipH="1">
              <a:off x="5219700" y="1412875"/>
              <a:ext cx="647700" cy="21605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835" name="Line 8"/>
            <p:cNvSpPr>
              <a:spLocks noChangeShapeType="1"/>
            </p:cNvSpPr>
            <p:nvPr/>
          </p:nvSpPr>
          <p:spPr bwMode="auto">
            <a:xfrm>
              <a:off x="6156325" y="2349500"/>
              <a:ext cx="287338" cy="18002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7833" name="Freeform 9"/>
          <p:cNvSpPr>
            <a:spLocks/>
          </p:cNvSpPr>
          <p:nvPr/>
        </p:nvSpPr>
        <p:spPr bwMode="auto">
          <a:xfrm>
            <a:off x="3487738" y="3141663"/>
            <a:ext cx="2955925" cy="1008062"/>
          </a:xfrm>
          <a:custGeom>
            <a:avLst/>
            <a:gdLst>
              <a:gd name="T0" fmla="*/ 2147483647 w 1862"/>
              <a:gd name="T1" fmla="*/ 0 h 635"/>
              <a:gd name="T2" fmla="*/ 2147483647 w 1862"/>
              <a:gd name="T3" fmla="*/ 2147483647 h 635"/>
              <a:gd name="T4" fmla="*/ 2147483647 w 1862"/>
              <a:gd name="T5" fmla="*/ 2147483647 h 635"/>
              <a:gd name="T6" fmla="*/ 0 w 1862"/>
              <a:gd name="T7" fmla="*/ 2147483647 h 635"/>
              <a:gd name="T8" fmla="*/ 0 60000 65536"/>
              <a:gd name="T9" fmla="*/ 0 60000 65536"/>
              <a:gd name="T10" fmla="*/ 0 60000 65536"/>
              <a:gd name="T11" fmla="*/ 0 60000 65536"/>
              <a:gd name="T12" fmla="*/ 0 w 1862"/>
              <a:gd name="T13" fmla="*/ 0 h 635"/>
              <a:gd name="T14" fmla="*/ 1862 w 1862"/>
              <a:gd name="T15" fmla="*/ 635 h 6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62" h="635">
                <a:moveTo>
                  <a:pt x="48" y="0"/>
                </a:moveTo>
                <a:lnTo>
                  <a:pt x="683" y="45"/>
                </a:lnTo>
                <a:lnTo>
                  <a:pt x="1862" y="635"/>
                </a:lnTo>
                <a:lnTo>
                  <a:pt x="0" y="32"/>
                </a:lnTo>
              </a:path>
            </a:pathLst>
          </a:custGeom>
          <a:solidFill>
            <a:srgbClr val="00FF00">
              <a:alpha val="3019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829" name="Rectangle 10"/>
          <p:cNvSpPr>
            <a:spLocks noChangeArrowheads="1"/>
          </p:cNvSpPr>
          <p:nvPr/>
        </p:nvSpPr>
        <p:spPr bwMode="auto">
          <a:xfrm>
            <a:off x="2511425" y="1239838"/>
            <a:ext cx="1123950" cy="388937"/>
          </a:xfrm>
          <a:prstGeom prst="rect">
            <a:avLst/>
          </a:prstGeom>
          <a:solidFill>
            <a:srgbClr val="FF66FF">
              <a:alpha val="2392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91648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800600" cy="3402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43" name="Group 3"/>
          <p:cNvGrpSpPr>
            <a:grpSpLocks/>
          </p:cNvGrpSpPr>
          <p:nvPr/>
        </p:nvGrpSpPr>
        <p:grpSpPr bwMode="auto">
          <a:xfrm>
            <a:off x="3635896" y="2971800"/>
            <a:ext cx="5257800" cy="3673475"/>
            <a:chOff x="2304" y="1872"/>
            <a:chExt cx="3312" cy="2314"/>
          </a:xfrm>
        </p:grpSpPr>
        <p:graphicFrame>
          <p:nvGraphicFramePr>
            <p:cNvPr id="61452" name="Object 4"/>
            <p:cNvGraphicFramePr>
              <a:graphicFrameLocks noChangeAspect="1"/>
            </p:cNvGraphicFramePr>
            <p:nvPr/>
          </p:nvGraphicFramePr>
          <p:xfrm>
            <a:off x="2304" y="1968"/>
            <a:ext cx="3312" cy="22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5" name="Image" r:id="rId5" imgW="2157714" imgH="1444755" progId="Photoshop.Image.6">
                    <p:embed/>
                  </p:oleObj>
                </mc:Choice>
                <mc:Fallback>
                  <p:oleObj name="Image" r:id="rId5" imgW="2157714" imgH="1444755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4" y="1968"/>
                          <a:ext cx="3312" cy="22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453" name="Text Box 5"/>
            <p:cNvSpPr txBox="1">
              <a:spLocks noChangeArrowheads="1"/>
            </p:cNvSpPr>
            <p:nvPr/>
          </p:nvSpPr>
          <p:spPr bwMode="auto">
            <a:xfrm>
              <a:off x="3398" y="1872"/>
              <a:ext cx="1174" cy="1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400" b="1" dirty="0" smtClean="0">
                  <a:solidFill>
                    <a:srgbClr val="336600"/>
                  </a:solidFill>
                  <a:latin typeface="Comic Sans MS" pitchFamily="66" charset="0"/>
                  <a:cs typeface="Arial" charset="0"/>
                </a:rPr>
                <a:t>exposition correcte</a:t>
              </a:r>
              <a:endParaRPr lang="en-GB" altLang="fr-FR" sz="1400" b="1" dirty="0" smtClean="0">
                <a:solidFill>
                  <a:srgbClr val="336600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61444" name="Rectangle 6"/>
          <p:cNvSpPr>
            <a:spLocks noChangeArrowheads="1"/>
          </p:cNvSpPr>
          <p:nvPr/>
        </p:nvSpPr>
        <p:spPr bwMode="auto">
          <a:xfrm>
            <a:off x="228600" y="5029200"/>
            <a:ext cx="3352800" cy="954107"/>
          </a:xfrm>
          <a:prstGeom prst="rect">
            <a:avLst/>
          </a:prstGeom>
          <a:solidFill>
            <a:srgbClr val="4A4C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4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la </a:t>
            </a:r>
            <a:r>
              <a:rPr lang="fr-FR" altLang="fr-FR" sz="1400" b="1" smtClean="0">
                <a:solidFill>
                  <a:srgbClr val="FFF30A"/>
                </a:solidFill>
                <a:latin typeface="Comic Sans MS" pitchFamily="66" charset="0"/>
                <a:cs typeface="Arial" charset="0"/>
              </a:rPr>
              <a:t>dynamique des ERLM</a:t>
            </a:r>
            <a:endParaRPr lang="fr-FR" altLang="fr-FR" sz="1400" b="1" smtClean="0">
              <a:solidFill>
                <a:srgbClr val="FFFFFF"/>
              </a:solidFill>
              <a:latin typeface="Comic Sans MS" pitchFamily="66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4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est </a:t>
            </a:r>
            <a:r>
              <a:rPr lang="fr-FR" altLang="fr-FR" sz="1400" b="1" smtClean="0">
                <a:solidFill>
                  <a:srgbClr val="3BFF00"/>
                </a:solidFill>
                <a:latin typeface="Comic Sans MS" pitchFamily="66" charset="0"/>
                <a:cs typeface="Arial" charset="0"/>
              </a:rPr>
              <a:t>linéaire</a:t>
            </a:r>
            <a:r>
              <a:rPr lang="fr-FR" altLang="fr-FR" sz="14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; leur latitude d’exposition est beaucoup plus étendue</a:t>
            </a: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5257800" y="152400"/>
            <a:ext cx="3733800" cy="16004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des </a:t>
            </a:r>
            <a:r>
              <a:rPr lang="fr-FR" sz="1400" b="1" dirty="0">
                <a:solidFill>
                  <a:srgbClr val="FFF30A"/>
                </a:solidFill>
                <a:latin typeface="Comic Sans MS" pitchFamily="66" charset="0"/>
                <a:cs typeface="Arial" charset="0"/>
              </a:rPr>
              <a:t>post traitements</a:t>
            </a:r>
            <a:r>
              <a:rPr lang="fr-FR" sz="1400" b="1" dirty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de l’information paramétrables pour chaque type d’examen sont appliqués : profil de courbe </a:t>
            </a:r>
            <a:r>
              <a:rPr lang="fr-FR" sz="14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sensitométrique ; </a:t>
            </a:r>
            <a:r>
              <a:rPr lang="fr-FR" sz="1400" b="1" dirty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effet de bord ; sélection des fréquences élevées </a:t>
            </a:r>
            <a:r>
              <a:rPr lang="fr-FR" sz="14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(détail, définition , résolution spatiale) </a:t>
            </a:r>
            <a:r>
              <a:rPr lang="fr-FR" sz="1400" b="1" dirty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ou des fréquences basses (contraste)…</a:t>
            </a:r>
          </a:p>
        </p:txBody>
      </p:sp>
    </p:spTree>
    <p:extLst>
      <p:ext uri="{BB962C8B-B14F-4D97-AF65-F5344CB8AC3E}">
        <p14:creationId xmlns:p14="http://schemas.microsoft.com/office/powerpoint/2010/main" val="28237433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800600" cy="3402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1452" name="Object 4"/>
          <p:cNvGraphicFramePr>
            <a:graphicFrameLocks noChangeAspect="1"/>
          </p:cNvGraphicFramePr>
          <p:nvPr/>
        </p:nvGraphicFramePr>
        <p:xfrm>
          <a:off x="3657600" y="3124200"/>
          <a:ext cx="5257800" cy="352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Image" r:id="rId5" imgW="2157714" imgH="1444755" progId="Photoshop.Image.6">
                  <p:embed/>
                </p:oleObj>
              </mc:Choice>
              <mc:Fallback>
                <p:oleObj name="Image" r:id="rId5" imgW="2157714" imgH="144475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124200"/>
                        <a:ext cx="5257800" cy="352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4" name="Rectangle 6"/>
          <p:cNvSpPr>
            <a:spLocks noChangeArrowheads="1"/>
          </p:cNvSpPr>
          <p:nvPr/>
        </p:nvSpPr>
        <p:spPr bwMode="auto">
          <a:xfrm>
            <a:off x="228600" y="5029200"/>
            <a:ext cx="3352800" cy="954107"/>
          </a:xfrm>
          <a:prstGeom prst="rect">
            <a:avLst/>
          </a:prstGeom>
          <a:solidFill>
            <a:srgbClr val="4A4C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4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la </a:t>
            </a:r>
            <a:r>
              <a:rPr lang="fr-FR" altLang="fr-FR" sz="1400" b="1" smtClean="0">
                <a:solidFill>
                  <a:srgbClr val="FFF30A"/>
                </a:solidFill>
                <a:latin typeface="Comic Sans MS" pitchFamily="66" charset="0"/>
                <a:cs typeface="Arial" charset="0"/>
              </a:rPr>
              <a:t>dynamique des ERLM</a:t>
            </a:r>
            <a:endParaRPr lang="fr-FR" altLang="fr-FR" sz="1400" b="1" smtClean="0">
              <a:solidFill>
                <a:srgbClr val="FFFFFF"/>
              </a:solidFill>
              <a:latin typeface="Comic Sans MS" pitchFamily="66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4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est </a:t>
            </a:r>
            <a:r>
              <a:rPr lang="fr-FR" altLang="fr-FR" sz="1400" b="1" smtClean="0">
                <a:solidFill>
                  <a:srgbClr val="3BFF00"/>
                </a:solidFill>
                <a:latin typeface="Comic Sans MS" pitchFamily="66" charset="0"/>
                <a:cs typeface="Arial" charset="0"/>
              </a:rPr>
              <a:t>linéaire</a:t>
            </a:r>
            <a:r>
              <a:rPr lang="fr-FR" altLang="fr-FR" sz="14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; leur latitude d’exposition est beaucoup plus étendue</a:t>
            </a: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5257800" y="152400"/>
            <a:ext cx="3733800" cy="16004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des </a:t>
            </a:r>
            <a:r>
              <a:rPr lang="fr-FR" sz="1400" b="1" dirty="0">
                <a:solidFill>
                  <a:srgbClr val="FFF30A"/>
                </a:solidFill>
                <a:latin typeface="Comic Sans MS" pitchFamily="66" charset="0"/>
                <a:cs typeface="Arial" charset="0"/>
              </a:rPr>
              <a:t>post traitements</a:t>
            </a:r>
            <a:r>
              <a:rPr lang="fr-FR" sz="1400" b="1" dirty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de l’information paramétrables pour chaque type d’examen sont appliqués : profil de courbe </a:t>
            </a:r>
            <a:r>
              <a:rPr lang="fr-FR" sz="14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sensitométrique ; </a:t>
            </a:r>
            <a:r>
              <a:rPr lang="fr-FR" sz="1400" b="1" dirty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effet de bord ; sélection des fréquences élevées </a:t>
            </a:r>
            <a:r>
              <a:rPr lang="fr-FR" sz="14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(détail, définition , résolution spatiale) </a:t>
            </a:r>
            <a:r>
              <a:rPr lang="fr-FR" sz="1400" b="1" dirty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ou des fréquences basses (contraste)…</a:t>
            </a:r>
          </a:p>
        </p:txBody>
      </p:sp>
      <p:graphicFrame>
        <p:nvGraphicFramePr>
          <p:cNvPr id="61450" name="Object 9"/>
          <p:cNvGraphicFramePr>
            <a:graphicFrameLocks noChangeAspect="1"/>
          </p:cNvGraphicFramePr>
          <p:nvPr/>
        </p:nvGraphicFramePr>
        <p:xfrm>
          <a:off x="3657600" y="3124200"/>
          <a:ext cx="5257800" cy="352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Image" r:id="rId7" imgW="2157714" imgH="1444755" progId="Photoshop.Image.6">
                  <p:embed/>
                </p:oleObj>
              </mc:Choice>
              <mc:Fallback>
                <p:oleObj name="Image" r:id="rId7" imgW="2157714" imgH="144475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124200"/>
                        <a:ext cx="5257800" cy="352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657600" y="2971800"/>
            <a:ext cx="5257800" cy="3673475"/>
            <a:chOff x="2304" y="1872"/>
            <a:chExt cx="3312" cy="2314"/>
          </a:xfrm>
        </p:grpSpPr>
        <p:graphicFrame>
          <p:nvGraphicFramePr>
            <p:cNvPr id="61448" name="Object 12"/>
            <p:cNvGraphicFramePr>
              <a:graphicFrameLocks noChangeAspect="1"/>
            </p:cNvGraphicFramePr>
            <p:nvPr/>
          </p:nvGraphicFramePr>
          <p:xfrm>
            <a:off x="2304" y="1968"/>
            <a:ext cx="3312" cy="22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3" name="Image" r:id="rId9" imgW="2157714" imgH="1444755" progId="Photoshop.Image.6">
                    <p:embed/>
                  </p:oleObj>
                </mc:Choice>
                <mc:Fallback>
                  <p:oleObj name="Image" r:id="rId9" imgW="2157714" imgH="1444755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4" y="1968"/>
                          <a:ext cx="3312" cy="22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449" name="Text Box 13"/>
            <p:cNvSpPr txBox="1">
              <a:spLocks noChangeArrowheads="1"/>
            </p:cNvSpPr>
            <p:nvPr/>
          </p:nvSpPr>
          <p:spPr bwMode="auto">
            <a:xfrm>
              <a:off x="2688" y="1872"/>
              <a:ext cx="936" cy="19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400" b="1" smtClean="0">
                  <a:solidFill>
                    <a:srgbClr val="0000CC"/>
                  </a:solidFill>
                  <a:latin typeface="Comic Sans MS" pitchFamily="66" charset="0"/>
                  <a:cs typeface="Arial" charset="0"/>
                </a:rPr>
                <a:t>sous exposition</a:t>
              </a:r>
              <a:endParaRPr lang="en-GB" altLang="fr-FR" sz="1400" b="1" smtClean="0">
                <a:solidFill>
                  <a:srgbClr val="0000CC"/>
                </a:solidFill>
                <a:latin typeface="Comic Sans MS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585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800600" cy="3402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1452" name="Object 4"/>
          <p:cNvGraphicFramePr>
            <a:graphicFrameLocks noChangeAspect="1"/>
          </p:cNvGraphicFramePr>
          <p:nvPr/>
        </p:nvGraphicFramePr>
        <p:xfrm>
          <a:off x="3657600" y="3124200"/>
          <a:ext cx="5257800" cy="352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Image" r:id="rId5" imgW="2157714" imgH="1444755" progId="Photoshop.Image.6">
                  <p:embed/>
                </p:oleObj>
              </mc:Choice>
              <mc:Fallback>
                <p:oleObj name="Image" r:id="rId5" imgW="2157714" imgH="144475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124200"/>
                        <a:ext cx="5257800" cy="352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4" name="Rectangle 6"/>
          <p:cNvSpPr>
            <a:spLocks noChangeArrowheads="1"/>
          </p:cNvSpPr>
          <p:nvPr/>
        </p:nvSpPr>
        <p:spPr bwMode="auto">
          <a:xfrm>
            <a:off x="228600" y="5029200"/>
            <a:ext cx="3352800" cy="954107"/>
          </a:xfrm>
          <a:prstGeom prst="rect">
            <a:avLst/>
          </a:prstGeom>
          <a:solidFill>
            <a:srgbClr val="4A4C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4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la </a:t>
            </a:r>
            <a:r>
              <a:rPr lang="fr-FR" altLang="fr-FR" sz="1400" b="1" smtClean="0">
                <a:solidFill>
                  <a:srgbClr val="FFF30A"/>
                </a:solidFill>
                <a:latin typeface="Comic Sans MS" pitchFamily="66" charset="0"/>
                <a:cs typeface="Arial" charset="0"/>
              </a:rPr>
              <a:t>dynamique des ERLM</a:t>
            </a:r>
            <a:endParaRPr lang="fr-FR" altLang="fr-FR" sz="1400" b="1" smtClean="0">
              <a:solidFill>
                <a:srgbClr val="FFFFFF"/>
              </a:solidFill>
              <a:latin typeface="Comic Sans MS" pitchFamily="66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4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est </a:t>
            </a:r>
            <a:r>
              <a:rPr lang="fr-FR" altLang="fr-FR" sz="1400" b="1" smtClean="0">
                <a:solidFill>
                  <a:srgbClr val="3BFF00"/>
                </a:solidFill>
                <a:latin typeface="Comic Sans MS" pitchFamily="66" charset="0"/>
                <a:cs typeface="Arial" charset="0"/>
              </a:rPr>
              <a:t>linéaire</a:t>
            </a:r>
            <a:r>
              <a:rPr lang="fr-FR" altLang="fr-FR" sz="14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; leur latitude d’exposition est beaucoup plus étendue</a:t>
            </a: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5257800" y="152400"/>
            <a:ext cx="3733800" cy="16004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des </a:t>
            </a:r>
            <a:r>
              <a:rPr lang="fr-FR" sz="1400" b="1" dirty="0">
                <a:solidFill>
                  <a:srgbClr val="FFF30A"/>
                </a:solidFill>
                <a:latin typeface="Comic Sans MS" pitchFamily="66" charset="0"/>
                <a:cs typeface="Arial" charset="0"/>
              </a:rPr>
              <a:t>post traitements</a:t>
            </a:r>
            <a:r>
              <a:rPr lang="fr-FR" sz="1400" b="1" dirty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de l’information paramétrables pour chaque type d’examen sont appliqués : profil de courbe </a:t>
            </a:r>
            <a:r>
              <a:rPr lang="fr-FR" sz="14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sensitométrique ; </a:t>
            </a:r>
            <a:r>
              <a:rPr lang="fr-FR" sz="1400" b="1" dirty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effet de bord ; sélection des fréquences élevées </a:t>
            </a:r>
            <a:r>
              <a:rPr lang="fr-FR" sz="14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(détail, définition , résolution spatiale) </a:t>
            </a:r>
            <a:r>
              <a:rPr lang="fr-FR" sz="1400" b="1" dirty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ou des fréquences basses (contraste)…</a:t>
            </a:r>
          </a:p>
        </p:txBody>
      </p:sp>
      <p:graphicFrame>
        <p:nvGraphicFramePr>
          <p:cNvPr id="61450" name="Object 9"/>
          <p:cNvGraphicFramePr>
            <a:graphicFrameLocks noChangeAspect="1"/>
          </p:cNvGraphicFramePr>
          <p:nvPr/>
        </p:nvGraphicFramePr>
        <p:xfrm>
          <a:off x="3657600" y="3124200"/>
          <a:ext cx="5257800" cy="352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Image" r:id="rId7" imgW="2157714" imgH="1444755" progId="Photoshop.Image.6">
                  <p:embed/>
                </p:oleObj>
              </mc:Choice>
              <mc:Fallback>
                <p:oleObj name="Image" r:id="rId7" imgW="2157714" imgH="144475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124200"/>
                        <a:ext cx="5257800" cy="352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876256" y="3140968"/>
            <a:ext cx="1311275" cy="3079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400" b="1" dirty="0" smtClean="0">
                <a:solidFill>
                  <a:srgbClr val="FF0533"/>
                </a:solidFill>
                <a:latin typeface="Comic Sans MS" pitchFamily="66" charset="0"/>
                <a:cs typeface="Arial" charset="0"/>
              </a:rPr>
              <a:t>surexposition</a:t>
            </a:r>
            <a:endParaRPr lang="en-GB" altLang="fr-FR" sz="1400" b="1" dirty="0" smtClean="0">
              <a:solidFill>
                <a:srgbClr val="FF0533"/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8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4"/>
          <a:stretch/>
        </p:blipFill>
        <p:spPr bwMode="auto">
          <a:xfrm>
            <a:off x="-27536" y="836712"/>
            <a:ext cx="9191623" cy="552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7505" y="285750"/>
            <a:ext cx="6408712" cy="369332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Comic Sans MS" panose="030F0702030302020204" pitchFamily="66" charset="0"/>
              </a:rPr>
              <a:t>les </a:t>
            </a:r>
            <a:r>
              <a:rPr lang="fr-FR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capteurs plans </a:t>
            </a:r>
            <a:r>
              <a:rPr lang="fr-FR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 DR =direct </a:t>
            </a:r>
            <a:r>
              <a:rPr lang="fr-FR" sz="12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radiography</a:t>
            </a:r>
            <a:r>
              <a:rPr lang="fr-FR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en langage DICOM</a:t>
            </a:r>
            <a:r>
              <a:rPr lang="fr-FR" sz="11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endParaRPr lang="fr-FR" sz="11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ide">
  <a:themeElements>
    <a:clrScheme name="V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d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Arial" charset="0"/>
          </a:defRPr>
        </a:defPPr>
      </a:lstStyle>
    </a:lnDef>
  </a:objectDefaults>
  <a:extraClrSchemeLst>
    <a:extraClrScheme>
      <a:clrScheme name="V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407</Words>
  <Application>Microsoft Office PowerPoint</Application>
  <PresentationFormat>Affichage à l'écran (4:3)</PresentationFormat>
  <Paragraphs>44</Paragraphs>
  <Slides>32</Slides>
  <Notes>7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5" baseType="lpstr">
      <vt:lpstr>Thème Office</vt:lpstr>
      <vt:lpstr>Vide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XP</dc:creator>
  <cp:lastModifiedBy>XP</cp:lastModifiedBy>
  <cp:revision>20</cp:revision>
  <dcterms:created xsi:type="dcterms:W3CDTF">2013-12-12T10:46:48Z</dcterms:created>
  <dcterms:modified xsi:type="dcterms:W3CDTF">2014-12-14T22:23:33Z</dcterms:modified>
</cp:coreProperties>
</file>