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handoutMasterIdLst>
    <p:handoutMasterId r:id="rId79"/>
  </p:handoutMasterIdLst>
  <p:sldIdLst>
    <p:sldId id="256" r:id="rId2"/>
    <p:sldId id="259" r:id="rId3"/>
    <p:sldId id="257" r:id="rId4"/>
    <p:sldId id="320" r:id="rId5"/>
    <p:sldId id="258" r:id="rId6"/>
    <p:sldId id="272" r:id="rId7"/>
    <p:sldId id="260" r:id="rId8"/>
    <p:sldId id="261" r:id="rId9"/>
    <p:sldId id="271" r:id="rId10"/>
    <p:sldId id="262" r:id="rId11"/>
    <p:sldId id="264" r:id="rId12"/>
    <p:sldId id="265" r:id="rId13"/>
    <p:sldId id="319" r:id="rId14"/>
    <p:sldId id="266" r:id="rId15"/>
    <p:sldId id="268" r:id="rId16"/>
    <p:sldId id="267" r:id="rId17"/>
    <p:sldId id="269" r:id="rId18"/>
    <p:sldId id="270" r:id="rId19"/>
    <p:sldId id="273" r:id="rId20"/>
    <p:sldId id="274" r:id="rId21"/>
    <p:sldId id="276" r:id="rId22"/>
    <p:sldId id="277" r:id="rId23"/>
    <p:sldId id="278" r:id="rId24"/>
    <p:sldId id="275" r:id="rId25"/>
    <p:sldId id="317" r:id="rId26"/>
    <p:sldId id="318" r:id="rId27"/>
    <p:sldId id="322" r:id="rId28"/>
    <p:sldId id="323" r:id="rId29"/>
    <p:sldId id="280" r:id="rId30"/>
    <p:sldId id="281" r:id="rId31"/>
    <p:sldId id="282" r:id="rId32"/>
    <p:sldId id="283" r:id="rId33"/>
    <p:sldId id="284" r:id="rId34"/>
    <p:sldId id="366" r:id="rId35"/>
    <p:sldId id="285" r:id="rId36"/>
    <p:sldId id="286" r:id="rId37"/>
    <p:sldId id="287" r:id="rId38"/>
    <p:sldId id="288" r:id="rId39"/>
    <p:sldId id="289" r:id="rId40"/>
    <p:sldId id="290" r:id="rId41"/>
    <p:sldId id="371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64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21" r:id="rId65"/>
    <p:sldId id="387" r:id="rId66"/>
    <p:sldId id="312" r:id="rId67"/>
    <p:sldId id="313" r:id="rId68"/>
    <p:sldId id="314" r:id="rId69"/>
    <p:sldId id="315" r:id="rId70"/>
    <p:sldId id="263" r:id="rId71"/>
    <p:sldId id="389" r:id="rId72"/>
    <p:sldId id="390" r:id="rId73"/>
    <p:sldId id="391" r:id="rId74"/>
    <p:sldId id="392" r:id="rId75"/>
    <p:sldId id="393" r:id="rId76"/>
    <p:sldId id="394" r:id="rId7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sto MT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sto MT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sto MT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sto MT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399499"/>
    <a:srgbClr val="C7C049"/>
    <a:srgbClr val="B2AB5E"/>
    <a:srgbClr val="5EB298"/>
    <a:srgbClr val="9D9D9D"/>
    <a:srgbClr val="FF3C20"/>
    <a:srgbClr val="232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jpe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image" Target="../media/image72.jpeg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image" Target="../media/image89.jpeg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image" Target="../media/image97.jpeg"/><Relationship Id="rId4" Type="http://schemas.openxmlformats.org/officeDocument/2006/relationships/image" Target="../media/image100.jpeg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image" Target="../media/image106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jpeg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151.jpeg"/><Relationship Id="rId1" Type="http://schemas.openxmlformats.org/officeDocument/2006/relationships/image" Target="../media/image150.jpeg"/><Relationship Id="rId6" Type="http://schemas.openxmlformats.org/officeDocument/2006/relationships/image" Target="../media/image155.jpeg"/><Relationship Id="rId5" Type="http://schemas.openxmlformats.org/officeDocument/2006/relationships/image" Target="../media/image154.jpeg"/><Relationship Id="rId4" Type="http://schemas.openxmlformats.org/officeDocument/2006/relationships/image" Target="../media/image153.jpe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image" Target="../media/image161.jpeg"/><Relationship Id="rId1" Type="http://schemas.openxmlformats.org/officeDocument/2006/relationships/image" Target="../media/image160.jpeg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image" Target="../media/image164.jpeg"/><Relationship Id="rId1" Type="http://schemas.openxmlformats.org/officeDocument/2006/relationships/image" Target="../media/image163.jpeg"/><Relationship Id="rId5" Type="http://schemas.openxmlformats.org/officeDocument/2006/relationships/image" Target="../media/image167.jpeg"/><Relationship Id="rId4" Type="http://schemas.openxmlformats.org/officeDocument/2006/relationships/image" Target="../media/image166.jpe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8.jpeg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jpeg"/><Relationship Id="rId1" Type="http://schemas.openxmlformats.org/officeDocument/2006/relationships/image" Target="../media/image169.jpe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fr-FR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A3BE49A-4DE8-42F7-B28A-B5A2B94D6F78}" type="datetimeFigureOut">
              <a:rPr lang="fr-FR"/>
              <a:pPr/>
              <a:t>27/12/2012</a:t>
            </a:fld>
            <a:endParaRPr lang="fr-FR"/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fr-FR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944283C-9ED4-4B60-94DD-00B3F5DE748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407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sto MT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4CD0B0B-EAE4-4F17-A801-6F899F826CED}" type="datetimeFigureOut">
              <a:rPr lang="fr-FR"/>
              <a:pPr>
                <a:defRPr/>
              </a:pPr>
              <a:t>27/12/2012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sto MT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0431F10-545C-402E-8FF3-56270DC354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154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fld id="{E9AEBBC4-9A02-4A07-B80A-A9AA6B3C2D7C}" type="slidenum">
              <a:rPr lang="fr-FR">
                <a:latin typeface="Arial" charset="0"/>
              </a:rPr>
              <a:pPr eaLnBrk="1" hangingPunct="1"/>
              <a:t>35</a:t>
            </a:fld>
            <a:endParaRPr lang="fr-FR">
              <a:latin typeface="Arial" charset="0"/>
            </a:endParaRPr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r" eaLnBrk="1" hangingPunct="1"/>
            <a:fld id="{934A696A-24CC-440C-A2F9-AA73A21F3D04}" type="slidenum">
              <a:rPr lang="fr-FR" sz="1200">
                <a:latin typeface="Arial" charset="0"/>
              </a:rPr>
              <a:pPr algn="r" eaLnBrk="1" hangingPunct="1"/>
              <a:t>35</a:t>
            </a:fld>
            <a:endParaRPr lang="fr-FR" sz="1200">
              <a:latin typeface="Arial" charset="0"/>
            </a:endParaRPr>
          </a:p>
        </p:txBody>
      </p:sp>
      <p:sp>
        <p:nvSpPr>
          <p:cNvPr id="7373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fld id="{C4284C2E-BC36-4E7C-AE48-32C3D7055FB5}" type="slidenum">
              <a:rPr lang="fr-FR">
                <a:latin typeface="Arial" charset="0"/>
              </a:rPr>
              <a:pPr eaLnBrk="1" hangingPunct="1"/>
              <a:t>37</a:t>
            </a:fld>
            <a:endParaRPr lang="fr-FR">
              <a:latin typeface="Arial" charset="0"/>
            </a:endParaRPr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r" eaLnBrk="1" hangingPunct="1"/>
            <a:fld id="{9343D3D2-551E-4BE3-9F90-1DA24BE66421}" type="slidenum">
              <a:rPr lang="fr-FR" sz="1200">
                <a:latin typeface="Arial" charset="0"/>
              </a:rPr>
              <a:pPr algn="r" eaLnBrk="1" hangingPunct="1"/>
              <a:t>37</a:t>
            </a:fld>
            <a:endParaRPr lang="fr-FR" sz="1200">
              <a:latin typeface="Arial" charset="0"/>
            </a:endParaRPr>
          </a:p>
        </p:txBody>
      </p:sp>
      <p:sp>
        <p:nvSpPr>
          <p:cNvPr id="7475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fld id="{0E227928-60F9-4500-835F-00F00758EE72}" type="slidenum">
              <a:rPr lang="fr-FR">
                <a:latin typeface="Arial" charset="0"/>
              </a:rPr>
              <a:pPr eaLnBrk="1" hangingPunct="1"/>
              <a:t>38</a:t>
            </a:fld>
            <a:endParaRPr lang="fr-FR">
              <a:latin typeface="Arial" charset="0"/>
            </a:endParaRPr>
          </a:p>
        </p:txBody>
      </p:sp>
      <p:sp>
        <p:nvSpPr>
          <p:cNvPr id="757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r" eaLnBrk="1" hangingPunct="1"/>
            <a:fld id="{F405ABB2-CDD9-4266-96D8-B55DA4AA8F5C}" type="slidenum">
              <a:rPr lang="fr-FR" sz="1200">
                <a:latin typeface="Arial" charset="0"/>
              </a:rPr>
              <a:pPr algn="r" eaLnBrk="1" hangingPunct="1"/>
              <a:t>38</a:t>
            </a:fld>
            <a:endParaRPr lang="fr-FR" sz="1200">
              <a:latin typeface="Arial" charset="0"/>
            </a:endParaRPr>
          </a:p>
        </p:txBody>
      </p:sp>
      <p:sp>
        <p:nvSpPr>
          <p:cNvPr id="7578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fld id="{F4239AAD-D33E-4D7B-A744-A946D69BA686}" type="slidenum">
              <a:rPr lang="fr-FR">
                <a:latin typeface="Arial" charset="0"/>
              </a:rPr>
              <a:pPr eaLnBrk="1" hangingPunct="1"/>
              <a:t>39</a:t>
            </a:fld>
            <a:endParaRPr lang="fr-FR">
              <a:latin typeface="Arial" charset="0"/>
            </a:endParaRPr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r" eaLnBrk="1" hangingPunct="1"/>
            <a:fld id="{B484CC0A-A4BA-4E28-B27A-43AFBD220508}" type="slidenum">
              <a:rPr lang="fr-FR" sz="1200">
                <a:latin typeface="Arial" charset="0"/>
              </a:rPr>
              <a:pPr algn="r" eaLnBrk="1" hangingPunct="1"/>
              <a:t>39</a:t>
            </a:fld>
            <a:endParaRPr lang="fr-FR" sz="1200">
              <a:latin typeface="Arial" charset="0"/>
            </a:endParaRPr>
          </a:p>
        </p:txBody>
      </p:sp>
      <p:sp>
        <p:nvSpPr>
          <p:cNvPr id="7680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mtClean="0"/>
              <a:t>Silicose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/>
              <a:t>19/01/04</a:t>
            </a:r>
          </a:p>
        </p:txBody>
      </p:sp>
      <p:sp>
        <p:nvSpPr>
          <p:cNvPr id="7168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mtClean="0"/>
              <a:t>Guillaume Genin</a:t>
            </a:r>
          </a:p>
        </p:txBody>
      </p:sp>
      <p:sp>
        <p:nvSpPr>
          <p:cNvPr id="716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fld id="{ECABA9D1-3338-4CCE-AB0B-5ACFCA20EB57}" type="slidenum">
              <a:rPr lang="fr-FR"/>
              <a:pPr eaLnBrk="1" hangingPunct="1"/>
              <a:t>4</a:t>
            </a:fld>
            <a:endParaRPr lang="fr-FR"/>
          </a:p>
        </p:txBody>
      </p:sp>
      <p:sp>
        <p:nvSpPr>
          <p:cNvPr id="7168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fld id="{8A9788FF-34CC-4146-A472-F541B092454C}" type="slidenum">
              <a:rPr lang="fr-FR">
                <a:latin typeface="Arial" charset="0"/>
              </a:rPr>
              <a:pPr eaLnBrk="1" hangingPunct="1"/>
              <a:t>43</a:t>
            </a:fld>
            <a:endParaRPr lang="fr-FR">
              <a:latin typeface="Arial" charset="0"/>
            </a:endParaRPr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r" eaLnBrk="1" hangingPunct="1"/>
            <a:fld id="{AF97AD8C-FC98-470E-A292-9295F2DF0BE4}" type="slidenum">
              <a:rPr lang="fr-FR" sz="1200">
                <a:latin typeface="Arial" charset="0"/>
              </a:rPr>
              <a:pPr algn="r" eaLnBrk="1" hangingPunct="1"/>
              <a:t>43</a:t>
            </a:fld>
            <a:endParaRPr lang="fr-FR" sz="1200">
              <a:latin typeface="Arial" charset="0"/>
            </a:endParaRPr>
          </a:p>
        </p:txBody>
      </p:sp>
      <p:sp>
        <p:nvSpPr>
          <p:cNvPr id="7782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fld id="{C9F2EB52-70CB-47A3-A00B-D75D7A2F6CC3}" type="slidenum">
              <a:rPr lang="fr-FR">
                <a:latin typeface="Arial" charset="0"/>
              </a:rPr>
              <a:pPr eaLnBrk="1" hangingPunct="1"/>
              <a:t>44</a:t>
            </a:fld>
            <a:endParaRPr lang="fr-FR">
              <a:latin typeface="Arial" charset="0"/>
            </a:endParaRPr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r" eaLnBrk="1" hangingPunct="1"/>
            <a:fld id="{228302E8-043D-4FB7-91F6-C4054D9393E2}" type="slidenum">
              <a:rPr lang="fr-FR" sz="1200">
                <a:latin typeface="Arial" charset="0"/>
              </a:rPr>
              <a:pPr algn="r" eaLnBrk="1" hangingPunct="1"/>
              <a:t>44</a:t>
            </a:fld>
            <a:endParaRPr lang="fr-FR" sz="1200">
              <a:latin typeface="Arial" charset="0"/>
            </a:endParaRPr>
          </a:p>
        </p:txBody>
      </p:sp>
      <p:sp>
        <p:nvSpPr>
          <p:cNvPr id="7885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0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fld id="{E04F322D-6C82-4C5F-98FF-4C24FE1D9993}" type="slidenum">
              <a:rPr lang="fr-FR">
                <a:latin typeface="Arial" charset="0"/>
              </a:rPr>
              <a:pPr eaLnBrk="1" hangingPunct="1"/>
              <a:t>52</a:t>
            </a:fld>
            <a:endParaRPr lang="fr-FR">
              <a:latin typeface="Arial" charset="0"/>
            </a:endParaRPr>
          </a:p>
        </p:txBody>
      </p:sp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r" eaLnBrk="1" hangingPunct="1"/>
            <a:fld id="{9C73600F-D35B-4E29-A8A0-CEE3723420EC}" type="slidenum">
              <a:rPr lang="fr-FR" sz="1200">
                <a:latin typeface="Arial" charset="0"/>
              </a:rPr>
              <a:pPr algn="r" eaLnBrk="1" hangingPunct="1"/>
              <a:t>52</a:t>
            </a:fld>
            <a:endParaRPr lang="fr-FR" sz="1200">
              <a:latin typeface="Arial" charset="0"/>
            </a:endParaRPr>
          </a:p>
        </p:txBody>
      </p:sp>
      <p:sp>
        <p:nvSpPr>
          <p:cNvPr id="7987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fld id="{EAA75EB4-430B-47AB-9533-533421881F6C}" type="slidenum">
              <a:rPr lang="fr-FR">
                <a:latin typeface="Arial" charset="0"/>
              </a:rPr>
              <a:pPr eaLnBrk="1" hangingPunct="1"/>
              <a:t>53</a:t>
            </a:fld>
            <a:endParaRPr lang="fr-FR">
              <a:latin typeface="Arial" charset="0"/>
            </a:endParaRPr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r" eaLnBrk="1" hangingPunct="1"/>
            <a:fld id="{8DA257D6-D2A8-4F53-94F8-9538BBCB293E}" type="slidenum">
              <a:rPr lang="fr-FR" sz="1200">
                <a:latin typeface="Arial" charset="0"/>
              </a:rPr>
              <a:pPr algn="r" eaLnBrk="1" hangingPunct="1"/>
              <a:t>53</a:t>
            </a:fld>
            <a:endParaRPr lang="fr-FR" sz="1200">
              <a:latin typeface="Arial" charset="0"/>
            </a:endParaRPr>
          </a:p>
        </p:txBody>
      </p:sp>
      <p:sp>
        <p:nvSpPr>
          <p:cNvPr id="8090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fld id="{79BB5D42-686F-4BB8-93CB-F767D80859AC}" type="slidenum">
              <a:rPr lang="fr-FR">
                <a:latin typeface="Arial" charset="0"/>
              </a:rPr>
              <a:pPr eaLnBrk="1" hangingPunct="1"/>
              <a:t>55</a:t>
            </a:fld>
            <a:endParaRPr lang="fr-FR">
              <a:latin typeface="Arial" charset="0"/>
            </a:endParaRPr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r" eaLnBrk="1" hangingPunct="1"/>
            <a:fld id="{D123A037-C40B-494A-BC5B-376A5FDD9720}" type="slidenum">
              <a:rPr lang="fr-FR" sz="1200">
                <a:latin typeface="Arial" charset="0"/>
              </a:rPr>
              <a:pPr algn="r" eaLnBrk="1" hangingPunct="1"/>
              <a:t>55</a:t>
            </a:fld>
            <a:endParaRPr lang="fr-FR" sz="1200">
              <a:latin typeface="Arial" charset="0"/>
            </a:endParaRPr>
          </a:p>
        </p:txBody>
      </p:sp>
      <p:sp>
        <p:nvSpPr>
          <p:cNvPr id="8192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fld id="{E0C0215B-5649-441F-A5EB-D5EB53B8C594}" type="slidenum">
              <a:rPr lang="fr-FR">
                <a:latin typeface="Arial" charset="0"/>
              </a:rPr>
              <a:pPr eaLnBrk="1" hangingPunct="1"/>
              <a:t>56</a:t>
            </a:fld>
            <a:endParaRPr lang="fr-FR">
              <a:latin typeface="Arial" charset="0"/>
            </a:endParaRPr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r" eaLnBrk="1" hangingPunct="1"/>
            <a:fld id="{E2FAA54D-DA35-4EBA-9474-BF8F4D98A81B}" type="slidenum">
              <a:rPr lang="fr-FR" sz="1200">
                <a:latin typeface="Arial" charset="0"/>
              </a:rPr>
              <a:pPr algn="r" eaLnBrk="1" hangingPunct="1"/>
              <a:t>56</a:t>
            </a:fld>
            <a:endParaRPr lang="fr-FR" sz="1200">
              <a:latin typeface="Arial" charset="0"/>
            </a:endParaRPr>
          </a:p>
        </p:txBody>
      </p:sp>
      <p:sp>
        <p:nvSpPr>
          <p:cNvPr id="8294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fld id="{6A58D043-01A8-4CEF-90F2-CC6A6315E1C1}" type="slidenum">
              <a:rPr lang="fr-FR">
                <a:latin typeface="Arial" charset="0"/>
              </a:rPr>
              <a:pPr eaLnBrk="1" hangingPunct="1"/>
              <a:t>60</a:t>
            </a:fld>
            <a:endParaRPr lang="fr-FR">
              <a:latin typeface="Arial" charset="0"/>
            </a:endParaRPr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r" eaLnBrk="1" hangingPunct="1"/>
            <a:fld id="{D81CB436-9DA9-4898-9C91-DE59A6244B77}" type="slidenum">
              <a:rPr lang="fr-FR" sz="1200">
                <a:latin typeface="Arial" charset="0"/>
              </a:rPr>
              <a:pPr algn="r" eaLnBrk="1" hangingPunct="1"/>
              <a:t>60</a:t>
            </a:fld>
            <a:endParaRPr lang="fr-FR" sz="1200">
              <a:latin typeface="Arial" charset="0"/>
            </a:endParaRPr>
          </a:p>
        </p:txBody>
      </p:sp>
      <p:sp>
        <p:nvSpPr>
          <p:cNvPr id="8397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fld id="{D9D10D43-0175-49BE-BA24-8DFCE7658309}" type="slidenum">
              <a:rPr lang="fr-FR">
                <a:latin typeface="Arial" charset="0"/>
              </a:rPr>
              <a:pPr eaLnBrk="1" hangingPunct="1"/>
              <a:t>61</a:t>
            </a:fld>
            <a:endParaRPr lang="fr-FR">
              <a:latin typeface="Arial" charset="0"/>
            </a:endParaRPr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r" eaLnBrk="1" hangingPunct="1"/>
            <a:fld id="{4FD0D226-FCE1-47FE-9A9F-2C71AB315102}" type="slidenum">
              <a:rPr lang="fr-FR" sz="1200">
                <a:latin typeface="Arial" charset="0"/>
              </a:rPr>
              <a:pPr algn="r" eaLnBrk="1" hangingPunct="1"/>
              <a:t>61</a:t>
            </a:fld>
            <a:endParaRPr lang="fr-FR" sz="1200">
              <a:latin typeface="Arial" charset="0"/>
            </a:endParaRPr>
          </a:p>
        </p:txBody>
      </p:sp>
      <p:sp>
        <p:nvSpPr>
          <p:cNvPr id="8499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fld id="{16AE56D1-B813-44AE-B84C-3FAEF6EAE07B}" type="slidenum">
              <a:rPr lang="fr-FR">
                <a:latin typeface="Arial" charset="0"/>
              </a:rPr>
              <a:pPr eaLnBrk="1" hangingPunct="1"/>
              <a:t>62</a:t>
            </a:fld>
            <a:endParaRPr lang="fr-FR">
              <a:latin typeface="Arial" charset="0"/>
            </a:endParaRPr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r" eaLnBrk="1" hangingPunct="1"/>
            <a:fld id="{06B0984A-E2E7-4A8B-91A8-884054860A70}" type="slidenum">
              <a:rPr lang="fr-FR" sz="1200">
                <a:latin typeface="Arial" charset="0"/>
              </a:rPr>
              <a:pPr algn="r" eaLnBrk="1" hangingPunct="1"/>
              <a:t>62</a:t>
            </a:fld>
            <a:endParaRPr lang="fr-FR" sz="1200">
              <a:latin typeface="Arial" charset="0"/>
            </a:endParaRPr>
          </a:p>
        </p:txBody>
      </p:sp>
      <p:sp>
        <p:nvSpPr>
          <p:cNvPr id="8602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fld id="{9D5699DD-CC08-4CCF-805B-1992E076A956}" type="slidenum">
              <a:rPr lang="fr-FR">
                <a:latin typeface="Arial" charset="0"/>
              </a:rPr>
              <a:pPr eaLnBrk="1" hangingPunct="1"/>
              <a:t>63</a:t>
            </a:fld>
            <a:endParaRPr lang="fr-FR">
              <a:latin typeface="Arial" charset="0"/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r" eaLnBrk="1" hangingPunct="1"/>
            <a:fld id="{D1575CEB-93AD-4B58-9C2E-8375EF83C683}" type="slidenum">
              <a:rPr lang="fr-FR" sz="1200">
                <a:latin typeface="Arial" charset="0"/>
              </a:rPr>
              <a:pPr algn="r" eaLnBrk="1" hangingPunct="1"/>
              <a:t>63</a:t>
            </a:fld>
            <a:endParaRPr lang="fr-FR" sz="1200">
              <a:latin typeface="Arial" charset="0"/>
            </a:endParaRPr>
          </a:p>
        </p:txBody>
      </p:sp>
      <p:sp>
        <p:nvSpPr>
          <p:cNvPr id="8704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14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34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44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65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96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27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fld id="{6FC37B3D-7966-494B-96BB-58C83A6E92E2}" type="slidenum">
              <a:rPr lang="fr-FR">
                <a:latin typeface="Arial" charset="0"/>
              </a:rPr>
              <a:pPr eaLnBrk="1" hangingPunct="1"/>
              <a:t>9</a:t>
            </a:fld>
            <a:endParaRPr lang="fr-FR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F6B69-37DD-414C-BDD0-620FE0ACEF5C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CE622-1018-47BA-A708-FD99B3D5805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137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C6530-6855-477A-9904-D0C21D6DF5E9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DC7D-3739-47D4-A7E7-8F92F8B8ECC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8727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E855D-1982-4DF6-B5EC-388D2B3FB91D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9FDD5-46B5-4288-8226-DD9FC5E32E3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6665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86562-8079-43C0-A487-A731579A917F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12A47-F971-4F2C-BC25-34D538CA2F5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6627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15EAB-A0C2-4A3C-A248-2EF8BF716489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F96C3-93A9-4FAE-BECC-9441D15D64A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894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84603-6306-4B9A-B312-633FA604DA61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A8B94-09D5-4896-9D25-222F1F63CB2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7650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graphiqu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500" y="685800"/>
            <a:ext cx="8001000" cy="9144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571500" y="1981200"/>
            <a:ext cx="8001000" cy="3810000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17526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fr-FR"/>
              <a:t>19/01/04</a:t>
            </a:r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057400" y="6248400"/>
            <a:ext cx="5237163" cy="457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effectLst>
                  <a:outerShdw blurRad="38100" dist="38100" dir="2700000" algn="tl">
                    <a:srgbClr val="2F2F26"/>
                  </a:outerShdw>
                </a:effectLst>
              </a:defRPr>
            </a:lvl1pPr>
          </a:lstStyle>
          <a:p>
            <a:pPr>
              <a:defRPr/>
            </a:pPr>
            <a:r>
              <a:rPr lang="fr-FR" altLang="ja-JP"/>
              <a:t>(Radiology 2003;228:816-825.)</a:t>
            </a:r>
          </a:p>
          <a:p>
            <a:pPr>
              <a:defRPr/>
            </a:pPr>
            <a:r>
              <a:rPr lang="fr-FR" altLang="ja-JP"/>
              <a:t>© RSNA, 2003</a:t>
            </a:r>
          </a:p>
          <a:p>
            <a:pPr>
              <a:defRPr/>
            </a:pPr>
            <a:endParaRPr lang="fr-FR" altLang="ja-JP"/>
          </a:p>
          <a:p>
            <a:pPr>
              <a:defRPr/>
            </a:pPr>
            <a:endParaRPr lang="fr-FR" altLang="ja-JP"/>
          </a:p>
          <a:p>
            <a:pPr>
              <a:defRPr/>
            </a:pPr>
            <a:r>
              <a:rPr lang="fr-FR" altLang="ja-JP"/>
              <a:t>Thoracic Imaging</a:t>
            </a:r>
          </a:p>
          <a:p>
            <a:pPr>
              <a:defRPr/>
            </a:pPr>
            <a:endParaRPr lang="fr-FR" altLang="ja-JP"/>
          </a:p>
          <a:p>
            <a:pPr>
              <a:defRPr/>
            </a:pPr>
            <a:r>
              <a:rPr lang="fr-FR" altLang="ja-JP"/>
              <a:t>Silicosis in 76 Men: Qualitative and Quantitative CT Evaluation—Clinical-Radiologic Correlation Study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67600" y="6248400"/>
            <a:ext cx="1447800" cy="457200"/>
          </a:xfrm>
        </p:spPr>
        <p:txBody>
          <a:bodyPr/>
          <a:lstStyle>
            <a:lvl1pPr>
              <a:defRPr smtClean="0">
                <a:ea typeface="MS PMincho" pitchFamily="18" charset="-128"/>
              </a:defRPr>
            </a:lvl1pPr>
          </a:lstStyle>
          <a:p>
            <a:pPr>
              <a:defRPr/>
            </a:pPr>
            <a:fld id="{611912FF-4E02-4F49-B62D-6638DA7B3D81}" type="slidenum">
              <a:rPr lang="fr-FR" altLang="ja-JP"/>
              <a:pPr>
                <a:defRPr/>
              </a:pPr>
              <a:t>‹N°›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350191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5B8C-AC85-46E9-BD43-E2FC2DF55131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A67D8-52B5-4528-9FBB-49EAD6A76B9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6445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3CE4A-E91E-4441-8291-05C53B760ABF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1122C-DCE1-42A9-858E-9A8AF6E58AC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9871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5C20-32CF-4D4B-A2D6-BABD1AEBFAD5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9FBD2-B4F3-423B-A66A-D01D7007B2F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705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7DAE0-F7C0-4C79-97C5-DF7A5CBFA5C8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B3866-484E-48D2-96B6-571A586384A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0985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85813" y="2192338"/>
            <a:ext cx="3429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5"/>
          <p:cNvCxnSpPr/>
          <p:nvPr/>
        </p:nvCxnSpPr>
        <p:spPr>
          <a:xfrm>
            <a:off x="4937125" y="2192338"/>
            <a:ext cx="3429000" cy="1587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586211-0C04-438D-AF47-A03EF85CEA1F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C1FF6D-1041-405B-8791-119BF0BD19C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1076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2148C-DB39-4262-880E-F7A7AC672290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6CE7F-90F2-4095-AA7A-1E98ACD917B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8806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BDBB0-231A-4DBC-874B-29B208503834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A55FC-0691-4CB8-9EB6-D634EE3E60B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9221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A23AB-068D-4AA9-92F5-EEFFE95D7CA4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38B0E-D1C0-4199-9A3E-138BD80E44A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1110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0650"/>
            <a:ext cx="7770813" cy="1430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1987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2F2F26"/>
                  </a:outerShdw>
                </a:effectLst>
              </a:defRPr>
            </a:lvl1pPr>
          </a:lstStyle>
          <a:p>
            <a:pPr>
              <a:defRPr/>
            </a:pPr>
            <a:fld id="{93583546-4B6F-4321-ACF2-E0986FB8A90D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2F2F26"/>
                  </a:outerShdw>
                </a:effectLst>
              </a:defRPr>
            </a:lvl1pPr>
          </a:lstStyle>
          <a:p>
            <a:pPr>
              <a:defRPr/>
            </a:pPr>
            <a:fld id="{FB30BF4F-AC0F-4761-A433-29195520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8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9" r:id="rId15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MS PGothic" pitchFamily="34" charset="-128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MS PGothic" pitchFamily="34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MS PGothic" pitchFamily="34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MS PGothic" pitchFamily="34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MS PGothic" pitchFamily="34" charset="-128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4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7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jpeg"/><Relationship Id="rId5" Type="http://schemas.openxmlformats.org/officeDocument/2006/relationships/image" Target="../media/image34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8.jpeg"/><Relationship Id="rId9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jpeg"/><Relationship Id="rId5" Type="http://schemas.openxmlformats.org/officeDocument/2006/relationships/image" Target="../media/image29.jpeg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8.jpeg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2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radiographics.rsnajnls.org/content/vol22/issue90001/images/large/g02oc10g14b.jpeg" TargetMode="External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75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radiographics.rsnajnls.org/content/vol22/issue90001/images/large/g02oc10g14a.jpeg" TargetMode="External"/><Relationship Id="rId5" Type="http://schemas.openxmlformats.org/officeDocument/2006/relationships/image" Target="../media/image74.jpeg"/><Relationship Id="rId4" Type="http://schemas.openxmlformats.org/officeDocument/2006/relationships/hyperlink" Target="http://radiographics.rsnajnls.org/content/vol22/issue90001/images/large/g02oc10g16x.jpeg" TargetMode="External"/><Relationship Id="rId9" Type="http://schemas.openxmlformats.org/officeDocument/2006/relationships/image" Target="../media/image7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7.jpeg"/><Relationship Id="rId7" Type="http://schemas.openxmlformats.org/officeDocument/2006/relationships/hyperlink" Target="http://radiology.rsnajnls.org/content/vol233/issue1/images/large/r04oc29g03b.jpe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9.jpeg"/><Relationship Id="rId5" Type="http://schemas.openxmlformats.org/officeDocument/2006/relationships/hyperlink" Target="http://radiology.rsnajnls.org/content/vol233/issue1/images/large/r04oc29g03a.jpeg" TargetMode="External"/><Relationship Id="rId4" Type="http://schemas.openxmlformats.org/officeDocument/2006/relationships/image" Target="../media/image7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image" Target="../media/image10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90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9.jpeg"/><Relationship Id="rId9" Type="http://schemas.openxmlformats.org/officeDocument/2006/relationships/image" Target="../media/image9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graphics.rsnajnls.org/content/vol22/issue90001/images/large/g02oc10g10a.jpe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98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8.jpeg"/><Relationship Id="rId11" Type="http://schemas.openxmlformats.org/officeDocument/2006/relationships/image" Target="../media/image100.jpeg"/><Relationship Id="rId5" Type="http://schemas.openxmlformats.org/officeDocument/2006/relationships/image" Target="../media/image97.jpeg"/><Relationship Id="rId10" Type="http://schemas.openxmlformats.org/officeDocument/2006/relationships/image" Target="../media/image100.jpeg"/><Relationship Id="rId4" Type="http://schemas.openxmlformats.org/officeDocument/2006/relationships/image" Target="../media/image97.jpeg"/><Relationship Id="rId9" Type="http://schemas.openxmlformats.org/officeDocument/2006/relationships/image" Target="../media/image9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13" Type="http://schemas.openxmlformats.org/officeDocument/2006/relationships/image" Target="../media/image110.jpeg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107.jpeg"/><Relationship Id="rId12" Type="http://schemas.openxmlformats.org/officeDocument/2006/relationships/image" Target="../media/image110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7.jpeg"/><Relationship Id="rId11" Type="http://schemas.openxmlformats.org/officeDocument/2006/relationships/image" Target="../media/image109.jpeg"/><Relationship Id="rId5" Type="http://schemas.openxmlformats.org/officeDocument/2006/relationships/image" Target="../media/image106.jpeg"/><Relationship Id="rId10" Type="http://schemas.openxmlformats.org/officeDocument/2006/relationships/image" Target="../media/image109.jpeg"/><Relationship Id="rId4" Type="http://schemas.openxmlformats.org/officeDocument/2006/relationships/image" Target="../media/image106.jpeg"/><Relationship Id="rId9" Type="http://schemas.openxmlformats.org/officeDocument/2006/relationships/image" Target="../media/image10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graphics.rsnajnls.org/content/vol22/issue90001/images/large/g02oc10g2x.jpeg" TargetMode="External"/><Relationship Id="rId7" Type="http://schemas.openxmlformats.org/officeDocument/2006/relationships/image" Target="../media/image11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2.jpeg"/><Relationship Id="rId5" Type="http://schemas.openxmlformats.org/officeDocument/2006/relationships/hyperlink" Target="http://radiographics.rsnajnls.org/content/vol22/issue90001/images/large/g02oc10g3b.jpeg" TargetMode="External"/><Relationship Id="rId4" Type="http://schemas.openxmlformats.org/officeDocument/2006/relationships/image" Target="../media/image111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hyperlink" Target="http://radiographics.rsnajnls.org/content/vol22/issue90001/images/large/g02oc10g4x.jpeg" TargetMode="External"/><Relationship Id="rId7" Type="http://schemas.openxmlformats.org/officeDocument/2006/relationships/hyperlink" Target="http://radiographics.rsnajnls.org/content/vol22/issue90001/images/large/g02oc10c5b.jpeg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5.jpeg"/><Relationship Id="rId5" Type="http://schemas.openxmlformats.org/officeDocument/2006/relationships/hyperlink" Target="http://radiographics.rsnajnls.org/content/vol22/issue90001/images/large/g02oc10c5a.jpeg" TargetMode="External"/><Relationship Id="rId10" Type="http://schemas.openxmlformats.org/officeDocument/2006/relationships/image" Target="../media/image117.jpeg"/><Relationship Id="rId4" Type="http://schemas.openxmlformats.org/officeDocument/2006/relationships/image" Target="../media/image114.jpeg"/><Relationship Id="rId9" Type="http://schemas.openxmlformats.org/officeDocument/2006/relationships/hyperlink" Target="http://radiology.rsnajnls.org/content/vol233/issue1/images/large/r04oc29g01b.jpeg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graphics.rsnajnls.org/content/vol22/issue90001/images/large/g02oc10g6x.jpeg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8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radiographics.rsnajnls.org/content/vol22/issue90001/images/large/g02oc10c7x.jpeg" TargetMode="External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121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8.vml"/><Relationship Id="rId6" Type="http://schemas.openxmlformats.org/officeDocument/2006/relationships/hyperlink" Target="http://radiographics.rsnajnls.org/content/vol22/issue90001/images/large/g02oc10g9a.jpeg" TargetMode="External"/><Relationship Id="rId11" Type="http://schemas.openxmlformats.org/officeDocument/2006/relationships/image" Target="../media/image119.jpeg"/><Relationship Id="rId5" Type="http://schemas.openxmlformats.org/officeDocument/2006/relationships/image" Target="../media/image120.jpeg"/><Relationship Id="rId10" Type="http://schemas.openxmlformats.org/officeDocument/2006/relationships/image" Target="../media/image119.jpeg"/><Relationship Id="rId4" Type="http://schemas.openxmlformats.org/officeDocument/2006/relationships/hyperlink" Target="http://radiographics.rsnajnls.org/content/vol22/issue90001/images/large/g02oc10g8b.jpeg" TargetMode="External"/><Relationship Id="rId9" Type="http://schemas.openxmlformats.org/officeDocument/2006/relationships/image" Target="../media/image122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3" Type="http://schemas.openxmlformats.org/officeDocument/2006/relationships/image" Target="../media/image123.jpeg"/><Relationship Id="rId7" Type="http://schemas.openxmlformats.org/officeDocument/2006/relationships/image" Target="../media/image127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radiographics.rsnajnls.org/content/vol24/issue1/images/large/g04ja08g5x.jpeg" TargetMode="External"/><Relationship Id="rId3" Type="http://schemas.openxmlformats.org/officeDocument/2006/relationships/image" Target="../media/image129.jpeg"/><Relationship Id="rId7" Type="http://schemas.openxmlformats.org/officeDocument/2006/relationships/image" Target="../media/image13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adiographics.rsnajnls.org/content/vol24/issue1/images/large/g04ja08g3x.jpeg" TargetMode="External"/><Relationship Id="rId5" Type="http://schemas.openxmlformats.org/officeDocument/2006/relationships/image" Target="../media/image130.jpeg"/><Relationship Id="rId4" Type="http://schemas.openxmlformats.org/officeDocument/2006/relationships/hyperlink" Target="http://radiographics.rsnajnls.org/content/vol22/issue90001/images/large/g02oc10c27x.jpeg" TargetMode="External"/><Relationship Id="rId9" Type="http://schemas.openxmlformats.org/officeDocument/2006/relationships/image" Target="../media/image132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jpeg"/><Relationship Id="rId3" Type="http://schemas.openxmlformats.org/officeDocument/2006/relationships/hyperlink" Target="http://radiographics.rsnajnls.org/content/vol22/issue90001/images/large/g02oc10g28x.jpeg" TargetMode="External"/><Relationship Id="rId7" Type="http://schemas.openxmlformats.org/officeDocument/2006/relationships/hyperlink" Target="http://radiographics.rsnajnls.org/content/vol24/issue1/images/large/g04ja08g6a.jpeg" TargetMode="External"/><Relationship Id="rId12" Type="http://schemas.openxmlformats.org/officeDocument/2006/relationships/image" Target="../media/image137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4.jpeg"/><Relationship Id="rId11" Type="http://schemas.openxmlformats.org/officeDocument/2006/relationships/hyperlink" Target="http://radiographics.rsnajnls.org/content/vol24/issue1/images/large/g04ja08g8x.jpeg" TargetMode="External"/><Relationship Id="rId5" Type="http://schemas.openxmlformats.org/officeDocument/2006/relationships/hyperlink" Target="http://radiographics.rsnajnls.org/content/vol22/issue90001/images/large/g02oc10g29x.jpeg" TargetMode="External"/><Relationship Id="rId10" Type="http://schemas.openxmlformats.org/officeDocument/2006/relationships/image" Target="../media/image136.jpeg"/><Relationship Id="rId4" Type="http://schemas.openxmlformats.org/officeDocument/2006/relationships/image" Target="../media/image133.jpeg"/><Relationship Id="rId9" Type="http://schemas.openxmlformats.org/officeDocument/2006/relationships/hyperlink" Target="http://radiographics.rsnajnls.org/content/vol24/issue1/images/large/g04ja08g6b.jpeg" TargetMode="Externa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jpeg"/><Relationship Id="rId3" Type="http://schemas.openxmlformats.org/officeDocument/2006/relationships/hyperlink" Target="http://radiographics.rsnajnls.org/content/vol22/issue90001/images/large/g02oc10g30x.jpeg" TargetMode="External"/><Relationship Id="rId7" Type="http://schemas.openxmlformats.org/officeDocument/2006/relationships/hyperlink" Target="http://radiographics.rsnajnls.org/content/vol22/issue90001/images/large/g02oc10g32x.jpeg" TargetMode="External"/><Relationship Id="rId12" Type="http://schemas.openxmlformats.org/officeDocument/2006/relationships/image" Target="../media/image14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9.jpeg"/><Relationship Id="rId11" Type="http://schemas.openxmlformats.org/officeDocument/2006/relationships/hyperlink" Target="http://radiographics.rsnajnls.org/content/vol24/issue1/images/large/g04ja08g11b.jpeg" TargetMode="External"/><Relationship Id="rId5" Type="http://schemas.openxmlformats.org/officeDocument/2006/relationships/hyperlink" Target="http://radiographics.rsnajnls.org/content/vol22/issue90001/images/large/g02oc10g31x.jpeg" TargetMode="External"/><Relationship Id="rId10" Type="http://schemas.openxmlformats.org/officeDocument/2006/relationships/image" Target="../media/image141.jpeg"/><Relationship Id="rId4" Type="http://schemas.openxmlformats.org/officeDocument/2006/relationships/image" Target="../media/image138.jpeg"/><Relationship Id="rId9" Type="http://schemas.openxmlformats.org/officeDocument/2006/relationships/hyperlink" Target="http://radiographics.rsnajnls.org/content/vol24/issue1/images/large/g04ja08g9x.jpeg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6.jpeg"/><Relationship Id="rId5" Type="http://schemas.openxmlformats.org/officeDocument/2006/relationships/image" Target="../media/image145.jpeg"/><Relationship Id="rId4" Type="http://schemas.openxmlformats.org/officeDocument/2006/relationships/image" Target="../media/image14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9.jpeg"/><Relationship Id="rId4" Type="http://schemas.openxmlformats.org/officeDocument/2006/relationships/image" Target="../media/image148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jpeg"/><Relationship Id="rId13" Type="http://schemas.openxmlformats.org/officeDocument/2006/relationships/image" Target="../media/image154.jpeg"/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151.jpeg"/><Relationship Id="rId12" Type="http://schemas.openxmlformats.org/officeDocument/2006/relationships/image" Target="../media/image154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51.jpeg"/><Relationship Id="rId11" Type="http://schemas.openxmlformats.org/officeDocument/2006/relationships/image" Target="../media/image153.jpeg"/><Relationship Id="rId5" Type="http://schemas.openxmlformats.org/officeDocument/2006/relationships/image" Target="../media/image150.jpeg"/><Relationship Id="rId15" Type="http://schemas.openxmlformats.org/officeDocument/2006/relationships/image" Target="../media/image155.jpeg"/><Relationship Id="rId10" Type="http://schemas.openxmlformats.org/officeDocument/2006/relationships/image" Target="../media/image153.jpeg"/><Relationship Id="rId4" Type="http://schemas.openxmlformats.org/officeDocument/2006/relationships/image" Target="../media/image150.jpeg"/><Relationship Id="rId9" Type="http://schemas.openxmlformats.org/officeDocument/2006/relationships/image" Target="../media/image152.jpeg"/><Relationship Id="rId14" Type="http://schemas.openxmlformats.org/officeDocument/2006/relationships/image" Target="../media/image155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jpeg"/><Relationship Id="rId5" Type="http://schemas.openxmlformats.org/officeDocument/2006/relationships/image" Target="../media/image158.jpeg"/><Relationship Id="rId4" Type="http://schemas.openxmlformats.org/officeDocument/2006/relationships/image" Target="../media/image157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jpeg"/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16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61.jpeg"/><Relationship Id="rId5" Type="http://schemas.openxmlformats.org/officeDocument/2006/relationships/image" Target="../media/image160.jpeg"/><Relationship Id="rId4" Type="http://schemas.openxmlformats.org/officeDocument/2006/relationships/image" Target="../media/image160.jpeg"/><Relationship Id="rId9" Type="http://schemas.openxmlformats.org/officeDocument/2006/relationships/image" Target="../media/image162.jpe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jpeg"/><Relationship Id="rId13" Type="http://schemas.openxmlformats.org/officeDocument/2006/relationships/image" Target="../media/image167.jpeg"/><Relationship Id="rId3" Type="http://schemas.openxmlformats.org/officeDocument/2006/relationships/notesSlide" Target="../notesSlides/notesSlide73.xml"/><Relationship Id="rId7" Type="http://schemas.openxmlformats.org/officeDocument/2006/relationships/image" Target="../media/image164.jpeg"/><Relationship Id="rId12" Type="http://schemas.openxmlformats.org/officeDocument/2006/relationships/image" Target="../media/image167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64.jpeg"/><Relationship Id="rId11" Type="http://schemas.openxmlformats.org/officeDocument/2006/relationships/image" Target="../media/image166.jpeg"/><Relationship Id="rId5" Type="http://schemas.openxmlformats.org/officeDocument/2006/relationships/image" Target="../media/image163.jpeg"/><Relationship Id="rId10" Type="http://schemas.openxmlformats.org/officeDocument/2006/relationships/image" Target="../media/image166.jpeg"/><Relationship Id="rId4" Type="http://schemas.openxmlformats.org/officeDocument/2006/relationships/image" Target="../media/image163.jpeg"/><Relationship Id="rId9" Type="http://schemas.openxmlformats.org/officeDocument/2006/relationships/image" Target="../media/image165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68.jpeg"/><Relationship Id="rId4" Type="http://schemas.openxmlformats.org/officeDocument/2006/relationships/image" Target="../media/image168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17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70.jpeg"/><Relationship Id="rId5" Type="http://schemas.openxmlformats.org/officeDocument/2006/relationships/image" Target="../media/image169.jpeg"/><Relationship Id="rId4" Type="http://schemas.openxmlformats.org/officeDocument/2006/relationships/image" Target="../media/image169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5" descr="amian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2170113"/>
            <a:ext cx="2268537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1663700"/>
            <a:ext cx="15240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Image 6" descr="photo90amiant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3433763"/>
            <a:ext cx="2484437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4213" y="390525"/>
            <a:ext cx="7772400" cy="796925"/>
          </a:xfrm>
          <a:solidFill>
            <a:srgbClr val="9D9D9D"/>
          </a:solidFill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4400" i="1" smtClean="0"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LES PNEUMOCONIOSES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84750" y="5829300"/>
            <a:ext cx="3900488" cy="7540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mtClean="0">
                <a:solidFill>
                  <a:srgbClr val="FFFFFF"/>
                </a:solidFill>
                <a:effectLst>
                  <a:outerShdw blurRad="38100" dist="38100" dir="2700000" algn="tl">
                    <a:srgbClr val="2F2F26"/>
                  </a:outerShdw>
                </a:effectLst>
                <a:ea typeface="MS PGothic" pitchFamily="34" charset="-128"/>
              </a:rPr>
              <a:t>LOMBARD.V radiologie-Brabois</a:t>
            </a:r>
          </a:p>
          <a:p>
            <a:pPr>
              <a:defRPr/>
            </a:pPr>
            <a:r>
              <a:rPr lang="fr-FR" smtClean="0">
                <a:solidFill>
                  <a:srgbClr val="FFFFFF"/>
                </a:solidFill>
                <a:effectLst>
                  <a:outerShdw blurRad="38100" dist="38100" dir="2700000" algn="tl">
                    <a:srgbClr val="2F2F26"/>
                  </a:outerShdw>
                </a:effectLst>
                <a:ea typeface="MS PGothic" pitchFamily="34" charset="-128"/>
              </a:rPr>
              <a:t>DU thorax 2012-2013</a:t>
            </a:r>
          </a:p>
        </p:txBody>
      </p:sp>
      <p:pic>
        <p:nvPicPr>
          <p:cNvPr id="18439" name="Imag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83088"/>
            <a:ext cx="32829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Imag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663700"/>
            <a:ext cx="45720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2306638" cy="577850"/>
          </a:xfrm>
          <a:solidFill>
            <a:srgbClr val="68A57A"/>
          </a:solidFill>
          <a:ln w="19050">
            <a:solidFill>
              <a:schemeClr val="tx1"/>
            </a:solidFill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Silicose</a:t>
            </a:r>
          </a:p>
        </p:txBody>
      </p:sp>
      <p:sp>
        <p:nvSpPr>
          <p:cNvPr id="4100" name="ZoneTexte 3"/>
          <p:cNvSpPr txBox="1">
            <a:spLocks noChangeArrowheads="1"/>
          </p:cNvSpPr>
          <p:nvPr/>
        </p:nvSpPr>
        <p:spPr bwMode="auto">
          <a:xfrm>
            <a:off x="138113" y="2725738"/>
            <a:ext cx="8751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4101" name="ZoneTexte 4"/>
          <p:cNvSpPr txBox="1">
            <a:spLocks noChangeArrowheads="1"/>
          </p:cNvSpPr>
          <p:nvPr/>
        </p:nvSpPr>
        <p:spPr bwMode="auto">
          <a:xfrm>
            <a:off x="1331913" y="836613"/>
            <a:ext cx="6562725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/>
              <a:t>Particules phagocytées par les macrophages = cellules à poussière</a:t>
            </a:r>
          </a:p>
        </p:txBody>
      </p:sp>
      <p:sp>
        <p:nvSpPr>
          <p:cNvPr id="4102" name="ZoneTexte 6"/>
          <p:cNvSpPr txBox="1">
            <a:spLocks noChangeArrowheads="1"/>
          </p:cNvSpPr>
          <p:nvPr/>
        </p:nvSpPr>
        <p:spPr bwMode="auto">
          <a:xfrm>
            <a:off x="1870075" y="311150"/>
            <a:ext cx="3957638" cy="369888"/>
          </a:xfrm>
          <a:prstGeom prst="rect">
            <a:avLst/>
          </a:prstGeom>
          <a:solidFill>
            <a:srgbClr val="FF3C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i="1"/>
              <a:t>Corrélations anatomo-radiologiques:</a:t>
            </a:r>
          </a:p>
        </p:txBody>
      </p:sp>
      <p:sp>
        <p:nvSpPr>
          <p:cNvPr id="4103" name="ZoneTexte 3"/>
          <p:cNvSpPr txBox="1">
            <a:spLocks noChangeArrowheads="1"/>
          </p:cNvSpPr>
          <p:nvPr/>
        </p:nvSpPr>
        <p:spPr bwMode="auto">
          <a:xfrm>
            <a:off x="2405063" y="1497013"/>
            <a:ext cx="4727575" cy="33813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/>
              <a:t>Formation de bouchons alvéolaires et bronchiolaires</a:t>
            </a:r>
          </a:p>
        </p:txBody>
      </p:sp>
      <p:sp>
        <p:nvSpPr>
          <p:cNvPr id="4104" name="ZoneTexte 7"/>
          <p:cNvSpPr txBox="1">
            <a:spLocks noChangeArrowheads="1"/>
          </p:cNvSpPr>
          <p:nvPr/>
        </p:nvSpPr>
        <p:spPr bwMode="auto">
          <a:xfrm>
            <a:off x="771525" y="2244725"/>
            <a:ext cx="7994650" cy="3381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/>
              <a:t>Cellules à poussières en voie de lyse sont incorporées à l</a:t>
            </a:r>
            <a:r>
              <a:rPr lang="fr-FR" altLang="fr-FR" sz="1600"/>
              <a:t>’</a:t>
            </a:r>
            <a:r>
              <a:rPr lang="fr-FR" altLang="ja-JP" sz="1600"/>
              <a:t>interstitium après réépithalisation </a:t>
            </a:r>
            <a:endParaRPr lang="fr-FR" sz="1600"/>
          </a:p>
        </p:txBody>
      </p:sp>
      <p:sp>
        <p:nvSpPr>
          <p:cNvPr id="4105" name="ZoneTexte 8"/>
          <p:cNvSpPr txBox="1">
            <a:spLocks noChangeArrowheads="1"/>
          </p:cNvSpPr>
          <p:nvPr/>
        </p:nvSpPr>
        <p:spPr bwMode="auto">
          <a:xfrm>
            <a:off x="1104900" y="2994025"/>
            <a:ext cx="7327900" cy="8302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fr-FR" sz="1600"/>
              <a:t>Induit une réaction fibroblastique conduisant à la formation de lésions nodulaires</a:t>
            </a:r>
          </a:p>
          <a:p>
            <a:pPr algn="just" eaLnBrk="1" hangingPunct="1"/>
            <a:r>
              <a:rPr lang="fr-FR" sz="1600"/>
              <a:t>composées de couches concentriques de collagène hyalin sans réaction cellulaire et </a:t>
            </a:r>
          </a:p>
          <a:p>
            <a:pPr algn="just" eaLnBrk="1" hangingPunct="1"/>
            <a:r>
              <a:rPr lang="fr-FR" sz="1600"/>
              <a:t>d</a:t>
            </a:r>
            <a:r>
              <a:rPr lang="fr-FR" altLang="fr-FR" sz="1600"/>
              <a:t>’</a:t>
            </a:r>
            <a:r>
              <a:rPr lang="fr-FR" sz="1600"/>
              <a:t>une couche périphérique avec réaction cellulaire d</a:t>
            </a:r>
            <a:r>
              <a:rPr lang="fr-FR" altLang="fr-FR" sz="1600"/>
              <a:t>’</a:t>
            </a:r>
            <a:r>
              <a:rPr lang="fr-FR" sz="1600"/>
              <a:t>épaisseur variable</a:t>
            </a:r>
          </a:p>
        </p:txBody>
      </p:sp>
      <p:pic>
        <p:nvPicPr>
          <p:cNvPr id="4098" name="Object 4"/>
          <p:cNvPicPr>
            <a:picLocks noChangeAspect="1"/>
          </p:cNvPicPr>
          <p:nvPr/>
        </p:nvPicPr>
        <p:blipFill>
          <a:blip r:embed="rId4"/>
          <a:srcRect r="1887"/>
          <a:stretch>
            <a:fillRect/>
          </a:stretch>
        </p:blipFill>
        <p:spPr>
          <a:xfrm>
            <a:off x="212725" y="4224338"/>
            <a:ext cx="2493963" cy="2320925"/>
          </a:xfrm>
          <a:prstGeom prst="rect">
            <a:avLst/>
          </a:prstGeom>
        </p:spPr>
      </p:pic>
      <p:sp>
        <p:nvSpPr>
          <p:cNvPr id="4106" name="ZoneTexte 9"/>
          <p:cNvSpPr txBox="1">
            <a:spLocks noChangeArrowheads="1"/>
          </p:cNvSpPr>
          <p:nvPr/>
        </p:nvSpPr>
        <p:spPr bwMode="auto">
          <a:xfrm>
            <a:off x="3794125" y="4094163"/>
            <a:ext cx="1239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/>
              <a:t>Répartition</a:t>
            </a:r>
            <a:r>
              <a:rPr lang="fr-FR"/>
              <a:t>:</a:t>
            </a:r>
          </a:p>
        </p:txBody>
      </p:sp>
      <p:sp>
        <p:nvSpPr>
          <p:cNvPr id="4107" name="ZoneTexte 11"/>
          <p:cNvSpPr txBox="1">
            <a:spLocks noChangeArrowheads="1"/>
          </p:cNvSpPr>
          <p:nvPr/>
        </p:nvSpPr>
        <p:spPr bwMode="auto">
          <a:xfrm>
            <a:off x="3140075" y="5384800"/>
            <a:ext cx="2482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/>
              <a:t>Interstitium inter-lobulaire</a:t>
            </a:r>
          </a:p>
        </p:txBody>
      </p:sp>
      <p:sp>
        <p:nvSpPr>
          <p:cNvPr id="4108" name="ZoneTexte 12"/>
          <p:cNvSpPr txBox="1">
            <a:spLocks noChangeArrowheads="1"/>
          </p:cNvSpPr>
          <p:nvPr/>
        </p:nvSpPr>
        <p:spPr bwMode="auto">
          <a:xfrm>
            <a:off x="3140075" y="4752975"/>
            <a:ext cx="2687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/>
              <a:t>Lobulaire: peri-bronchiolaire</a:t>
            </a:r>
          </a:p>
        </p:txBody>
      </p:sp>
      <p:sp>
        <p:nvSpPr>
          <p:cNvPr id="4109" name="ZoneTexte 13"/>
          <p:cNvSpPr txBox="1">
            <a:spLocks noChangeArrowheads="1"/>
          </p:cNvSpPr>
          <p:nvPr/>
        </p:nvSpPr>
        <p:spPr bwMode="auto">
          <a:xfrm>
            <a:off x="3140075" y="6008688"/>
            <a:ext cx="2300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/>
              <a:t>Interstitium sous-pleural</a:t>
            </a:r>
          </a:p>
        </p:txBody>
      </p:sp>
      <p:sp>
        <p:nvSpPr>
          <p:cNvPr id="4110" name="ZoneTexte 14"/>
          <p:cNvSpPr txBox="1">
            <a:spLocks noChangeArrowheads="1"/>
          </p:cNvSpPr>
          <p:nvPr/>
        </p:nvSpPr>
        <p:spPr bwMode="auto">
          <a:xfrm>
            <a:off x="6665913" y="4116388"/>
            <a:ext cx="22240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/>
              <a:t>Imagerie: micro-nodule</a:t>
            </a:r>
          </a:p>
        </p:txBody>
      </p:sp>
      <p:sp>
        <p:nvSpPr>
          <p:cNvPr id="4111" name="ZoneTexte 15"/>
          <p:cNvSpPr txBox="1">
            <a:spLocks noChangeArrowheads="1"/>
          </p:cNvSpPr>
          <p:nvPr/>
        </p:nvSpPr>
        <p:spPr bwMode="auto">
          <a:xfrm>
            <a:off x="6853238" y="4757738"/>
            <a:ext cx="1609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/>
              <a:t>Centro-lobulaire</a:t>
            </a:r>
          </a:p>
        </p:txBody>
      </p:sp>
      <p:sp>
        <p:nvSpPr>
          <p:cNvPr id="4112" name="ZoneTexte 16"/>
          <p:cNvSpPr txBox="1">
            <a:spLocks noChangeArrowheads="1"/>
          </p:cNvSpPr>
          <p:nvPr/>
        </p:nvSpPr>
        <p:spPr bwMode="auto">
          <a:xfrm>
            <a:off x="6691313" y="5267325"/>
            <a:ext cx="20748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1600"/>
              <a:t>Inter-lobulaire</a:t>
            </a:r>
          </a:p>
          <a:p>
            <a:pPr algn="ctr" eaLnBrk="1" hangingPunct="1"/>
            <a:r>
              <a:rPr lang="fr-FR" sz="1600"/>
              <a:t>Peri-bronchovasculaire</a:t>
            </a:r>
          </a:p>
        </p:txBody>
      </p:sp>
      <p:sp>
        <p:nvSpPr>
          <p:cNvPr id="4113" name="ZoneTexte 17"/>
          <p:cNvSpPr txBox="1">
            <a:spLocks noChangeArrowheads="1"/>
          </p:cNvSpPr>
          <p:nvPr/>
        </p:nvSpPr>
        <p:spPr bwMode="auto">
          <a:xfrm>
            <a:off x="7021513" y="6008688"/>
            <a:ext cx="1262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/>
              <a:t>Sous-pleural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6329363" y="4094163"/>
            <a:ext cx="0" cy="22526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244850" y="4464050"/>
            <a:ext cx="5645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xplosion 1 6"/>
          <p:cNvSpPr>
            <a:spLocks noChangeArrowheads="1"/>
          </p:cNvSpPr>
          <p:nvPr/>
        </p:nvSpPr>
        <p:spPr bwMode="auto">
          <a:xfrm>
            <a:off x="5487988" y="6008688"/>
            <a:ext cx="1916112" cy="914400"/>
          </a:xfrm>
          <a:prstGeom prst="irregularSeal1">
            <a:avLst/>
          </a:prstGeom>
          <a:gradFill rotWithShape="1">
            <a:gsLst>
              <a:gs pos="0">
                <a:srgbClr val="B3FF10"/>
              </a:gs>
              <a:gs pos="50000">
                <a:srgbClr val="79A600"/>
              </a:gs>
              <a:gs pos="100000">
                <a:srgbClr val="395100"/>
              </a:gs>
            </a:gsLst>
            <a:lin ang="5400000"/>
          </a:gradFill>
          <a:ln w="6350">
            <a:solidFill>
              <a:srgbClr val="739801"/>
            </a:solidFill>
            <a:miter lim="800000"/>
            <a:headEnd/>
            <a:tailEnd/>
          </a:ln>
          <a:effectLst>
            <a:outerShdw dist="50800" dir="2100015" sx="103999" sy="103999" algn="br" rotWithShape="0">
              <a:srgbClr val="808080">
                <a:alpha val="5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lt1"/>
                </a:solidFill>
                <a:latin typeface="+mn-lt"/>
                <a:ea typeface="+mn-ea"/>
              </a:rPr>
              <a:t>Miliaire</a:t>
            </a:r>
          </a:p>
        </p:txBody>
      </p:sp>
      <p:cxnSp>
        <p:nvCxnSpPr>
          <p:cNvPr id="9" name="Connecteur droit avec flèche 8"/>
          <p:cNvCxnSpPr>
            <a:stCxn id="4101" idx="2"/>
          </p:cNvCxnSpPr>
          <p:nvPr/>
        </p:nvCxnSpPr>
        <p:spPr>
          <a:xfrm>
            <a:off x="4613275" y="1206500"/>
            <a:ext cx="3175" cy="290513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4610100" y="1860550"/>
            <a:ext cx="3175" cy="290513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4598988" y="2582863"/>
            <a:ext cx="3175" cy="2921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2306638" cy="577850"/>
          </a:xfrm>
          <a:solidFill>
            <a:srgbClr val="68A57A"/>
          </a:solidFill>
          <a:ln w="19050">
            <a:solidFill>
              <a:schemeClr val="tx1"/>
            </a:solidFill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Silicose</a:t>
            </a:r>
          </a:p>
        </p:txBody>
      </p:sp>
      <p:sp>
        <p:nvSpPr>
          <p:cNvPr id="5126" name="ZoneTexte 3"/>
          <p:cNvSpPr txBox="1">
            <a:spLocks noChangeArrowheads="1"/>
          </p:cNvSpPr>
          <p:nvPr/>
        </p:nvSpPr>
        <p:spPr bwMode="auto">
          <a:xfrm>
            <a:off x="138113" y="2725738"/>
            <a:ext cx="8751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5127" name="ZoneTexte 6"/>
          <p:cNvSpPr txBox="1">
            <a:spLocks noChangeArrowheads="1"/>
          </p:cNvSpPr>
          <p:nvPr/>
        </p:nvSpPr>
        <p:spPr bwMode="auto">
          <a:xfrm>
            <a:off x="1870075" y="311150"/>
            <a:ext cx="3916363" cy="369888"/>
          </a:xfrm>
          <a:prstGeom prst="rect">
            <a:avLst/>
          </a:prstGeom>
          <a:solidFill>
            <a:srgbClr val="FF3C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i="1"/>
              <a:t>Corrélations anatomo-radiologiques:</a:t>
            </a:r>
          </a:p>
        </p:txBody>
      </p:sp>
      <p:pic>
        <p:nvPicPr>
          <p:cNvPr id="5122" name="Objec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38" y="3290888"/>
            <a:ext cx="4033837" cy="3335337"/>
          </a:xfrm>
          <a:prstGeom prst="rect">
            <a:avLst/>
          </a:prstGeom>
        </p:spPr>
      </p:pic>
      <p:pic>
        <p:nvPicPr>
          <p:cNvPr id="5123" name="Object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6713" y="774700"/>
            <a:ext cx="3443287" cy="2336800"/>
          </a:xfrm>
          <a:prstGeom prst="rect">
            <a:avLst/>
          </a:prstGeom>
        </p:spPr>
      </p:pic>
      <p:pic>
        <p:nvPicPr>
          <p:cNvPr id="5124" name="Object 4"/>
          <p:cNvPicPr>
            <a:picLocks noChangeAspect="1"/>
          </p:cNvPicPr>
          <p:nvPr/>
        </p:nvPicPr>
        <p:blipFill>
          <a:blip r:embed="rId8"/>
          <a:srcRect r="1887"/>
          <a:stretch>
            <a:fillRect/>
          </a:stretch>
        </p:blipFill>
        <p:spPr>
          <a:xfrm>
            <a:off x="5313363" y="2725738"/>
            <a:ext cx="3570287" cy="2679700"/>
          </a:xfrm>
          <a:prstGeom prst="rect">
            <a:avLst/>
          </a:prstGeom>
        </p:spPr>
      </p:pic>
      <p:sp>
        <p:nvSpPr>
          <p:cNvPr id="5128" name="ZoneTexte 2"/>
          <p:cNvSpPr txBox="1">
            <a:spLocks noChangeArrowheads="1"/>
          </p:cNvSpPr>
          <p:nvPr/>
        </p:nvSpPr>
        <p:spPr bwMode="auto">
          <a:xfrm>
            <a:off x="138113" y="958850"/>
            <a:ext cx="4789487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b="1" i="1">
                <a:solidFill>
                  <a:srgbClr val="98B249"/>
                </a:solidFill>
              </a:rPr>
              <a:t>Silicose simple =</a:t>
            </a:r>
          </a:p>
          <a:p>
            <a:pPr eaLnBrk="1" hangingPunct="1"/>
            <a:endParaRPr lang="fr-FR"/>
          </a:p>
          <a:p>
            <a:pPr eaLnBrk="1" hangingPunct="1"/>
            <a:r>
              <a:rPr lang="fr-FR"/>
              <a:t>Miliaire de micro-nodules inférieurs à 10 mm.</a:t>
            </a:r>
          </a:p>
          <a:p>
            <a:pPr eaLnBrk="1" hangingPunct="1"/>
            <a:endParaRPr lang="fr-FR"/>
          </a:p>
          <a:p>
            <a:pPr algn="just" eaLnBrk="1" hangingPunct="1"/>
            <a:r>
              <a:rPr lang="fr-FR" sz="1400"/>
              <a:t>Prédominance au départ dans les segments postérieurs des lobes supérieurs (à droite) et dans les segments de Fowler, car drainage lymphatique moins développé.</a:t>
            </a:r>
          </a:p>
        </p:txBody>
      </p:sp>
      <p:sp>
        <p:nvSpPr>
          <p:cNvPr id="5" name="Explosion 1 4"/>
          <p:cNvSpPr>
            <a:spLocks noChangeArrowheads="1"/>
          </p:cNvSpPr>
          <p:nvPr/>
        </p:nvSpPr>
        <p:spPr bwMode="auto">
          <a:xfrm>
            <a:off x="3409950" y="3311525"/>
            <a:ext cx="1903413" cy="914400"/>
          </a:xfrm>
          <a:prstGeom prst="irregularSeal1">
            <a:avLst/>
          </a:prstGeom>
          <a:gradFill rotWithShape="1">
            <a:gsLst>
              <a:gs pos="0">
                <a:srgbClr val="B3FF10"/>
              </a:gs>
              <a:gs pos="50000">
                <a:srgbClr val="79A600"/>
              </a:gs>
              <a:gs pos="100000">
                <a:srgbClr val="395100"/>
              </a:gs>
            </a:gsLst>
            <a:lin ang="5400000"/>
          </a:gradFill>
          <a:ln w="6350">
            <a:solidFill>
              <a:srgbClr val="739801"/>
            </a:solidFill>
            <a:miter lim="800000"/>
            <a:headEnd/>
            <a:tailEnd/>
          </a:ln>
          <a:effectLst>
            <a:outerShdw dist="50800" dir="2100015" sx="103999" sy="103999" algn="br" rotWithShape="0">
              <a:srgbClr val="808080">
                <a:alpha val="5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lt1"/>
                </a:solidFill>
                <a:latin typeface="+mn-lt"/>
                <a:ea typeface="+mn-ea"/>
              </a:rPr>
              <a:t>Miliaire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886450" y="171450"/>
            <a:ext cx="2257425" cy="369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i="1" dirty="0">
                <a:latin typeface="Calisto MT" charset="0"/>
                <a:ea typeface="ＭＳ Ｐゴシック" charset="0"/>
                <a:cs typeface="ＭＳ Ｐゴシック" charset="0"/>
              </a:rPr>
              <a:t>SILICOSE SIMPLE: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775200" y="5646738"/>
            <a:ext cx="3998913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sto MT" charset="0"/>
                <a:ea typeface="ＭＳ Ｐゴシック" charset="0"/>
                <a:cs typeface="ＭＳ Ｐゴシック" charset="0"/>
              </a:rPr>
              <a:t>Distribution sous-pleurale des </a:t>
            </a:r>
            <a:r>
              <a:rPr lang="fr-FR" sz="16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sto MT" charset="0"/>
                <a:ea typeface="ＭＳ Ｐゴシック" charset="0"/>
                <a:cs typeface="ＭＳ Ｐゴシック" charset="0"/>
              </a:rPr>
              <a:t>micro-nodules</a:t>
            </a:r>
            <a:r>
              <a:rPr lang="fr-FR" sz="16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sto MT" charset="0"/>
                <a:ea typeface="ＭＳ Ｐゴシック" charset="0"/>
                <a:cs typeface="ＭＳ Ｐゴシック" charset="0"/>
              </a:rPr>
              <a:t> ++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603875" y="5868988"/>
            <a:ext cx="26543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i="1">
                <a:solidFill>
                  <a:srgbClr val="C896F6"/>
                </a:solidFill>
              </a:rPr>
              <a:t>DD:  </a:t>
            </a:r>
            <a:r>
              <a:rPr lang="fr-FR" sz="1600"/>
              <a:t>- Sarcoïdose</a:t>
            </a:r>
          </a:p>
          <a:p>
            <a:pPr eaLnBrk="1" hangingPunct="1"/>
            <a:r>
              <a:rPr lang="fr-FR" sz="1600"/>
              <a:t>          - Miliaire tuberculeuse</a:t>
            </a:r>
          </a:p>
          <a:p>
            <a:pPr eaLnBrk="1" hangingPunct="1"/>
            <a:r>
              <a:rPr lang="fr-FR" sz="1600"/>
              <a:t>          - Métastases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2306638" cy="577850"/>
          </a:xfrm>
          <a:solidFill>
            <a:srgbClr val="68A57A"/>
          </a:solidFill>
          <a:ln w="19050">
            <a:solidFill>
              <a:schemeClr val="tx1"/>
            </a:solidFill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Silicose</a:t>
            </a:r>
          </a:p>
        </p:txBody>
      </p:sp>
      <p:sp>
        <p:nvSpPr>
          <p:cNvPr id="6150" name="ZoneTexte 6"/>
          <p:cNvSpPr txBox="1">
            <a:spLocks noChangeArrowheads="1"/>
          </p:cNvSpPr>
          <p:nvPr/>
        </p:nvSpPr>
        <p:spPr bwMode="auto">
          <a:xfrm>
            <a:off x="1870075" y="311150"/>
            <a:ext cx="3916363" cy="369888"/>
          </a:xfrm>
          <a:prstGeom prst="rect">
            <a:avLst/>
          </a:prstGeom>
          <a:solidFill>
            <a:srgbClr val="FF3C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i="1"/>
              <a:t>Corrélations anatomo-radiologiques:</a:t>
            </a:r>
          </a:p>
        </p:txBody>
      </p:sp>
      <p:pic>
        <p:nvPicPr>
          <p:cNvPr id="6146" name="Objec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3" y="1025525"/>
            <a:ext cx="2930525" cy="4440238"/>
          </a:xfrm>
          <a:prstGeom prst="rect">
            <a:avLst/>
          </a:prstGeom>
        </p:spPr>
      </p:pic>
      <p:sp>
        <p:nvSpPr>
          <p:cNvPr id="6151" name="ZoneTexte 5"/>
          <p:cNvSpPr txBox="1">
            <a:spLocks noChangeArrowheads="1"/>
          </p:cNvSpPr>
          <p:nvPr/>
        </p:nvSpPr>
        <p:spPr bwMode="auto">
          <a:xfrm>
            <a:off x="714375" y="5857875"/>
            <a:ext cx="3390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b="1" i="1">
                <a:solidFill>
                  <a:srgbClr val="98B249"/>
                </a:solidFill>
              </a:rPr>
              <a:t>Pneumoconiose des mineurs</a:t>
            </a:r>
          </a:p>
          <a:p>
            <a:pPr algn="ctr" eaLnBrk="1" hangingPunct="1"/>
            <a:r>
              <a:rPr lang="fr-FR" b="1" i="1">
                <a:solidFill>
                  <a:srgbClr val="98B249"/>
                </a:solidFill>
              </a:rPr>
              <a:t> de charbon</a:t>
            </a:r>
          </a:p>
        </p:txBody>
      </p:sp>
      <p:pic>
        <p:nvPicPr>
          <p:cNvPr id="6147" name="Object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350" y="781050"/>
            <a:ext cx="4324350" cy="2711450"/>
          </a:xfrm>
          <a:prstGeom prst="rect">
            <a:avLst/>
          </a:prstGeom>
        </p:spPr>
      </p:pic>
      <p:pic>
        <p:nvPicPr>
          <p:cNvPr id="6148" name="Object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3357563"/>
            <a:ext cx="4411663" cy="29940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2306638" cy="577850"/>
          </a:xfrm>
          <a:solidFill>
            <a:srgbClr val="68A57A"/>
          </a:solidFill>
          <a:ln w="19050">
            <a:solidFill>
              <a:schemeClr val="tx1"/>
            </a:solidFill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Silicose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886450" y="171450"/>
            <a:ext cx="2971800" cy="369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i="1"/>
              <a:t>SILICOSE COMPLIQUÉE: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2432050"/>
            <a:ext cx="8280400" cy="28924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defRPr/>
            </a:pP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Micro-nodules de distribution aléatoire : atteinte sous-pleurale +++</a:t>
            </a:r>
          </a:p>
          <a:p>
            <a:pPr>
              <a:lnSpc>
                <a:spcPct val="70000"/>
              </a:lnSpc>
              <a:defRPr/>
            </a:pP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Masse de fibrose progressive.</a:t>
            </a:r>
          </a:p>
          <a:p>
            <a:pPr>
              <a:lnSpc>
                <a:spcPct val="70000"/>
              </a:lnSpc>
              <a:defRPr/>
            </a:pP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Pseudo-plaques pleurales</a:t>
            </a:r>
          </a:p>
          <a:p>
            <a:pPr>
              <a:lnSpc>
                <a:spcPct val="70000"/>
              </a:lnSpc>
              <a:defRPr/>
            </a:pP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Fibrose pulmonaire (absence de rayon de miel): lignes septales et trans-septales, bronchectasies.</a:t>
            </a:r>
          </a:p>
          <a:p>
            <a:pPr>
              <a:lnSpc>
                <a:spcPct val="70000"/>
              </a:lnSpc>
              <a:defRPr/>
            </a:pP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Adénopathies médiastino-hilaires: en coquille d</a:t>
            </a:r>
            <a:r>
              <a:rPr lang="fr-FR" alt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œuf++</a:t>
            </a:r>
          </a:p>
          <a:p>
            <a:pPr>
              <a:lnSpc>
                <a:spcPct val="70000"/>
              </a:lnSpc>
              <a:defRPr/>
            </a:pP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Emphysème para-septal</a:t>
            </a:r>
          </a:p>
          <a:p>
            <a:pPr>
              <a:defRPr/>
            </a:pPr>
            <a:endParaRPr lang="fr-FR" sz="1600" smtClean="0">
              <a:effectLst>
                <a:outerShdw blurRad="38100" dist="38100" dir="2700000" algn="tl">
                  <a:srgbClr val="2F2F26"/>
                </a:outerShdw>
              </a:effectLst>
            </a:endParaRPr>
          </a:p>
        </p:txBody>
      </p:sp>
      <p:sp>
        <p:nvSpPr>
          <p:cNvPr id="14" name="Explosion 1 13"/>
          <p:cNvSpPr>
            <a:spLocks noChangeArrowheads="1"/>
          </p:cNvSpPr>
          <p:nvPr/>
        </p:nvSpPr>
        <p:spPr bwMode="auto">
          <a:xfrm>
            <a:off x="1284288" y="682625"/>
            <a:ext cx="6985000" cy="1233488"/>
          </a:xfrm>
          <a:prstGeom prst="irregularSeal1">
            <a:avLst/>
          </a:prstGeom>
          <a:solidFill>
            <a:srgbClr val="399499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0800" dir="2100015" sx="103999" sy="103999" algn="br" rotWithShape="0">
              <a:srgbClr val="808080">
                <a:alpha val="5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/>
              <a:t>Confluence des nodules et fibrose mutilante progressive</a:t>
            </a:r>
          </a:p>
        </p:txBody>
      </p:sp>
      <p:sp>
        <p:nvSpPr>
          <p:cNvPr id="24582" name="ZoneTexte 6"/>
          <p:cNvSpPr txBox="1">
            <a:spLocks noChangeArrowheads="1"/>
          </p:cNvSpPr>
          <p:nvPr/>
        </p:nvSpPr>
        <p:spPr bwMode="auto">
          <a:xfrm>
            <a:off x="1870075" y="311150"/>
            <a:ext cx="3916363" cy="369888"/>
          </a:xfrm>
          <a:prstGeom prst="rect">
            <a:avLst/>
          </a:prstGeom>
          <a:solidFill>
            <a:srgbClr val="FF3C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i="1"/>
              <a:t>Corrélations anatomo-radiologiques: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2306638" cy="577850"/>
          </a:xfrm>
          <a:solidFill>
            <a:srgbClr val="68A57A"/>
          </a:solidFill>
          <a:ln w="19050">
            <a:solidFill>
              <a:schemeClr val="tx1"/>
            </a:solidFill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Silicose</a:t>
            </a:r>
          </a:p>
        </p:txBody>
      </p:sp>
      <p:sp>
        <p:nvSpPr>
          <p:cNvPr id="7173" name="ZoneTexte 3"/>
          <p:cNvSpPr txBox="1">
            <a:spLocks noChangeArrowheads="1"/>
          </p:cNvSpPr>
          <p:nvPr/>
        </p:nvSpPr>
        <p:spPr bwMode="auto">
          <a:xfrm>
            <a:off x="138113" y="2725738"/>
            <a:ext cx="8751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886450" y="171450"/>
            <a:ext cx="3043238" cy="369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i="1"/>
              <a:t>SILICOSE COMPLIQUÉE: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07950" y="1263650"/>
            <a:ext cx="489902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i="1" u="sng"/>
              <a:t>Masses de fibrose progressive.</a:t>
            </a:r>
          </a:p>
          <a:p>
            <a:pPr eaLnBrk="1" hangingPunct="1"/>
            <a:endParaRPr lang="fr-FR" i="1" u="sng"/>
          </a:p>
          <a:p>
            <a:pPr eaLnBrk="1" hangingPunct="1">
              <a:buFont typeface="Wingdings" pitchFamily="2" charset="2"/>
              <a:buChar char="§"/>
            </a:pPr>
            <a:r>
              <a:rPr lang="fr-FR" sz="1600"/>
              <a:t> Typiquement dans les lobes supérieurs et Fowler.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r-FR" sz="1600"/>
              <a:t> Tendance à se rétracter vers les hiles.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r-FR" sz="1600"/>
              <a:t> Possible nécrose aseptique lorsque supérieure à 4 cm.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r-FR" sz="1600"/>
              <a:t> Colonisation tuberculeuse ou aspergillaire possible.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r-FR" sz="1600"/>
              <a:t> Très fréquentes calcifications.</a:t>
            </a:r>
          </a:p>
        </p:txBody>
      </p:sp>
      <p:pic>
        <p:nvPicPr>
          <p:cNvPr id="14" name="Picture 4" descr="1352987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7" r="9285" b="215"/>
          <a:stretch>
            <a:fillRect/>
          </a:stretch>
        </p:blipFill>
        <p:spPr bwMode="auto">
          <a:xfrm>
            <a:off x="6113463" y="1263650"/>
            <a:ext cx="2881312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mediastin_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8" t="27267" r="23343" b="18259"/>
          <a:stretch>
            <a:fillRect/>
          </a:stretch>
        </p:blipFill>
        <p:spPr bwMode="auto">
          <a:xfrm>
            <a:off x="107950" y="3400425"/>
            <a:ext cx="3163888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ject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1838" y="3176588"/>
            <a:ext cx="3659187" cy="3073400"/>
          </a:xfrm>
          <a:prstGeom prst="rect">
            <a:avLst/>
          </a:prstGeom>
        </p:spPr>
      </p:pic>
      <p:pic>
        <p:nvPicPr>
          <p:cNvPr id="17" name="Object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3900" y="4357688"/>
            <a:ext cx="3190875" cy="22923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2306638" cy="577850"/>
          </a:xfrm>
          <a:solidFill>
            <a:srgbClr val="68A57A"/>
          </a:solidFill>
          <a:ln w="19050">
            <a:solidFill>
              <a:schemeClr val="tx1"/>
            </a:solidFill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Silicose</a:t>
            </a:r>
          </a:p>
        </p:txBody>
      </p:sp>
      <p:sp>
        <p:nvSpPr>
          <p:cNvPr id="8196" name="ZoneTexte 3"/>
          <p:cNvSpPr txBox="1">
            <a:spLocks noChangeArrowheads="1"/>
          </p:cNvSpPr>
          <p:nvPr/>
        </p:nvSpPr>
        <p:spPr bwMode="auto">
          <a:xfrm>
            <a:off x="138113" y="2725738"/>
            <a:ext cx="8751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8197" name="ZoneTexte 6"/>
          <p:cNvSpPr txBox="1">
            <a:spLocks noChangeArrowheads="1"/>
          </p:cNvSpPr>
          <p:nvPr/>
        </p:nvSpPr>
        <p:spPr bwMode="auto">
          <a:xfrm>
            <a:off x="1870075" y="311150"/>
            <a:ext cx="3916363" cy="369888"/>
          </a:xfrm>
          <a:prstGeom prst="rect">
            <a:avLst/>
          </a:prstGeom>
          <a:solidFill>
            <a:srgbClr val="FF3C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i="1"/>
              <a:t>Corrélations anatomo-radiologiques: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886450" y="171450"/>
            <a:ext cx="3043238" cy="369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i="1"/>
              <a:t>SILICOSE COMPLIQUÉE:</a:t>
            </a:r>
          </a:p>
        </p:txBody>
      </p:sp>
      <p:sp>
        <p:nvSpPr>
          <p:cNvPr id="8199" name="ZoneTexte 5"/>
          <p:cNvSpPr txBox="1">
            <a:spLocks noChangeArrowheads="1"/>
          </p:cNvSpPr>
          <p:nvPr/>
        </p:nvSpPr>
        <p:spPr bwMode="auto">
          <a:xfrm>
            <a:off x="107950" y="1287463"/>
            <a:ext cx="4637088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b="1" i="1" u="sng"/>
              <a:t>Pseudo-plaques:</a:t>
            </a:r>
          </a:p>
          <a:p>
            <a:pPr eaLnBrk="1" hangingPunct="1"/>
            <a:endParaRPr lang="fr-FR" b="1" i="1" u="sng"/>
          </a:p>
          <a:p>
            <a:pPr eaLnBrk="1" hangingPunct="1">
              <a:buFont typeface="Wingdings" pitchFamily="2" charset="2"/>
              <a:buChar char="§"/>
            </a:pPr>
            <a:r>
              <a:rPr lang="fr-FR" sz="1600"/>
              <a:t> Confluence des nodules sous-pleuraux.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r-FR" sz="1600"/>
              <a:t> Opacités tubulées mimant une plaque pleurale.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r-FR" sz="1600"/>
              <a:t> Epaississement de la graisse sous-pleurale en regard.</a:t>
            </a:r>
          </a:p>
        </p:txBody>
      </p:sp>
      <p:pic>
        <p:nvPicPr>
          <p:cNvPr id="8200" name="Image 2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8" t="33170" r="15538" b="24516"/>
          <a:stretch>
            <a:fillRect/>
          </a:stretch>
        </p:blipFill>
        <p:spPr bwMode="auto">
          <a:xfrm>
            <a:off x="5230813" y="957263"/>
            <a:ext cx="2560637" cy="330676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Object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025" y="3756025"/>
            <a:ext cx="3305175" cy="2820988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H="1">
            <a:off x="7054850" y="1914525"/>
            <a:ext cx="463550" cy="757238"/>
          </a:xfrm>
          <a:prstGeom prst="straightConnector1">
            <a:avLst/>
          </a:prstGeom>
          <a:ln>
            <a:solidFill>
              <a:srgbClr val="AC61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202" name="Picture 16" descr="4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3" t="34132" r="30524" b="28647"/>
          <a:stretch>
            <a:fillRect/>
          </a:stretch>
        </p:blipFill>
        <p:spPr bwMode="auto">
          <a:xfrm>
            <a:off x="555625" y="3095625"/>
            <a:ext cx="3041650" cy="343058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eur droit avec flèche 11"/>
          <p:cNvCxnSpPr/>
          <p:nvPr/>
        </p:nvCxnSpPr>
        <p:spPr>
          <a:xfrm>
            <a:off x="3094038" y="4132263"/>
            <a:ext cx="141287" cy="9572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4141788" y="4606925"/>
            <a:ext cx="122237" cy="704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2306638" cy="577850"/>
          </a:xfrm>
          <a:solidFill>
            <a:srgbClr val="68A57A"/>
          </a:solidFill>
          <a:ln w="19050">
            <a:solidFill>
              <a:schemeClr val="tx1"/>
            </a:solidFill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Silicose</a:t>
            </a:r>
          </a:p>
        </p:txBody>
      </p:sp>
      <p:sp>
        <p:nvSpPr>
          <p:cNvPr id="9221" name="ZoneTexte 6"/>
          <p:cNvSpPr txBox="1">
            <a:spLocks noChangeArrowheads="1"/>
          </p:cNvSpPr>
          <p:nvPr/>
        </p:nvSpPr>
        <p:spPr bwMode="auto">
          <a:xfrm>
            <a:off x="1870075" y="311150"/>
            <a:ext cx="3916363" cy="369888"/>
          </a:xfrm>
          <a:prstGeom prst="rect">
            <a:avLst/>
          </a:prstGeom>
          <a:solidFill>
            <a:srgbClr val="FF3C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i="1"/>
              <a:t>Corrélations anatomo-radiologiques: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886450" y="171450"/>
            <a:ext cx="3043238" cy="369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i="1"/>
              <a:t>SILICOSE COMPLIQUÉE:</a:t>
            </a:r>
          </a:p>
        </p:txBody>
      </p:sp>
      <p:sp>
        <p:nvSpPr>
          <p:cNvPr id="9223" name="ZoneTexte 2"/>
          <p:cNvSpPr txBox="1">
            <a:spLocks noChangeArrowheads="1"/>
          </p:cNvSpPr>
          <p:nvPr/>
        </p:nvSpPr>
        <p:spPr bwMode="auto">
          <a:xfrm>
            <a:off x="138113" y="1219200"/>
            <a:ext cx="5748337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b="1" i="1" u="sng"/>
              <a:t>Fibrose et déstructuration parenchymateuse:</a:t>
            </a:r>
          </a:p>
          <a:p>
            <a:pPr eaLnBrk="1" hangingPunct="1"/>
            <a:endParaRPr lang="fr-FR"/>
          </a:p>
          <a:p>
            <a:pPr eaLnBrk="1" hangingPunct="1">
              <a:buFont typeface="Wingdings" pitchFamily="2" charset="2"/>
              <a:buChar char="§"/>
            </a:pPr>
            <a:r>
              <a:rPr lang="fr-FR" sz="1400"/>
              <a:t> Fibrose des espaces interstitiels: opacités linéaires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r-FR" sz="1400"/>
              <a:t> Altération de la paroi bronchique et fibrose pulmonaire: bronchectasies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r-FR" sz="1400"/>
              <a:t> Aspect irréguliers des micronodules</a:t>
            </a:r>
          </a:p>
        </p:txBody>
      </p:sp>
      <p:pic>
        <p:nvPicPr>
          <p:cNvPr id="9218" name="Objec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88" y="3089275"/>
            <a:ext cx="4156075" cy="3349625"/>
          </a:xfrm>
          <a:prstGeom prst="rect">
            <a:avLst/>
          </a:prstGeom>
        </p:spPr>
      </p:pic>
      <p:sp>
        <p:nvSpPr>
          <p:cNvPr id="9" name="Ellipse 8"/>
          <p:cNvSpPr>
            <a:spLocks noChangeArrowheads="1"/>
          </p:cNvSpPr>
          <p:nvPr/>
        </p:nvSpPr>
        <p:spPr bwMode="auto">
          <a:xfrm rot="1668279">
            <a:off x="195263" y="4968875"/>
            <a:ext cx="1574800" cy="1227138"/>
          </a:xfrm>
          <a:prstGeom prst="ellips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>
            <a:outerShdw dist="50800" dir="2100015" sx="103999" sy="103999" algn="br" rotWithShape="0">
              <a:srgbClr val="808080">
                <a:alpha val="5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1339850" y="4394200"/>
            <a:ext cx="625475" cy="479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>
            <a:spLocks noChangeArrowheads="1"/>
          </p:cNvSpPr>
          <p:nvPr/>
        </p:nvSpPr>
        <p:spPr bwMode="auto">
          <a:xfrm>
            <a:off x="661988" y="3225800"/>
            <a:ext cx="1050925" cy="1085850"/>
          </a:xfrm>
          <a:prstGeom prst="ellipse">
            <a:avLst/>
          </a:prstGeom>
          <a:noFill/>
          <a:ln w="6350">
            <a:solidFill>
              <a:srgbClr val="FFFF00"/>
            </a:solidFill>
            <a:round/>
            <a:headEnd/>
            <a:tailEnd/>
          </a:ln>
          <a:effectLst>
            <a:outerShdw dist="50800" dir="2100015" sx="103999" sy="103999" algn="br" rotWithShape="0">
              <a:srgbClr val="808080">
                <a:alpha val="5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9219" name="Object 5"/>
          <p:cNvPicPr>
            <a:picLocks noChangeAspect="1"/>
          </p:cNvPicPr>
          <p:nvPr/>
        </p:nvPicPr>
        <p:blipFill>
          <a:blip r:embed="rId6"/>
          <a:srcRect l="3024" t="8442" r="48505"/>
          <a:stretch>
            <a:fillRect/>
          </a:stretch>
        </p:blipFill>
        <p:spPr>
          <a:xfrm>
            <a:off x="6621463" y="3498850"/>
            <a:ext cx="2374900" cy="3213100"/>
          </a:xfrm>
          <a:prstGeom prst="rect">
            <a:avLst/>
          </a:prstGeom>
        </p:spPr>
      </p:pic>
      <p:sp>
        <p:nvSpPr>
          <p:cNvPr id="20" name="Ellipse 19"/>
          <p:cNvSpPr>
            <a:spLocks noChangeArrowheads="1"/>
          </p:cNvSpPr>
          <p:nvPr/>
        </p:nvSpPr>
        <p:spPr bwMode="auto">
          <a:xfrm rot="-1097437">
            <a:off x="7450138" y="4219575"/>
            <a:ext cx="914400" cy="1512888"/>
          </a:xfrm>
          <a:prstGeom prst="ellipse">
            <a:avLst/>
          </a:prstGeom>
          <a:noFill/>
          <a:ln w="19050">
            <a:solidFill>
              <a:srgbClr val="AC61F2"/>
            </a:solidFill>
            <a:round/>
            <a:headEnd/>
            <a:tailEnd/>
          </a:ln>
          <a:effectLst>
            <a:outerShdw dist="50800" dir="2100015" sx="103999" sy="103999" algn="br" rotWithShape="0">
              <a:srgbClr val="808080">
                <a:alpha val="5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2306638" cy="577850"/>
          </a:xfrm>
          <a:solidFill>
            <a:srgbClr val="68A57A"/>
          </a:solidFill>
          <a:ln w="19050">
            <a:solidFill>
              <a:schemeClr val="tx1"/>
            </a:solidFill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Silicose</a:t>
            </a:r>
          </a:p>
        </p:txBody>
      </p:sp>
      <p:sp>
        <p:nvSpPr>
          <p:cNvPr id="25603" name="ZoneTexte 6"/>
          <p:cNvSpPr txBox="1">
            <a:spLocks noChangeArrowheads="1"/>
          </p:cNvSpPr>
          <p:nvPr/>
        </p:nvSpPr>
        <p:spPr bwMode="auto">
          <a:xfrm>
            <a:off x="1870075" y="311150"/>
            <a:ext cx="3987800" cy="369888"/>
          </a:xfrm>
          <a:prstGeom prst="rect">
            <a:avLst/>
          </a:prstGeom>
          <a:solidFill>
            <a:srgbClr val="FF3C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i="1"/>
              <a:t>Corrélations anatomo-radiologiques: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886450" y="171450"/>
            <a:ext cx="3000375" cy="369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i="1"/>
              <a:t>SILICOSE COMPLIQUÉE:</a:t>
            </a:r>
          </a:p>
        </p:txBody>
      </p:sp>
      <p:sp>
        <p:nvSpPr>
          <p:cNvPr id="25605" name="ZoneTexte 4"/>
          <p:cNvSpPr txBox="1">
            <a:spLocks noChangeArrowheads="1"/>
          </p:cNvSpPr>
          <p:nvPr/>
        </p:nvSpPr>
        <p:spPr bwMode="auto">
          <a:xfrm>
            <a:off x="219075" y="1247775"/>
            <a:ext cx="4035425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b="1" i="1" u="sng"/>
              <a:t>Adénopathies:</a:t>
            </a:r>
          </a:p>
          <a:p>
            <a:pPr eaLnBrk="1" hangingPunct="1"/>
            <a:endParaRPr lang="fr-FR" sz="1400" b="1" i="1" u="sng"/>
          </a:p>
          <a:p>
            <a:pPr eaLnBrk="1" hangingPunct="1">
              <a:buFont typeface="Wingdings" pitchFamily="2" charset="2"/>
              <a:buChar char="§"/>
            </a:pPr>
            <a:r>
              <a:rPr lang="fr-FR" sz="1400"/>
              <a:t>  Nécrose et fibrose extra capsulaire des ganglions.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r-FR" sz="1400"/>
              <a:t>  Tous les relais peuvent être atteints.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r-FR" sz="1400"/>
              <a:t>  Calcifications en coquille d</a:t>
            </a:r>
            <a:r>
              <a:rPr lang="fr-FR" altLang="fr-FR" sz="1400"/>
              <a:t>’</a:t>
            </a:r>
            <a:r>
              <a:rPr lang="fr-FR" sz="1400"/>
              <a:t>œuf ++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r-FR" sz="1400"/>
              <a:t>  Médiastinite fibrosante.</a:t>
            </a:r>
          </a:p>
        </p:txBody>
      </p:sp>
      <p:pic>
        <p:nvPicPr>
          <p:cNvPr id="25606" name="Picture 13" descr="DOMAGALA_CASIMIR"/>
          <p:cNvPicPr>
            <a:picLocks noChangeAspect="1" noChangeArrowheads="1"/>
          </p:cNvPicPr>
          <p:nvPr/>
        </p:nvPicPr>
        <p:blipFill>
          <a:blip r:embed="rId3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7" t="14551" r="13368" b="25146"/>
          <a:stretch>
            <a:fillRect/>
          </a:stretch>
        </p:blipFill>
        <p:spPr bwMode="auto">
          <a:xfrm>
            <a:off x="4932363" y="1557338"/>
            <a:ext cx="3727450" cy="3262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Image 3" descr="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0" t="7733" r="22755" b="17297"/>
          <a:stretch>
            <a:fillRect/>
          </a:stretch>
        </p:blipFill>
        <p:spPr bwMode="auto">
          <a:xfrm>
            <a:off x="330200" y="3287713"/>
            <a:ext cx="2235200" cy="260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f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823" r="6815" b="17632"/>
          <a:stretch>
            <a:fillRect/>
          </a:stretch>
        </p:blipFill>
        <p:spPr bwMode="auto">
          <a:xfrm>
            <a:off x="2027238" y="3176588"/>
            <a:ext cx="3552825" cy="331787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2306638" cy="577850"/>
          </a:xfrm>
          <a:solidFill>
            <a:srgbClr val="68A57A"/>
          </a:solidFill>
          <a:ln w="19050">
            <a:solidFill>
              <a:schemeClr val="tx1"/>
            </a:solidFill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Silicose</a:t>
            </a:r>
          </a:p>
        </p:txBody>
      </p:sp>
      <p:sp>
        <p:nvSpPr>
          <p:cNvPr id="26627" name="ZoneTexte 6"/>
          <p:cNvSpPr txBox="1">
            <a:spLocks noChangeArrowheads="1"/>
          </p:cNvSpPr>
          <p:nvPr/>
        </p:nvSpPr>
        <p:spPr bwMode="auto">
          <a:xfrm>
            <a:off x="1870075" y="311150"/>
            <a:ext cx="3916363" cy="369888"/>
          </a:xfrm>
          <a:prstGeom prst="rect">
            <a:avLst/>
          </a:prstGeom>
          <a:solidFill>
            <a:srgbClr val="FF3C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i="1"/>
              <a:t>Corrélations anatomo-radiologiques: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886450" y="171450"/>
            <a:ext cx="3043238" cy="369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i="1"/>
              <a:t>SILICOSE COMPLIQUÉE:</a:t>
            </a:r>
          </a:p>
        </p:txBody>
      </p:sp>
      <p:sp>
        <p:nvSpPr>
          <p:cNvPr id="26629" name="ZoneTexte 6"/>
          <p:cNvSpPr txBox="1">
            <a:spLocks noChangeArrowheads="1"/>
          </p:cNvSpPr>
          <p:nvPr/>
        </p:nvSpPr>
        <p:spPr bwMode="auto">
          <a:xfrm>
            <a:off x="200025" y="1230313"/>
            <a:ext cx="43465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b="1" i="1" u="sng"/>
              <a:t>Emphysème para-septal:</a:t>
            </a:r>
          </a:p>
          <a:p>
            <a:pPr eaLnBrk="1" hangingPunct="1"/>
            <a:endParaRPr lang="fr-FR" b="1" i="1"/>
          </a:p>
          <a:p>
            <a:pPr eaLnBrk="1" hangingPunct="1">
              <a:buFont typeface="Wingdings" pitchFamily="2" charset="2"/>
              <a:buChar char="§"/>
            </a:pPr>
            <a:r>
              <a:rPr lang="fr-FR" sz="1400"/>
              <a:t> Lié à la déstructuration du parenchyme, en périphérie</a:t>
            </a:r>
          </a:p>
          <a:p>
            <a:pPr eaLnBrk="1" hangingPunct="1"/>
            <a:r>
              <a:rPr lang="fr-FR" sz="1400"/>
              <a:t>des masse de fibrose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r-FR" sz="1400"/>
              <a:t> Association tabagisme.</a:t>
            </a:r>
          </a:p>
        </p:txBody>
      </p:sp>
      <p:pic>
        <p:nvPicPr>
          <p:cNvPr id="26630" name="Picture 4" descr="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6" t="10155" r="19440" b="13620"/>
          <a:stretch>
            <a:fillRect/>
          </a:stretch>
        </p:blipFill>
        <p:spPr bwMode="auto">
          <a:xfrm>
            <a:off x="5616575" y="711200"/>
            <a:ext cx="3316288" cy="3248025"/>
          </a:xfrm>
          <a:noFill/>
          <a:ln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18" descr="4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6" t="25287" r="29991" b="26009"/>
          <a:stretch>
            <a:fillRect/>
          </a:stretch>
        </p:blipFill>
        <p:spPr bwMode="auto">
          <a:xfrm>
            <a:off x="0" y="2898775"/>
            <a:ext cx="3087688" cy="2376488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14" descr="4_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2" t="24559" r="22212" b="19977"/>
          <a:stretch>
            <a:fillRect/>
          </a:stretch>
        </p:blipFill>
        <p:spPr bwMode="auto">
          <a:xfrm>
            <a:off x="2614613" y="4087813"/>
            <a:ext cx="3486150" cy="2511425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Picture 6" descr="7_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5" t="21603" r="20702" b="5569"/>
          <a:stretch>
            <a:fillRect/>
          </a:stretch>
        </p:blipFill>
        <p:spPr bwMode="auto">
          <a:xfrm>
            <a:off x="6202363" y="3478213"/>
            <a:ext cx="1871662" cy="3297237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>
            <a:off x="5218113" y="2889250"/>
            <a:ext cx="476250" cy="366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8224838" y="1098550"/>
            <a:ext cx="322262" cy="241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2306638" cy="577850"/>
          </a:xfrm>
          <a:solidFill>
            <a:srgbClr val="68A57A"/>
          </a:solidFill>
          <a:ln w="19050">
            <a:solidFill>
              <a:schemeClr val="tx1"/>
            </a:solidFill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Silicose</a:t>
            </a:r>
          </a:p>
        </p:txBody>
      </p:sp>
      <p:sp>
        <p:nvSpPr>
          <p:cNvPr id="27651" name="ZoneTexte 6"/>
          <p:cNvSpPr txBox="1">
            <a:spLocks noChangeArrowheads="1"/>
          </p:cNvSpPr>
          <p:nvPr/>
        </p:nvSpPr>
        <p:spPr bwMode="auto">
          <a:xfrm>
            <a:off x="1870075" y="311150"/>
            <a:ext cx="1987550" cy="369888"/>
          </a:xfrm>
          <a:prstGeom prst="rect">
            <a:avLst/>
          </a:prstGeom>
          <a:solidFill>
            <a:srgbClr val="FF3C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i="1"/>
              <a:t>Formes cliniques:</a:t>
            </a:r>
          </a:p>
        </p:txBody>
      </p:sp>
      <p:sp>
        <p:nvSpPr>
          <p:cNvPr id="27652" name="ZoneTexte 2"/>
          <p:cNvSpPr txBox="1">
            <a:spLocks noChangeArrowheads="1"/>
          </p:cNvSpPr>
          <p:nvPr/>
        </p:nvSpPr>
        <p:spPr bwMode="auto">
          <a:xfrm>
            <a:off x="161925" y="1330325"/>
            <a:ext cx="759936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>
              <a:buFont typeface="Calisto MT" pitchFamily="18" charset="0"/>
              <a:buAutoNum type="arabicPeriod"/>
            </a:pPr>
            <a:r>
              <a:rPr lang="fr-FR"/>
              <a:t>Formes simples: micro-nodules, miliaire.</a:t>
            </a:r>
          </a:p>
          <a:p>
            <a:pPr eaLnBrk="1" hangingPunct="1">
              <a:buFont typeface="Calisto MT" pitchFamily="18" charset="0"/>
              <a:buAutoNum type="arabicPeriod"/>
            </a:pPr>
            <a:endParaRPr lang="fr-FR"/>
          </a:p>
          <a:p>
            <a:pPr eaLnBrk="1" hangingPunct="1">
              <a:buFont typeface="Calisto MT" pitchFamily="18" charset="0"/>
              <a:buAutoNum type="arabicPeriod"/>
            </a:pPr>
            <a:r>
              <a:rPr lang="fr-FR"/>
              <a:t>Formes compliquées: masse de fibrose, fibrose interstitielle, adénopathies..</a:t>
            </a:r>
          </a:p>
          <a:p>
            <a:pPr eaLnBrk="1" hangingPunct="1">
              <a:buFont typeface="Calisto MT" pitchFamily="18" charset="0"/>
              <a:buAutoNum type="arabicPeriod"/>
            </a:pPr>
            <a:endParaRPr lang="fr-FR"/>
          </a:p>
          <a:p>
            <a:pPr eaLnBrk="1" hangingPunct="1">
              <a:buFont typeface="Calisto MT" pitchFamily="18" charset="0"/>
              <a:buAutoNum type="arabicPeriod"/>
            </a:pPr>
            <a:r>
              <a:rPr lang="fr-FR"/>
              <a:t>Formes aigües: silico-protéinose (ou silico-lipoprotéinose)</a:t>
            </a:r>
          </a:p>
          <a:p>
            <a:pPr eaLnBrk="1" hangingPunct="1">
              <a:buFont typeface="Calisto MT" pitchFamily="18" charset="0"/>
              <a:buAutoNum type="arabicPeriod"/>
            </a:pPr>
            <a:endParaRPr lang="fr-FR"/>
          </a:p>
          <a:p>
            <a:pPr eaLnBrk="1" hangingPunct="1">
              <a:buFont typeface="Calisto MT" pitchFamily="18" charset="0"/>
              <a:buAutoNum type="arabicPeriod"/>
            </a:pPr>
            <a:r>
              <a:rPr lang="fr-FR"/>
              <a:t>Syndrome de Caplan-Collinet: association avec polyarthrite rhumatoïde.</a:t>
            </a:r>
          </a:p>
          <a:p>
            <a:pPr eaLnBrk="1" hangingPunct="1">
              <a:buFont typeface="Calisto MT" pitchFamily="18" charset="0"/>
              <a:buAutoNum type="arabicPeriod"/>
            </a:pPr>
            <a:endParaRPr lang="fr-FR"/>
          </a:p>
          <a:p>
            <a:pPr eaLnBrk="1" hangingPunct="1">
              <a:buFont typeface="Calisto MT" pitchFamily="18" charset="0"/>
              <a:buAutoNum type="arabicPeriod"/>
            </a:pPr>
            <a:r>
              <a:rPr lang="fr-FR"/>
              <a:t>Syndrome d</a:t>
            </a:r>
            <a:r>
              <a:rPr lang="fr-FR" altLang="fr-FR"/>
              <a:t>’</a:t>
            </a:r>
            <a:r>
              <a:rPr lang="fr-FR"/>
              <a:t>Erasmus: association avec sclérodermie.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2306638" cy="577850"/>
          </a:xfrm>
          <a:solidFill>
            <a:srgbClr val="68A57A"/>
          </a:solidFill>
          <a:ln w="19050">
            <a:solidFill>
              <a:schemeClr val="tx1"/>
            </a:solidFill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8113" y="995363"/>
            <a:ext cx="8628062" cy="2062162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fr-FR" sz="20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Se définissent comme l</a:t>
            </a:r>
            <a:r>
              <a:rPr lang="fr-FR" altLang="fr-FR" sz="20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sz="20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association de particules dans les poumons et la réaction tissulaire à sa présence.</a:t>
            </a:r>
          </a:p>
          <a:p>
            <a:pPr algn="just" eaLnBrk="1" hangingPunct="1">
              <a:defRPr/>
            </a:pPr>
            <a:r>
              <a:rPr lang="fr-FR" sz="20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Inhalation de particules et d</a:t>
            </a:r>
            <a:r>
              <a:rPr lang="fr-FR" altLang="fr-FR" sz="20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sz="20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éléments chimiques qui selon le type de substance, la durée et l</a:t>
            </a:r>
            <a:r>
              <a:rPr lang="fr-FR" altLang="fr-FR" sz="20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sz="20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intensité d</a:t>
            </a:r>
            <a:r>
              <a:rPr lang="fr-FR" altLang="fr-FR" sz="20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sz="20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exposition et les capacités d</a:t>
            </a:r>
            <a:r>
              <a:rPr lang="fr-FR" altLang="fr-FR" sz="20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sz="20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épuration de chacun, conduit à une réaction du parenchyme pulmonaire.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722313" y="4151313"/>
            <a:ext cx="3582987" cy="2032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b="1" u="sng"/>
              <a:t>Pneumoconioses de surcharge:</a:t>
            </a:r>
          </a:p>
          <a:p>
            <a:pPr algn="ctr" eaLnBrk="1" hangingPunct="1"/>
            <a:endParaRPr lang="fr-FR" b="1" u="sng"/>
          </a:p>
          <a:p>
            <a:pPr eaLnBrk="1" hangingPunct="1">
              <a:buFont typeface="Wingdings" pitchFamily="2" charset="2"/>
              <a:buChar char="Ø"/>
            </a:pPr>
            <a:r>
              <a:rPr lang="fr-FR"/>
              <a:t>Inhalation de particules inertes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/>
              <a:t>Traduction radiologique possible mais souvent asymptomatiques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/>
              <a:t>Désordres anatomiques limités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4779963" y="4151313"/>
            <a:ext cx="4130675" cy="2032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b="1" u="sng"/>
              <a:t>Pneumoconioses fibrogènes:</a:t>
            </a:r>
          </a:p>
          <a:p>
            <a:pPr algn="ctr" eaLnBrk="1" hangingPunct="1"/>
            <a:endParaRPr lang="fr-FR" b="1" u="sng"/>
          </a:p>
          <a:p>
            <a:pPr eaLnBrk="1" hangingPunct="1">
              <a:buFont typeface="Wingdings" pitchFamily="2" charset="2"/>
              <a:buChar char="Ø"/>
            </a:pPr>
            <a:r>
              <a:rPr lang="fr-FR"/>
              <a:t>Désordres anatomiques importants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/>
              <a:t>Fibrose focale et nodulaire (silicose)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/>
              <a:t>Fibrose diffuse (asbestose)</a:t>
            </a:r>
          </a:p>
          <a:p>
            <a:pPr eaLnBrk="1" hangingPunct="1">
              <a:buFont typeface="Wingdings" pitchFamily="2" charset="2"/>
              <a:buChar char="Ø"/>
            </a:pPr>
            <a:endParaRPr lang="fr-FR"/>
          </a:p>
          <a:p>
            <a:pPr eaLnBrk="1" hangingPunct="1">
              <a:buFont typeface="Wingdings" pitchFamily="2" charset="2"/>
              <a:buChar char="Ø"/>
            </a:pPr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3128963" y="3287713"/>
            <a:ext cx="339725" cy="758825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541963" y="3287713"/>
            <a:ext cx="312737" cy="758825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2306638" cy="577850"/>
          </a:xfrm>
          <a:solidFill>
            <a:srgbClr val="68A57A"/>
          </a:solidFill>
          <a:ln w="19050">
            <a:solidFill>
              <a:schemeClr val="tx1"/>
            </a:solidFill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Silicose</a:t>
            </a:r>
          </a:p>
        </p:txBody>
      </p:sp>
      <p:sp>
        <p:nvSpPr>
          <p:cNvPr id="10245" name="ZoneTexte 6"/>
          <p:cNvSpPr txBox="1">
            <a:spLocks noChangeArrowheads="1"/>
          </p:cNvSpPr>
          <p:nvPr/>
        </p:nvSpPr>
        <p:spPr bwMode="auto">
          <a:xfrm>
            <a:off x="1870075" y="311150"/>
            <a:ext cx="1987550" cy="369888"/>
          </a:xfrm>
          <a:prstGeom prst="rect">
            <a:avLst/>
          </a:prstGeom>
          <a:solidFill>
            <a:srgbClr val="FF3C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i="1"/>
              <a:t>Formes cliniques: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586288" y="223838"/>
            <a:ext cx="4414837" cy="369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b="1" i="1" dirty="0">
                <a:latin typeface="Calisto MT" charset="0"/>
                <a:ea typeface="ＭＳ Ｐゴシック" charset="0"/>
                <a:cs typeface="ＭＳ Ｐゴシック" charset="0"/>
              </a:rPr>
              <a:t>FORME AIGUE: SILICO-PROTEINOSE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779463"/>
            <a:ext cx="8748713" cy="3656012"/>
          </a:xfrm>
          <a:prstGeom prst="rect">
            <a:avLst/>
          </a:prstGeom>
          <a:noFill/>
          <a:extLst/>
        </p:spPr>
        <p:txBody>
          <a:bodyPr>
            <a:normAutofit/>
          </a:bodyPr>
          <a:lstStyle/>
          <a:p>
            <a:pPr marL="609600" indent="-609600" eaLnBrk="0" hangingPunct="0">
              <a:lnSpc>
                <a:spcPct val="90000"/>
              </a:lnSpc>
              <a:spcBef>
                <a:spcPts val="2000"/>
              </a:spcBef>
              <a:defRPr/>
            </a:pPr>
            <a:r>
              <a:rPr lang="fr-FR" sz="2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	</a:t>
            </a:r>
            <a:r>
              <a:rPr lang="fr-FR" sz="1700">
                <a:effectLst>
                  <a:outerShdw blurRad="38100" dist="38100" dir="2700000" algn="tl">
                    <a:srgbClr val="2F2F26"/>
                  </a:outerShdw>
                </a:effectLst>
              </a:rPr>
              <a:t>Situation rare qui suit une exposition intense aux poussières de silice dans une atmosphère confinée. D</a:t>
            </a:r>
            <a:r>
              <a:rPr lang="fr-FR" altLang="fr-FR" sz="170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sz="1700">
                <a:effectLst>
                  <a:outerShdw blurRad="38100" dist="38100" dir="2700000" algn="tl">
                    <a:srgbClr val="2F2F26"/>
                  </a:outerShdw>
                </a:effectLst>
              </a:rPr>
              <a:t>une durée de l</a:t>
            </a:r>
            <a:r>
              <a:rPr lang="ja-JP" altLang="fr-FR" sz="170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altLang="ja-JP" sz="1700">
                <a:effectLst>
                  <a:outerShdw blurRad="38100" dist="38100" dir="2700000" algn="tl">
                    <a:srgbClr val="2F2F26"/>
                  </a:outerShdw>
                </a:effectLst>
              </a:rPr>
              <a:t>ordre de quelques semaines à 6 à 8 mois. L</a:t>
            </a:r>
            <a:r>
              <a:rPr lang="ja-JP" altLang="fr-FR" sz="170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altLang="ja-JP" sz="1700">
                <a:effectLst>
                  <a:outerShdw blurRad="38100" dist="38100" dir="2700000" algn="tl">
                    <a:srgbClr val="2F2F26"/>
                  </a:outerShdw>
                </a:effectLst>
              </a:rPr>
              <a:t>évolution est rapide pouvant conduire au décès en 1 à 22 ans.</a:t>
            </a:r>
          </a:p>
          <a:p>
            <a:pPr marL="609600" indent="-609600" eaLnBrk="0" hangingPunct="0">
              <a:lnSpc>
                <a:spcPct val="90000"/>
              </a:lnSpc>
              <a:spcBef>
                <a:spcPts val="2000"/>
              </a:spcBef>
              <a:defRPr/>
            </a:pPr>
            <a:r>
              <a:rPr lang="fr-FR" sz="1700">
                <a:effectLst>
                  <a:outerShdw blurRad="38100" dist="38100" dir="2700000" algn="tl">
                    <a:srgbClr val="2F2F26"/>
                  </a:outerShdw>
                </a:effectLst>
              </a:rPr>
              <a:t>	L</a:t>
            </a:r>
            <a:r>
              <a:rPr lang="ja-JP" altLang="fr-FR" sz="170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altLang="ja-JP" sz="1700">
                <a:effectLst>
                  <a:outerShdw blurRad="38100" dist="38100" dir="2700000" algn="tl">
                    <a:srgbClr val="2F2F26"/>
                  </a:outerShdw>
                </a:effectLst>
              </a:rPr>
              <a:t>aspect radiologique est proche d</a:t>
            </a:r>
            <a:r>
              <a:rPr lang="ja-JP" altLang="fr-FR" sz="170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altLang="ja-JP" sz="1700">
                <a:effectLst>
                  <a:outerShdw blurRad="38100" dist="38100" dir="2700000" algn="tl">
                    <a:srgbClr val="2F2F26"/>
                  </a:outerShdw>
                </a:effectLst>
              </a:rPr>
              <a:t>une protéinose alvéolaire. Histologiquement l</a:t>
            </a:r>
            <a:r>
              <a:rPr lang="ja-JP" altLang="fr-FR" sz="170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altLang="ja-JP" sz="1700">
                <a:effectLst>
                  <a:outerShdw blurRad="38100" dist="38100" dir="2700000" algn="tl">
                    <a:srgbClr val="2F2F26"/>
                  </a:outerShdw>
                </a:effectLst>
              </a:rPr>
              <a:t>accumulation de matériel granuleux PAS+ dans les espaces alvéolaires est caractéristique.</a:t>
            </a:r>
          </a:p>
          <a:p>
            <a:pPr marL="609600" indent="-609600" eaLnBrk="0" hangingPunct="0">
              <a:lnSpc>
                <a:spcPct val="90000"/>
              </a:lnSpc>
              <a:spcBef>
                <a:spcPts val="2000"/>
              </a:spcBef>
              <a:defRPr/>
            </a:pPr>
            <a:r>
              <a:rPr lang="fr-FR" sz="1700">
                <a:effectLst>
                  <a:outerShdw blurRad="38100" dist="38100" dir="2700000" algn="tl">
                    <a:srgbClr val="2F2F26"/>
                  </a:outerShdw>
                </a:effectLst>
              </a:rPr>
              <a:t>	La radiographie montre des aspects de consolidation ou de verre dépoli diffus ou à prédominance péri-hilaire.</a:t>
            </a:r>
          </a:p>
          <a:p>
            <a:pPr marL="609600" indent="-609600" eaLnBrk="0" hangingPunct="0">
              <a:lnSpc>
                <a:spcPct val="90000"/>
              </a:lnSpc>
              <a:spcBef>
                <a:spcPts val="2000"/>
              </a:spcBef>
              <a:defRPr/>
            </a:pPr>
            <a:r>
              <a:rPr lang="fr-FR" sz="1700" b="1">
                <a:effectLst>
                  <a:outerShdw blurRad="38100" dist="38100" dir="2700000" algn="tl">
                    <a:srgbClr val="2F2F26"/>
                  </a:outerShdw>
                </a:effectLst>
              </a:rPr>
              <a:t>           </a:t>
            </a:r>
          </a:p>
        </p:txBody>
      </p:sp>
      <p:pic>
        <p:nvPicPr>
          <p:cNvPr id="10242" name="Objec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88" y="3789363"/>
            <a:ext cx="3797300" cy="2638425"/>
          </a:xfrm>
          <a:prstGeom prst="rect">
            <a:avLst/>
          </a:prstGeom>
        </p:spPr>
      </p:pic>
      <p:pic>
        <p:nvPicPr>
          <p:cNvPr id="10243" name="Object 4"/>
          <p:cNvPicPr>
            <a:picLocks noChangeAspect="1"/>
          </p:cNvPicPr>
          <p:nvPr/>
        </p:nvPicPr>
        <p:blipFill>
          <a:blip r:embed="rId6"/>
          <a:srcRect r="6192"/>
          <a:stretch>
            <a:fillRect/>
          </a:stretch>
        </p:blipFill>
        <p:spPr>
          <a:xfrm>
            <a:off x="4572000" y="3789363"/>
            <a:ext cx="4097338" cy="26384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2306638" cy="577850"/>
          </a:xfrm>
          <a:solidFill>
            <a:srgbClr val="68A57A"/>
          </a:solidFill>
          <a:ln w="19050">
            <a:solidFill>
              <a:schemeClr val="tx1"/>
            </a:solidFill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Silicose</a:t>
            </a:r>
          </a:p>
        </p:txBody>
      </p:sp>
      <p:sp>
        <p:nvSpPr>
          <p:cNvPr id="11270" name="ZoneTexte 6"/>
          <p:cNvSpPr txBox="1">
            <a:spLocks noChangeArrowheads="1"/>
          </p:cNvSpPr>
          <p:nvPr/>
        </p:nvSpPr>
        <p:spPr bwMode="auto">
          <a:xfrm>
            <a:off x="1870075" y="311150"/>
            <a:ext cx="2171700" cy="369888"/>
          </a:xfrm>
          <a:prstGeom prst="rect">
            <a:avLst/>
          </a:prstGeom>
          <a:solidFill>
            <a:srgbClr val="FF3C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i="1"/>
              <a:t>Formes cliniques: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586288" y="223838"/>
            <a:ext cx="4414837" cy="369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b="1" i="1" dirty="0">
                <a:latin typeface="Calisto MT" charset="0"/>
                <a:ea typeface="ＭＳ Ｐゴシック" charset="0"/>
                <a:cs typeface="ＭＳ Ｐゴシック" charset="0"/>
              </a:rPr>
              <a:t>FORME AIGUE: SILICO-PROTEINOSE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901700"/>
            <a:ext cx="8748713" cy="1555750"/>
          </a:xfrm>
          <a:prstGeom prst="rect">
            <a:avLst/>
          </a:prstGeom>
          <a:noFill/>
          <a:extLst/>
        </p:spPr>
        <p:txBody>
          <a:bodyPr>
            <a:norm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2000"/>
              </a:spcBef>
            </a:pPr>
            <a:r>
              <a:rPr lang="fr-FR" sz="2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	</a:t>
            </a:r>
            <a:r>
              <a:rPr lang="fr-FR" sz="1700" b="1">
                <a:effectLst>
                  <a:outerShdw blurRad="38100" dist="38100" dir="2700000" algn="tl">
                    <a:srgbClr val="2F2F26"/>
                  </a:outerShdw>
                </a:effectLst>
              </a:rPr>
              <a:t>        </a:t>
            </a:r>
            <a:r>
              <a:rPr lang="fr-FR" sz="1700">
                <a:effectLst>
                  <a:outerShdw blurRad="38100" dist="38100" dir="2700000" algn="tl">
                    <a:srgbClr val="2F2F26"/>
                  </a:outerShdw>
                </a:effectLst>
              </a:rPr>
              <a:t>   Le CT-HR montre des </a:t>
            </a:r>
            <a:r>
              <a:rPr lang="fr-FR" sz="1700" b="1" i="1">
                <a:solidFill>
                  <a:srgbClr val="96AEEB"/>
                </a:solidFill>
              </a:rPr>
              <a:t>zones de verre dépoli</a:t>
            </a:r>
            <a:r>
              <a:rPr lang="fr-FR" sz="1700" b="1" i="1">
                <a:solidFill>
                  <a:srgbClr val="96AEEB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fr-FR" sz="1700">
                <a:effectLst>
                  <a:outerShdw blurRad="38100" dist="38100" dir="2700000" algn="tl">
                    <a:srgbClr val="2F2F26"/>
                  </a:outerShdw>
                </a:effectLst>
              </a:rPr>
              <a:t>avec ou sans </a:t>
            </a:r>
            <a:r>
              <a:rPr lang="fr-FR" sz="1700" b="1" i="1">
                <a:effectLst>
                  <a:outerShdw blurRad="38100" dist="38100" dir="2700000" algn="tl">
                    <a:srgbClr val="2F2F26"/>
                  </a:outerShdw>
                </a:effectLst>
              </a:rPr>
              <a:t>consolidation</a:t>
            </a:r>
            <a:r>
              <a:rPr lang="fr-FR" sz="1700">
                <a:effectLst>
                  <a:outerShdw blurRad="38100" dist="38100" dir="2700000" algn="tl">
                    <a:srgbClr val="2F2F26"/>
                  </a:outerShdw>
                </a:effectLst>
              </a:rPr>
              <a:t> (conséquences du comblement alvéolaire),et des </a:t>
            </a:r>
            <a:r>
              <a:rPr lang="fr-FR" sz="1700" b="1" i="1">
                <a:solidFill>
                  <a:srgbClr val="96AEEB"/>
                </a:solidFill>
              </a:rPr>
              <a:t>opacités nodulaires à contours flous</a:t>
            </a:r>
            <a:r>
              <a:rPr lang="fr-FR" sz="1700">
                <a:effectLst>
                  <a:outerShdw blurRad="38100" dist="38100" dir="2700000" algn="tl">
                    <a:srgbClr val="2F2F26"/>
                  </a:outerShdw>
                </a:effectLst>
              </a:rPr>
              <a:t>. on peut également observer un </a:t>
            </a:r>
            <a:r>
              <a:rPr lang="fr-FR" sz="1700" b="1" i="1">
                <a:solidFill>
                  <a:srgbClr val="96AEEB"/>
                </a:solidFill>
              </a:rPr>
              <a:t>crazy-paving</a:t>
            </a:r>
            <a:r>
              <a:rPr lang="fr-FR" sz="1700" b="1" i="1">
                <a:solidFill>
                  <a:srgbClr val="B9B0E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fr-FR" sz="1700">
                <a:effectLst>
                  <a:outerShdw blurRad="38100" dist="38100" dir="2700000" algn="tl">
                    <a:srgbClr val="2F2F26"/>
                  </a:outerShdw>
                </a:effectLst>
              </a:rPr>
              <a:t>combinant verre dépoli et images linéaires correspondant à l</a:t>
            </a:r>
            <a:r>
              <a:rPr lang="ja-JP" altLang="fr-FR" sz="170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altLang="ja-JP" sz="1700">
                <a:effectLst>
                  <a:outerShdw blurRad="38100" dist="38100" dir="2700000" algn="tl">
                    <a:srgbClr val="2F2F26"/>
                  </a:outerShdw>
                </a:effectLst>
              </a:rPr>
              <a:t>épaississement des septas inter-lobulaires par l</a:t>
            </a:r>
            <a:r>
              <a:rPr lang="ja-JP" altLang="fr-FR" sz="170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altLang="ja-JP" sz="1700">
                <a:effectLst>
                  <a:outerShdw blurRad="38100" dist="38100" dir="2700000" algn="tl">
                    <a:srgbClr val="2F2F26"/>
                  </a:outerShdw>
                </a:effectLst>
              </a:rPr>
              <a:t>œdème ou la fibrose.</a:t>
            </a:r>
            <a:endParaRPr lang="fr-FR" sz="1700">
              <a:effectLst>
                <a:outerShdw blurRad="38100" dist="38100" dir="2700000" algn="tl">
                  <a:srgbClr val="2F2F26"/>
                </a:outerShdw>
              </a:effectLst>
            </a:endParaRPr>
          </a:p>
        </p:txBody>
      </p:sp>
      <p:pic>
        <p:nvPicPr>
          <p:cNvPr id="11266" name="Object 3"/>
          <p:cNvPicPr>
            <a:picLocks noChangeAspect="1"/>
          </p:cNvPicPr>
          <p:nvPr/>
        </p:nvPicPr>
        <p:blipFill>
          <a:blip r:embed="rId4"/>
          <a:srcRect l="1307" r="1634" b="3396"/>
          <a:stretch>
            <a:fillRect/>
          </a:stretch>
        </p:blipFill>
        <p:spPr>
          <a:xfrm>
            <a:off x="269875" y="2336800"/>
            <a:ext cx="3771900" cy="2438400"/>
          </a:xfrm>
          <a:prstGeom prst="rect">
            <a:avLst/>
          </a:prstGeom>
        </p:spPr>
      </p:pic>
      <p:pic>
        <p:nvPicPr>
          <p:cNvPr id="11267" name="Object 2"/>
          <p:cNvPicPr>
            <a:picLocks noChangeAspect="1"/>
          </p:cNvPicPr>
          <p:nvPr/>
        </p:nvPicPr>
        <p:blipFill>
          <a:blip r:embed="rId6"/>
          <a:srcRect l="1754" r="1461" b="3230"/>
          <a:stretch>
            <a:fillRect/>
          </a:stretch>
        </p:blipFill>
        <p:spPr>
          <a:xfrm>
            <a:off x="4660900" y="2336800"/>
            <a:ext cx="4203700" cy="3043238"/>
          </a:xfrm>
          <a:prstGeom prst="rect">
            <a:avLst/>
          </a:prstGeom>
        </p:spPr>
      </p:pic>
      <p:pic>
        <p:nvPicPr>
          <p:cNvPr id="11268" name="Object 3"/>
          <p:cNvPicPr>
            <a:picLocks noChangeAspect="1"/>
          </p:cNvPicPr>
          <p:nvPr/>
        </p:nvPicPr>
        <p:blipFill>
          <a:blip r:embed="rId8"/>
          <a:srcRect l="926" t="2459" r="926"/>
          <a:stretch>
            <a:fillRect/>
          </a:stretch>
        </p:blipFill>
        <p:spPr>
          <a:xfrm>
            <a:off x="1749425" y="4295775"/>
            <a:ext cx="3249613" cy="243046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2306638" cy="577850"/>
          </a:xfrm>
          <a:solidFill>
            <a:srgbClr val="68A57A"/>
          </a:solidFill>
          <a:ln w="19050">
            <a:solidFill>
              <a:schemeClr val="tx1"/>
            </a:solidFill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Silicose</a:t>
            </a:r>
          </a:p>
        </p:txBody>
      </p:sp>
      <p:sp>
        <p:nvSpPr>
          <p:cNvPr id="28675" name="ZoneTexte 6"/>
          <p:cNvSpPr txBox="1">
            <a:spLocks noChangeArrowheads="1"/>
          </p:cNvSpPr>
          <p:nvPr/>
        </p:nvSpPr>
        <p:spPr bwMode="auto">
          <a:xfrm>
            <a:off x="1870075" y="311150"/>
            <a:ext cx="2060575" cy="369888"/>
          </a:xfrm>
          <a:prstGeom prst="rect">
            <a:avLst/>
          </a:prstGeom>
          <a:solidFill>
            <a:srgbClr val="FF3C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i="1"/>
              <a:t>Formes cliniques: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905500" y="223838"/>
            <a:ext cx="2419350" cy="369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b="1" i="1" dirty="0">
                <a:latin typeface="Calisto MT" charset="0"/>
                <a:ea typeface="ＭＳ Ｐゴシック" charset="0"/>
                <a:cs typeface="ＭＳ Ｐゴシック" charset="0"/>
              </a:rPr>
              <a:t>CAPLAN-COLLINET</a:t>
            </a:r>
          </a:p>
        </p:txBody>
      </p:sp>
      <p:sp>
        <p:nvSpPr>
          <p:cNvPr id="28677" name="ZoneTexte 5"/>
          <p:cNvSpPr txBox="1">
            <a:spLocks noChangeArrowheads="1"/>
          </p:cNvSpPr>
          <p:nvPr/>
        </p:nvSpPr>
        <p:spPr bwMode="auto">
          <a:xfrm>
            <a:off x="252413" y="968375"/>
            <a:ext cx="843597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fr-FR" sz="1600"/>
              <a:t>Forme rare et sévère de pneumoconiose.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fr-FR" sz="1600"/>
              <a:t>Signes de polyarthrite rhumatoïde associée à une silicose ou à une pneumoconiose des mineurs de charbon.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fr-FR" sz="1600"/>
              <a:t>Prévalence de la PR et du facteur rhumatoïde augmentée chez les mineurs ayant une pneumoconiose sévère.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fr-FR" sz="1600"/>
              <a:t>Développement des nodules </a:t>
            </a:r>
            <a:r>
              <a:rPr lang="fr-FR" sz="1600" i="1" u="sng"/>
              <a:t>généralement </a:t>
            </a:r>
            <a:r>
              <a:rPr lang="fr-FR" sz="1600"/>
              <a:t>en même temps que les signes articulaires.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fr-FR" sz="1600"/>
              <a:t>Nodules de la PR radiologiquement identiques à la silicose.</a:t>
            </a:r>
          </a:p>
        </p:txBody>
      </p:sp>
      <p:pic>
        <p:nvPicPr>
          <p:cNvPr id="28678" name="Picture 5" descr="mediastin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8" t="24504" r="23389" b="18259"/>
          <a:stretch>
            <a:fillRect/>
          </a:stretch>
        </p:blipFill>
        <p:spPr bwMode="auto">
          <a:xfrm>
            <a:off x="165100" y="3838575"/>
            <a:ext cx="3240088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gg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4" t="27588" r="24548" b="19298"/>
          <a:stretch>
            <a:fillRect/>
          </a:stretch>
        </p:blipFill>
        <p:spPr bwMode="auto">
          <a:xfrm>
            <a:off x="2921000" y="3598863"/>
            <a:ext cx="2747963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0" descr="tho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2" t="24504" r="23344" b="18259"/>
          <a:stretch>
            <a:fillRect/>
          </a:stretch>
        </p:blipFill>
        <p:spPr bwMode="auto">
          <a:xfrm>
            <a:off x="5441950" y="3709988"/>
            <a:ext cx="35083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8510588" y="4727575"/>
            <a:ext cx="65087" cy="1076325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5108575" y="5181600"/>
            <a:ext cx="166688" cy="6223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3773488" y="5062538"/>
            <a:ext cx="157162" cy="74136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651125" y="4727575"/>
            <a:ext cx="0" cy="6858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>
            <a:spLocks noChangeArrowheads="1"/>
          </p:cNvSpPr>
          <p:nvPr/>
        </p:nvSpPr>
        <p:spPr bwMode="auto">
          <a:xfrm>
            <a:off x="1304925" y="4498975"/>
            <a:ext cx="914400" cy="914400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>
            <a:outerShdw dist="50800" dir="2100015" sx="103999" sy="103999" algn="br" rotWithShape="0">
              <a:srgbClr val="808080">
                <a:alpha val="5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2306638" cy="577850"/>
          </a:xfrm>
          <a:solidFill>
            <a:srgbClr val="68A57A"/>
          </a:solidFill>
          <a:ln w="19050">
            <a:solidFill>
              <a:schemeClr val="tx1"/>
            </a:solidFill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Silicose</a:t>
            </a:r>
          </a:p>
        </p:txBody>
      </p:sp>
      <p:sp>
        <p:nvSpPr>
          <p:cNvPr id="29699" name="ZoneTexte 6"/>
          <p:cNvSpPr txBox="1">
            <a:spLocks noChangeArrowheads="1"/>
          </p:cNvSpPr>
          <p:nvPr/>
        </p:nvSpPr>
        <p:spPr bwMode="auto">
          <a:xfrm>
            <a:off x="1870075" y="311150"/>
            <a:ext cx="1982788" cy="369888"/>
          </a:xfrm>
          <a:prstGeom prst="rect">
            <a:avLst/>
          </a:prstGeom>
          <a:solidFill>
            <a:srgbClr val="FF3C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i="1"/>
              <a:t>Formes cliniques: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905500" y="223838"/>
            <a:ext cx="1462088" cy="369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b="1" i="1" dirty="0">
                <a:latin typeface="Calisto MT" charset="0"/>
                <a:ea typeface="ＭＳ Ｐゴシック" charset="0"/>
                <a:cs typeface="ＭＳ Ｐゴシック" charset="0"/>
              </a:rPr>
              <a:t>ERASMUS</a:t>
            </a:r>
          </a:p>
        </p:txBody>
      </p:sp>
      <p:sp>
        <p:nvSpPr>
          <p:cNvPr id="29701" name="ZoneTexte 5"/>
          <p:cNvSpPr txBox="1">
            <a:spLocks noChangeArrowheads="1"/>
          </p:cNvSpPr>
          <p:nvPr/>
        </p:nvSpPr>
        <p:spPr bwMode="auto">
          <a:xfrm>
            <a:off x="252413" y="950913"/>
            <a:ext cx="8435975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fr-FR" sz="1600"/>
              <a:t>Manifestations cutanées de la sclérodermie et exposition spécifique.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fr-FR" sz="1600"/>
              <a:t>Tableau radiologique de silicose et fibrose en rayon de miel dans les territoires sous-pleuraux des 2 bases.</a:t>
            </a:r>
          </a:p>
        </p:txBody>
      </p:sp>
      <p:pic>
        <p:nvPicPr>
          <p:cNvPr id="29702" name="Picture 6" descr="ax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4" t="17563" r="20331" b="22270"/>
          <a:stretch>
            <a:fillRect/>
          </a:stretch>
        </p:blipFill>
        <p:spPr bwMode="auto">
          <a:xfrm>
            <a:off x="585788" y="2108200"/>
            <a:ext cx="2192337" cy="30734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ax_2"/>
          <p:cNvPicPr>
            <a:picLocks noChangeAspect="1" noChangeArrowheads="1"/>
          </p:cNvPicPr>
          <p:nvPr/>
        </p:nvPicPr>
        <p:blipFill>
          <a:blip r:embed="rId4">
            <a:lum bright="-3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4" t="22672" r="10316" b="25504"/>
          <a:stretch>
            <a:fillRect/>
          </a:stretch>
        </p:blipFill>
        <p:spPr bwMode="auto">
          <a:xfrm>
            <a:off x="5794375" y="2065338"/>
            <a:ext cx="2454275" cy="2281237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ax"/>
          <p:cNvPicPr>
            <a:picLocks noChangeAspect="1" noChangeArrowheads="1"/>
          </p:cNvPicPr>
          <p:nvPr/>
        </p:nvPicPr>
        <p:blipFill>
          <a:blip r:embed="rId5"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t="32878" r="17699" b="29228"/>
          <a:stretch>
            <a:fillRect/>
          </a:stretch>
        </p:blipFill>
        <p:spPr bwMode="auto">
          <a:xfrm>
            <a:off x="3059113" y="2060575"/>
            <a:ext cx="2581275" cy="2286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3852863" y="2674938"/>
            <a:ext cx="295275" cy="64452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06" name="Oval 11"/>
          <p:cNvSpPr>
            <a:spLocks noChangeArrowheads="1"/>
          </p:cNvSpPr>
          <p:nvPr/>
        </p:nvSpPr>
        <p:spPr bwMode="auto">
          <a:xfrm>
            <a:off x="6062663" y="3046413"/>
            <a:ext cx="914400" cy="914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>
            <a:off x="736600" y="2293938"/>
            <a:ext cx="381000" cy="56832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08" name="Oval 13"/>
          <p:cNvSpPr>
            <a:spLocks noChangeArrowheads="1"/>
          </p:cNvSpPr>
          <p:nvPr/>
        </p:nvSpPr>
        <p:spPr bwMode="auto">
          <a:xfrm rot="658408">
            <a:off x="2035175" y="3698875"/>
            <a:ext cx="914400" cy="1482725"/>
          </a:xfrm>
          <a:prstGeom prst="ellipse">
            <a:avLst/>
          </a:prstGeom>
          <a:noFill/>
          <a:ln w="12700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41998" name="Picture 14" descr="ax_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5" t="14438" r="15175" b="13725"/>
          <a:stretch>
            <a:fillRect/>
          </a:stretch>
        </p:blipFill>
        <p:spPr bwMode="auto">
          <a:xfrm>
            <a:off x="1674813" y="3046413"/>
            <a:ext cx="2473325" cy="354012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9" name="Picture 15" descr="ax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4" t="14973" r="10815" b="21791"/>
          <a:stretch>
            <a:fillRect/>
          </a:stretch>
        </p:blipFill>
        <p:spPr bwMode="auto">
          <a:xfrm>
            <a:off x="4302125" y="3046413"/>
            <a:ext cx="3386138" cy="354012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00" name="Oval 16"/>
          <p:cNvSpPr>
            <a:spLocks noChangeArrowheads="1"/>
          </p:cNvSpPr>
          <p:nvPr/>
        </p:nvSpPr>
        <p:spPr bwMode="auto">
          <a:xfrm rot="-1823102">
            <a:off x="6443663" y="5486400"/>
            <a:ext cx="1387475" cy="914400"/>
          </a:xfrm>
          <a:prstGeom prst="ellips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3530600" y="4564063"/>
            <a:ext cx="115888" cy="736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2002" name="Oval 18"/>
          <p:cNvSpPr>
            <a:spLocks noChangeArrowheads="1"/>
          </p:cNvSpPr>
          <p:nvPr/>
        </p:nvSpPr>
        <p:spPr bwMode="auto">
          <a:xfrm rot="739345">
            <a:off x="2454275" y="4594225"/>
            <a:ext cx="646113" cy="1412875"/>
          </a:xfrm>
          <a:prstGeom prst="ellips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0" grpId="0" animBg="1"/>
      <p:bldP spid="42001" grpId="0" animBg="1"/>
      <p:bldP spid="4200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2306638" cy="577850"/>
          </a:xfrm>
          <a:solidFill>
            <a:srgbClr val="68A57A"/>
          </a:solidFill>
          <a:ln w="19050">
            <a:solidFill>
              <a:schemeClr val="tx1"/>
            </a:solidFill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Silicose</a:t>
            </a:r>
          </a:p>
        </p:txBody>
      </p:sp>
      <p:pic>
        <p:nvPicPr>
          <p:cNvPr id="30724" name="Picture 4" descr="f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0" t="18661" r="12250" b="19827"/>
          <a:stretch>
            <a:fillRect/>
          </a:stretch>
        </p:blipFill>
        <p:spPr bwMode="auto">
          <a:xfrm>
            <a:off x="179388" y="908050"/>
            <a:ext cx="2924175" cy="29718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ax1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4" t="34074" r="14555" b="27086"/>
          <a:stretch>
            <a:fillRect/>
          </a:stretch>
        </p:blipFill>
        <p:spPr bwMode="auto">
          <a:xfrm>
            <a:off x="5875338" y="134938"/>
            <a:ext cx="3144837" cy="227647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ax1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t="28711" r="7536" b="24025"/>
          <a:stretch>
            <a:fillRect/>
          </a:stretch>
        </p:blipFill>
        <p:spPr bwMode="auto">
          <a:xfrm>
            <a:off x="4984750" y="3879850"/>
            <a:ext cx="4035425" cy="277018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ax1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t="29144" r="8568" b="23889"/>
          <a:stretch>
            <a:fillRect/>
          </a:stretch>
        </p:blipFill>
        <p:spPr bwMode="auto">
          <a:xfrm>
            <a:off x="3016250" y="1338263"/>
            <a:ext cx="3937000" cy="275272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ax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" t="30714" r="6262" b="24539"/>
          <a:stretch>
            <a:fillRect/>
          </a:stretch>
        </p:blipFill>
        <p:spPr bwMode="auto">
          <a:xfrm>
            <a:off x="1193800" y="3659188"/>
            <a:ext cx="4057650" cy="26225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2306638" cy="577850"/>
          </a:xfrm>
          <a:solidFill>
            <a:srgbClr val="68A57A"/>
          </a:solidFill>
          <a:ln w="19050">
            <a:solidFill>
              <a:schemeClr val="tx1"/>
            </a:solidFill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Silicose</a:t>
            </a:r>
          </a:p>
        </p:txBody>
      </p:sp>
      <p:sp>
        <p:nvSpPr>
          <p:cNvPr id="12292" name="ZoneTexte 6"/>
          <p:cNvSpPr txBox="1">
            <a:spLocks noChangeArrowheads="1"/>
          </p:cNvSpPr>
          <p:nvPr/>
        </p:nvSpPr>
        <p:spPr bwMode="auto">
          <a:xfrm>
            <a:off x="1870075" y="311150"/>
            <a:ext cx="1416050" cy="369888"/>
          </a:xfrm>
          <a:prstGeom prst="rect">
            <a:avLst/>
          </a:prstGeom>
          <a:solidFill>
            <a:srgbClr val="FF3C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i="1"/>
              <a:t>Conclusion:</a:t>
            </a:r>
          </a:p>
        </p:txBody>
      </p:sp>
      <p:sp>
        <p:nvSpPr>
          <p:cNvPr id="12293" name="ZoneTexte 2"/>
          <p:cNvSpPr txBox="1">
            <a:spLocks noChangeArrowheads="1"/>
          </p:cNvSpPr>
          <p:nvPr/>
        </p:nvSpPr>
        <p:spPr bwMode="auto">
          <a:xfrm>
            <a:off x="111125" y="946150"/>
            <a:ext cx="84169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fr-FR" sz="1600"/>
              <a:t>Inhalation de particules de silice créant une réaction fibroblastique interstitielle: nodules.</a:t>
            </a:r>
          </a:p>
          <a:p>
            <a:pPr eaLnBrk="1" hangingPunct="1">
              <a:buFont typeface="Wingdings" pitchFamily="2" charset="2"/>
              <a:buChar char="v"/>
            </a:pPr>
            <a:endParaRPr lang="fr-FR" sz="1600"/>
          </a:p>
          <a:p>
            <a:pPr eaLnBrk="1" hangingPunct="1">
              <a:buFont typeface="Wingdings" pitchFamily="2" charset="2"/>
              <a:buChar char="v"/>
            </a:pPr>
            <a:r>
              <a:rPr lang="fr-FR" sz="1600"/>
              <a:t>Prédominance dans les </a:t>
            </a:r>
            <a:r>
              <a:rPr lang="fr-FR" sz="1600" i="1" u="sng"/>
              <a:t>lobes supérieurs</a:t>
            </a:r>
            <a:r>
              <a:rPr lang="fr-FR" sz="1600"/>
              <a:t> et les </a:t>
            </a:r>
            <a:r>
              <a:rPr lang="fr-FR" sz="1600" i="1" u="sng"/>
              <a:t>segments apicaux des lobes inf</a:t>
            </a:r>
            <a:r>
              <a:rPr lang="fr-FR" sz="1600"/>
              <a:t>.</a:t>
            </a:r>
          </a:p>
          <a:p>
            <a:pPr eaLnBrk="1" hangingPunct="1">
              <a:buFont typeface="Wingdings" pitchFamily="2" charset="2"/>
              <a:buChar char="v"/>
            </a:pPr>
            <a:endParaRPr lang="fr-FR" sz="1600"/>
          </a:p>
          <a:p>
            <a:pPr eaLnBrk="1" hangingPunct="1">
              <a:buFont typeface="Wingdings" pitchFamily="2" charset="2"/>
              <a:buChar char="v"/>
            </a:pPr>
            <a:r>
              <a:rPr lang="fr-FR" sz="1600" i="1" u="sng"/>
              <a:t>Micro-nodules</a:t>
            </a:r>
            <a:r>
              <a:rPr lang="fr-FR" sz="1600"/>
              <a:t> de </a:t>
            </a:r>
            <a:r>
              <a:rPr lang="fr-FR" sz="1600" i="1" u="sng"/>
              <a:t>distribution aléatoire</a:t>
            </a:r>
            <a:r>
              <a:rPr lang="fr-FR" sz="1600"/>
              <a:t>, souvent calcifiés.</a:t>
            </a:r>
          </a:p>
          <a:p>
            <a:pPr eaLnBrk="1" hangingPunct="1">
              <a:buFont typeface="Wingdings" pitchFamily="2" charset="2"/>
              <a:buChar char="v"/>
            </a:pPr>
            <a:endParaRPr lang="fr-FR" sz="1600"/>
          </a:p>
          <a:p>
            <a:pPr eaLnBrk="1" hangingPunct="1">
              <a:buFont typeface="Wingdings" pitchFamily="2" charset="2"/>
              <a:buChar char="v"/>
            </a:pPr>
            <a:r>
              <a:rPr lang="fr-FR" sz="1600"/>
              <a:t>Masses de fibrose progressive souvent calcifiée, fibrose septale et trans-septale.</a:t>
            </a:r>
          </a:p>
          <a:p>
            <a:pPr eaLnBrk="1" hangingPunct="1">
              <a:buFont typeface="Wingdings" pitchFamily="2" charset="2"/>
              <a:buChar char="v"/>
            </a:pPr>
            <a:endParaRPr lang="fr-FR" sz="1600"/>
          </a:p>
          <a:p>
            <a:pPr eaLnBrk="1" hangingPunct="1">
              <a:buFont typeface="Wingdings" pitchFamily="2" charset="2"/>
              <a:buChar char="v"/>
            </a:pPr>
            <a:r>
              <a:rPr lang="fr-FR" sz="1600"/>
              <a:t>Adénopathies avec calcifications en </a:t>
            </a:r>
            <a:r>
              <a:rPr lang="fr-FR" sz="1600" i="1" u="sng"/>
              <a:t>coquille d</a:t>
            </a:r>
            <a:r>
              <a:rPr lang="fr-FR" altLang="fr-FR" sz="1600" i="1" u="sng"/>
              <a:t>’</a:t>
            </a:r>
            <a:r>
              <a:rPr lang="fr-FR" sz="1600" i="1" u="sng"/>
              <a:t>œuf</a:t>
            </a:r>
            <a:r>
              <a:rPr lang="fr-FR" sz="1600"/>
              <a:t>.</a:t>
            </a:r>
          </a:p>
        </p:txBody>
      </p:sp>
      <p:pic>
        <p:nvPicPr>
          <p:cNvPr id="12294" name="Picture 3" descr="13"/>
          <p:cNvPicPr>
            <a:picLocks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1" t="26129" r="38261" b="31039"/>
          <a:stretch>
            <a:fillRect/>
          </a:stretch>
        </p:blipFill>
        <p:spPr bwMode="auto">
          <a:xfrm>
            <a:off x="379413" y="3613150"/>
            <a:ext cx="2447925" cy="289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Object 5"/>
          <p:cNvPicPr>
            <a:picLocks noChangeAspect="1"/>
          </p:cNvPicPr>
          <p:nvPr>
            <p:ph sz="quarter" idx="4294967295"/>
          </p:nvPr>
        </p:nvPicPr>
        <p:blipFill>
          <a:blip r:embed="rId5"/>
          <a:stretch>
            <a:fillRect/>
          </a:stretch>
        </p:blipFill>
        <p:spPr>
          <a:xfrm>
            <a:off x="2408238" y="4645025"/>
            <a:ext cx="2916237" cy="1979613"/>
          </a:xfrm>
          <a:prstGeom prst="rect">
            <a:avLst/>
          </a:prstGeom>
        </p:spPr>
      </p:pic>
      <p:pic>
        <p:nvPicPr>
          <p:cNvPr id="12295" name="Picture 13" descr="DOMAGALA_CASIMIR"/>
          <p:cNvPicPr>
            <a:picLocks noChangeAspect="1" noChangeArrowheads="1"/>
          </p:cNvPicPr>
          <p:nvPr/>
        </p:nvPicPr>
        <p:blipFill>
          <a:blip r:embed="rId7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4" t="14551" r="13368" b="22867"/>
          <a:stretch>
            <a:fillRect/>
          </a:stretch>
        </p:blipFill>
        <p:spPr bwMode="auto">
          <a:xfrm>
            <a:off x="7196138" y="3792538"/>
            <a:ext cx="1827212" cy="2354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6" descr="7_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5" t="21603" r="20702" b="5569"/>
          <a:stretch>
            <a:fillRect/>
          </a:stretch>
        </p:blipFill>
        <p:spPr bwMode="auto">
          <a:xfrm>
            <a:off x="5324475" y="3478213"/>
            <a:ext cx="1871663" cy="3297237"/>
          </a:xfrm>
          <a:prstGeom prst="rect">
            <a:avLst/>
          </a:prstGeom>
          <a:noFill/>
          <a:ln w="952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0812" cy="1147762"/>
          </a:xfrm>
          <a:solidFill>
            <a:schemeClr val="accent4">
              <a:lumMod val="60000"/>
              <a:lumOff val="40000"/>
            </a:schemeClr>
          </a:solidFill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AMIANTE-ASBESTOSE</a:t>
            </a:r>
          </a:p>
        </p:txBody>
      </p:sp>
      <p:pic>
        <p:nvPicPr>
          <p:cNvPr id="31747" name="Image 5" descr="camille-amiante-canc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4391"/>
          <a:stretch>
            <a:fillRect/>
          </a:stretch>
        </p:blipFill>
        <p:spPr bwMode="auto">
          <a:xfrm>
            <a:off x="111125" y="1427163"/>
            <a:ext cx="3567113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Image 6" descr="fibre-amian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8"/>
          <a:stretch>
            <a:fillRect/>
          </a:stretch>
        </p:blipFill>
        <p:spPr bwMode="auto">
          <a:xfrm>
            <a:off x="3475038" y="3709988"/>
            <a:ext cx="4008437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Image 3" descr="2005_0924 BD Amiant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1214438"/>
            <a:ext cx="22367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/>
            <a:r>
              <a:rPr lang="fr-FR" sz="3200" b="1" smtClean="0">
                <a:solidFill>
                  <a:srgbClr val="68A57A"/>
                </a:solidFill>
                <a:effectLst/>
              </a:rPr>
              <a:t>  Maladies liées à l’amiante</a:t>
            </a:r>
            <a:endParaRPr lang="fr-FR" sz="3600" b="1" smtClean="0">
              <a:solidFill>
                <a:srgbClr val="68A57A"/>
              </a:solidFill>
              <a:effectLst/>
            </a:endParaRPr>
          </a:p>
        </p:txBody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xfrm>
            <a:off x="0" y="1143000"/>
            <a:ext cx="914400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fr-FR" sz="2000" b="1" smtClean="0">
                <a:solidFill>
                  <a:schemeClr val="bg1"/>
                </a:solidFill>
                <a:effectLst/>
                <a:latin typeface="Comic Sans MS" pitchFamily="66" charset="0"/>
              </a:rPr>
              <a:t>	</a:t>
            </a:r>
            <a:r>
              <a:rPr lang="fr-FR" sz="1500" smtClean="0">
                <a:effectLst/>
                <a:latin typeface="Comic Sans MS" pitchFamily="66" charset="0"/>
              </a:rPr>
              <a:t>L</a:t>
            </a:r>
            <a:r>
              <a:rPr lang="fr-FR" sz="1500" smtClean="0">
                <a:effectLst/>
              </a:rPr>
              <a:t>’</a:t>
            </a:r>
            <a:r>
              <a:rPr lang="fr-FR" sz="1500" smtClean="0">
                <a:effectLst/>
                <a:latin typeface="Comic Sans MS" pitchFamily="66" charset="0"/>
              </a:rPr>
              <a:t>amiante (asbeste) est un terme g</a:t>
            </a:r>
            <a:r>
              <a:rPr lang="fr-FR" sz="1500" smtClean="0">
                <a:effectLst/>
              </a:rPr>
              <a:t>é</a:t>
            </a:r>
            <a:r>
              <a:rPr lang="fr-FR" sz="1500" smtClean="0">
                <a:effectLst/>
                <a:latin typeface="Comic Sans MS" pitchFamily="66" charset="0"/>
              </a:rPr>
              <a:t>n</a:t>
            </a:r>
            <a:r>
              <a:rPr lang="fr-FR" sz="1500" smtClean="0">
                <a:effectLst/>
              </a:rPr>
              <a:t>é</a:t>
            </a:r>
            <a:r>
              <a:rPr lang="fr-FR" sz="1500" smtClean="0">
                <a:effectLst/>
                <a:latin typeface="Comic Sans MS" pitchFamily="66" charset="0"/>
              </a:rPr>
              <a:t>rique pour de nombreuses</a:t>
            </a:r>
            <a:r>
              <a:rPr lang="fr-FR" sz="150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fr-FR" sz="1500" smtClean="0">
                <a:solidFill>
                  <a:srgbClr val="00FFFF"/>
                </a:solidFill>
                <a:effectLst/>
                <a:latin typeface="Comic Sans MS" pitchFamily="66" charset="0"/>
              </a:rPr>
              <a:t>fibres min</a:t>
            </a:r>
            <a:r>
              <a:rPr lang="fr-FR" sz="1500" smtClean="0">
                <a:solidFill>
                  <a:srgbClr val="00FFFF"/>
                </a:solidFill>
                <a:effectLst/>
              </a:rPr>
              <a:t>é</a:t>
            </a:r>
            <a:r>
              <a:rPr lang="fr-FR" sz="1500" smtClean="0">
                <a:solidFill>
                  <a:srgbClr val="00FFFF"/>
                </a:solidFill>
                <a:effectLst/>
                <a:latin typeface="Comic Sans MS" pitchFamily="66" charset="0"/>
              </a:rPr>
              <a:t>rales de silicates</a:t>
            </a:r>
            <a:r>
              <a:rPr lang="fr-FR" sz="150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fr-FR" sz="1500" smtClean="0">
                <a:effectLst/>
                <a:latin typeface="Comic Sans MS" pitchFamily="66" charset="0"/>
              </a:rPr>
              <a:t>qui ont en commun des propri</a:t>
            </a:r>
            <a:r>
              <a:rPr lang="fr-FR" sz="1500" smtClean="0">
                <a:effectLst/>
              </a:rPr>
              <a:t>é</a:t>
            </a:r>
            <a:r>
              <a:rPr lang="fr-FR" sz="1500" smtClean="0">
                <a:effectLst/>
                <a:latin typeface="Comic Sans MS" pitchFamily="66" charset="0"/>
              </a:rPr>
              <a:t>t</a:t>
            </a:r>
            <a:r>
              <a:rPr lang="fr-FR" sz="1500" smtClean="0">
                <a:effectLst/>
              </a:rPr>
              <a:t>é</a:t>
            </a:r>
            <a:r>
              <a:rPr lang="fr-FR" sz="1500" smtClean="0">
                <a:effectLst/>
                <a:latin typeface="Comic Sans MS" pitchFamily="66" charset="0"/>
              </a:rPr>
              <a:t>s de</a:t>
            </a:r>
            <a:r>
              <a:rPr lang="fr-FR" sz="150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fr-FR" sz="1500" smtClean="0">
                <a:solidFill>
                  <a:srgbClr val="FF66FF"/>
                </a:solidFill>
                <a:effectLst/>
                <a:latin typeface="Comic Sans MS" pitchFamily="66" charset="0"/>
              </a:rPr>
              <a:t>r</a:t>
            </a:r>
            <a:r>
              <a:rPr lang="fr-FR" sz="1500" smtClean="0">
                <a:solidFill>
                  <a:srgbClr val="FF66FF"/>
                </a:solidFill>
                <a:effectLst/>
              </a:rPr>
              <a:t>é</a:t>
            </a:r>
            <a:r>
              <a:rPr lang="fr-FR" sz="1500" smtClean="0">
                <a:solidFill>
                  <a:srgbClr val="FF66FF"/>
                </a:solidFill>
                <a:effectLst/>
                <a:latin typeface="Comic Sans MS" pitchFamily="66" charset="0"/>
              </a:rPr>
              <a:t>sistance </a:t>
            </a:r>
            <a:r>
              <a:rPr lang="fr-FR" sz="1500" smtClean="0">
                <a:solidFill>
                  <a:srgbClr val="FF66FF"/>
                </a:solidFill>
                <a:effectLst/>
              </a:rPr>
              <a:t>à</a:t>
            </a:r>
            <a:r>
              <a:rPr lang="fr-FR" sz="1500" smtClean="0">
                <a:solidFill>
                  <a:srgbClr val="FF66FF"/>
                </a:solidFill>
                <a:effectLst/>
                <a:latin typeface="Comic Sans MS" pitchFamily="66" charset="0"/>
              </a:rPr>
              <a:t> la chaleur </a:t>
            </a:r>
            <a:r>
              <a:rPr lang="fr-FR" sz="1500" smtClean="0">
                <a:effectLst/>
                <a:latin typeface="Comic Sans MS" pitchFamily="66" charset="0"/>
              </a:rPr>
              <a:t>(et aux agressions chimiques ainsi qu</a:t>
            </a:r>
            <a:r>
              <a:rPr lang="fr-FR" sz="1500" smtClean="0">
                <a:effectLst/>
              </a:rPr>
              <a:t>’à</a:t>
            </a:r>
            <a:r>
              <a:rPr lang="fr-FR" sz="1500" smtClean="0">
                <a:effectLst/>
                <a:latin typeface="Comic Sans MS" pitchFamily="66" charset="0"/>
              </a:rPr>
              <a:t> la traction) .elles sont class</a:t>
            </a:r>
            <a:r>
              <a:rPr lang="fr-FR" sz="1500" smtClean="0">
                <a:effectLst/>
              </a:rPr>
              <a:t>é</a:t>
            </a:r>
            <a:r>
              <a:rPr lang="fr-FR" sz="1500" smtClean="0">
                <a:effectLst/>
                <a:latin typeface="Comic Sans MS" pitchFamily="66" charset="0"/>
              </a:rPr>
              <a:t>es en 2 groupes :</a:t>
            </a:r>
            <a:r>
              <a:rPr lang="fr-FR" sz="150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fr-FR" sz="1500" smtClean="0">
                <a:solidFill>
                  <a:srgbClr val="FF9933"/>
                </a:solidFill>
                <a:effectLst/>
                <a:latin typeface="Comic Sans MS" pitchFamily="66" charset="0"/>
              </a:rPr>
              <a:t>serpentines</a:t>
            </a:r>
            <a:r>
              <a:rPr lang="fr-FR" sz="150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fr-FR" sz="1500" smtClean="0">
                <a:effectLst/>
                <a:latin typeface="Comic Sans MS" pitchFamily="66" charset="0"/>
              </a:rPr>
              <a:t>et</a:t>
            </a:r>
            <a:r>
              <a:rPr lang="fr-FR" sz="150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fr-FR" sz="1500" smtClean="0">
                <a:solidFill>
                  <a:srgbClr val="FF9933"/>
                </a:solidFill>
                <a:effectLst/>
                <a:latin typeface="Comic Sans MS" pitchFamily="66" charset="0"/>
              </a:rPr>
              <a:t>amphiboles</a:t>
            </a:r>
            <a:r>
              <a:rPr lang="fr-FR" sz="1500" smtClean="0">
                <a:solidFill>
                  <a:schemeClr val="bg1"/>
                </a:solidFill>
                <a:effectLst/>
                <a:latin typeface="Comic Sans MS" pitchFamily="66" charset="0"/>
              </a:rPr>
              <a:t>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fr-FR" sz="1500" smtClean="0">
              <a:solidFill>
                <a:schemeClr val="bg1"/>
              </a:solidFill>
              <a:effectLst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fr-FR" sz="1500" smtClean="0">
                <a:solidFill>
                  <a:schemeClr val="bg1"/>
                </a:solidFill>
                <a:effectLst/>
                <a:latin typeface="Comic Sans MS" pitchFamily="66" charset="0"/>
              </a:rPr>
              <a:t>	 </a:t>
            </a:r>
            <a:r>
              <a:rPr lang="fr-FR" sz="1500" smtClean="0">
                <a:effectLst/>
                <a:latin typeface="Comic Sans MS" pitchFamily="66" charset="0"/>
              </a:rPr>
              <a:t>La</a:t>
            </a:r>
            <a:r>
              <a:rPr lang="fr-FR" sz="150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fr-FR" sz="1500" smtClean="0">
                <a:solidFill>
                  <a:srgbClr val="00FFFF"/>
                </a:solidFill>
                <a:effectLst/>
                <a:latin typeface="Comic Sans MS" pitchFamily="66" charset="0"/>
              </a:rPr>
              <a:t>chrysotile</a:t>
            </a:r>
            <a:r>
              <a:rPr lang="fr-FR" sz="150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fr-FR" sz="1500" smtClean="0">
                <a:effectLst/>
                <a:latin typeface="Comic Sans MS" pitchFamily="66" charset="0"/>
              </a:rPr>
              <a:t>est le seul min</a:t>
            </a:r>
            <a:r>
              <a:rPr lang="fr-FR" sz="1500" smtClean="0">
                <a:effectLst/>
              </a:rPr>
              <a:t>é</a:t>
            </a:r>
            <a:r>
              <a:rPr lang="fr-FR" sz="1500" smtClean="0">
                <a:effectLst/>
                <a:latin typeface="Comic Sans MS" pitchFamily="66" charset="0"/>
              </a:rPr>
              <a:t>ral asbestiforme dans le groupe des serpentines ; elle est responsable de</a:t>
            </a:r>
            <a:r>
              <a:rPr lang="fr-FR" sz="150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fr-FR" sz="1500" smtClean="0">
                <a:solidFill>
                  <a:srgbClr val="00FF00"/>
                </a:solidFill>
                <a:effectLst/>
                <a:latin typeface="Comic Sans MS" pitchFamily="66" charset="0"/>
              </a:rPr>
              <a:t>plus de 90% des asbestoses</a:t>
            </a:r>
            <a:r>
              <a:rPr lang="fr-FR" sz="150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fr-FR" sz="1500" smtClean="0">
                <a:effectLst/>
                <a:latin typeface="Comic Sans MS" pitchFamily="66" charset="0"/>
              </a:rPr>
              <a:t>aux USA. </a:t>
            </a:r>
            <a:r>
              <a:rPr lang="fr-FR" sz="1500" smtClean="0">
                <a:effectLst/>
                <a:latin typeface="Comic Sans MS" pitchFamily="66" charset="0"/>
                <a:cs typeface="Arial" charset="0"/>
              </a:rPr>
              <a:t>On retrouve les fibres d’amiante dans plus de 3000 produits industriels, depuis</a:t>
            </a:r>
            <a:r>
              <a:rPr lang="fr-FR" sz="1500" smtClean="0">
                <a:solidFill>
                  <a:schemeClr val="bg1"/>
                </a:solidFill>
                <a:effectLst/>
                <a:latin typeface="Comic Sans MS" pitchFamily="66" charset="0"/>
                <a:cs typeface="Arial" charset="0"/>
              </a:rPr>
              <a:t> </a:t>
            </a:r>
            <a:r>
              <a:rPr lang="fr-FR" sz="1500" smtClean="0">
                <a:solidFill>
                  <a:srgbClr val="00FFFF"/>
                </a:solidFill>
                <a:effectLst/>
                <a:latin typeface="Comic Sans MS" pitchFamily="66" charset="0"/>
                <a:cs typeface="Arial" charset="0"/>
              </a:rPr>
              <a:t>l'amiante-ciment</a:t>
            </a:r>
            <a:r>
              <a:rPr lang="fr-FR" sz="1500" smtClean="0">
                <a:effectLst/>
                <a:latin typeface="Comic Sans MS" pitchFamily="66" charset="0"/>
                <a:cs typeface="Arial" charset="0"/>
              </a:rPr>
              <a:t>,</a:t>
            </a:r>
            <a:r>
              <a:rPr lang="fr-FR" sz="1500" smtClean="0">
                <a:solidFill>
                  <a:schemeClr val="bg1"/>
                </a:solidFill>
                <a:effectLst/>
                <a:latin typeface="Comic Sans MS" pitchFamily="66" charset="0"/>
                <a:cs typeface="Arial" charset="0"/>
              </a:rPr>
              <a:t> </a:t>
            </a:r>
            <a:r>
              <a:rPr lang="fr-FR" sz="1500" smtClean="0">
                <a:effectLst/>
                <a:latin typeface="Comic Sans MS" pitchFamily="66" charset="0"/>
                <a:cs typeface="Arial" charset="0"/>
              </a:rPr>
              <a:t>l'isolation, les enduits, les freins, etc.…</a:t>
            </a:r>
            <a:r>
              <a:rPr lang="fr-FR" sz="1500" smtClean="0">
                <a:effectLst/>
                <a:latin typeface="Comic Sans MS" pitchFamily="66" charset="0"/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fr-FR" sz="1500" smtClean="0">
              <a:effectLst/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fr-FR" sz="1500" smtClean="0">
                <a:solidFill>
                  <a:schemeClr val="bg1"/>
                </a:solidFill>
                <a:effectLst/>
                <a:latin typeface="Comic Sans MS" pitchFamily="66" charset="0"/>
              </a:rPr>
              <a:t>	</a:t>
            </a:r>
            <a:r>
              <a:rPr lang="fr-FR" sz="1500" smtClean="0">
                <a:effectLst/>
                <a:latin typeface="Comic Sans MS" pitchFamily="66" charset="0"/>
              </a:rPr>
              <a:t>Le trait caract</a:t>
            </a:r>
            <a:r>
              <a:rPr lang="fr-FR" sz="1500" smtClean="0">
                <a:effectLst/>
              </a:rPr>
              <a:t>é</a:t>
            </a:r>
            <a:r>
              <a:rPr lang="fr-FR" sz="1500" smtClean="0">
                <a:effectLst/>
                <a:latin typeface="Comic Sans MS" pitchFamily="66" charset="0"/>
              </a:rPr>
              <a:t>ristique de l</a:t>
            </a:r>
            <a:r>
              <a:rPr lang="fr-FR" sz="1500" smtClean="0">
                <a:effectLst/>
              </a:rPr>
              <a:t>’</a:t>
            </a:r>
            <a:r>
              <a:rPr lang="fr-FR" sz="1500" smtClean="0">
                <a:effectLst/>
                <a:latin typeface="Comic Sans MS" pitchFamily="66" charset="0"/>
              </a:rPr>
              <a:t>exposition </a:t>
            </a:r>
            <a:r>
              <a:rPr lang="fr-FR" sz="1500" smtClean="0">
                <a:effectLst/>
              </a:rPr>
              <a:t>à</a:t>
            </a:r>
            <a:r>
              <a:rPr lang="fr-FR" sz="1500" smtClean="0">
                <a:effectLst/>
                <a:latin typeface="Comic Sans MS" pitchFamily="66" charset="0"/>
              </a:rPr>
              <a:t> l</a:t>
            </a:r>
            <a:r>
              <a:rPr lang="fr-FR" sz="1500" smtClean="0">
                <a:effectLst/>
              </a:rPr>
              <a:t>’</a:t>
            </a:r>
            <a:r>
              <a:rPr lang="fr-FR" sz="1500" smtClean="0">
                <a:effectLst/>
                <a:latin typeface="Comic Sans MS" pitchFamily="66" charset="0"/>
              </a:rPr>
              <a:t>amiante est la</a:t>
            </a:r>
            <a:r>
              <a:rPr lang="fr-FR" sz="150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fr-FR" sz="1500" smtClean="0">
                <a:solidFill>
                  <a:srgbClr val="00FF00"/>
                </a:solidFill>
                <a:effectLst/>
                <a:latin typeface="Comic Sans MS" pitchFamily="66" charset="0"/>
              </a:rPr>
              <a:t>fibre de 2</a:t>
            </a:r>
            <a:r>
              <a:rPr lang="fr-FR" sz="150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fr-FR" sz="1500" smtClean="0">
                <a:effectLst/>
              </a:rPr>
              <a:t>à</a:t>
            </a:r>
            <a:r>
              <a:rPr lang="fr-FR" sz="150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fr-FR" sz="1500" smtClean="0">
                <a:solidFill>
                  <a:srgbClr val="00FF00"/>
                </a:solidFill>
                <a:effectLst/>
                <a:latin typeface="Comic Sans MS" pitchFamily="66" charset="0"/>
              </a:rPr>
              <a:t>5 </a:t>
            </a:r>
            <a:r>
              <a:rPr lang="fr-FR" sz="1500" smtClean="0">
                <a:solidFill>
                  <a:srgbClr val="00FF00"/>
                </a:solidFill>
                <a:effectLst/>
              </a:rPr>
              <a:t>µ</a:t>
            </a:r>
            <a:r>
              <a:rPr lang="fr-FR" sz="1500" smtClean="0">
                <a:solidFill>
                  <a:srgbClr val="00FF00"/>
                </a:solidFill>
                <a:effectLst/>
                <a:latin typeface="Comic Sans MS" pitchFamily="66" charset="0"/>
              </a:rPr>
              <a:t>m de largeur et 20 </a:t>
            </a:r>
            <a:r>
              <a:rPr lang="fr-FR" sz="1500" smtClean="0">
                <a:solidFill>
                  <a:srgbClr val="00FF00"/>
                </a:solidFill>
                <a:effectLst/>
              </a:rPr>
              <a:t>à</a:t>
            </a:r>
            <a:r>
              <a:rPr lang="fr-FR" sz="1500" smtClean="0">
                <a:solidFill>
                  <a:srgbClr val="00FF00"/>
                </a:solidFill>
                <a:effectLst/>
                <a:latin typeface="Comic Sans MS" pitchFamily="66" charset="0"/>
              </a:rPr>
              <a:t> 25 </a:t>
            </a:r>
            <a:r>
              <a:rPr lang="fr-FR" sz="1500" smtClean="0">
                <a:solidFill>
                  <a:srgbClr val="00FF00"/>
                </a:solidFill>
                <a:effectLst/>
              </a:rPr>
              <a:t>µ</a:t>
            </a:r>
            <a:r>
              <a:rPr lang="fr-FR" sz="1500" smtClean="0">
                <a:solidFill>
                  <a:srgbClr val="00FF00"/>
                </a:solidFill>
                <a:effectLst/>
                <a:latin typeface="Comic Sans MS" pitchFamily="66" charset="0"/>
              </a:rPr>
              <a:t>m de </a:t>
            </a:r>
            <a:r>
              <a:rPr lang="fr-FR" sz="1500" smtClean="0">
                <a:effectLst/>
                <a:latin typeface="Comic Sans MS" pitchFamily="66" charset="0"/>
              </a:rPr>
              <a:t>longueur,entour</a:t>
            </a:r>
            <a:r>
              <a:rPr lang="fr-FR" sz="1500" smtClean="0">
                <a:effectLst/>
              </a:rPr>
              <a:t>é</a:t>
            </a:r>
            <a:r>
              <a:rPr lang="fr-FR" sz="1500" smtClean="0">
                <a:effectLst/>
                <a:latin typeface="Comic Sans MS" pitchFamily="66" charset="0"/>
              </a:rPr>
              <a:t>e par une enveloppe d </a:t>
            </a:r>
            <a:r>
              <a:rPr lang="fr-FR" sz="1500" smtClean="0">
                <a:effectLst/>
              </a:rPr>
              <a:t>‘é</a:t>
            </a:r>
            <a:r>
              <a:rPr lang="fr-FR" sz="1500" smtClean="0">
                <a:effectLst/>
                <a:latin typeface="Comic Sans MS" pitchFamily="66" charset="0"/>
              </a:rPr>
              <a:t>paisseur variable appel</a:t>
            </a:r>
            <a:r>
              <a:rPr lang="fr-FR" sz="1500" smtClean="0">
                <a:effectLst/>
              </a:rPr>
              <a:t>é</a:t>
            </a:r>
            <a:r>
              <a:rPr lang="fr-FR" sz="1500" smtClean="0">
                <a:effectLst/>
                <a:latin typeface="Comic Sans MS" pitchFamily="66" charset="0"/>
              </a:rPr>
              <a:t>e</a:t>
            </a:r>
            <a:r>
              <a:rPr lang="fr-FR" sz="1500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r>
              <a:rPr lang="fr-FR" sz="1500" smtClean="0">
                <a:solidFill>
                  <a:srgbClr val="FFCC00"/>
                </a:solidFill>
                <a:effectLst/>
                <a:latin typeface="Comic Sans MS" pitchFamily="66" charset="0"/>
              </a:rPr>
              <a:t>gaine ferro-protidique</a:t>
            </a:r>
            <a:r>
              <a:rPr lang="fr-FR" sz="1500" smtClean="0">
                <a:effectLst/>
                <a:latin typeface="Comic Sans MS" pitchFamily="66" charset="0"/>
              </a:rPr>
              <a:t>.le corps asbestosiques peuvent être identifi</a:t>
            </a:r>
            <a:r>
              <a:rPr lang="fr-FR" sz="1500" smtClean="0">
                <a:effectLst/>
              </a:rPr>
              <a:t>é</a:t>
            </a:r>
            <a:r>
              <a:rPr lang="fr-FR" sz="1500" smtClean="0">
                <a:effectLst/>
                <a:latin typeface="Comic Sans MS" pitchFamily="66" charset="0"/>
              </a:rPr>
              <a:t>s dans le tissu interstitiel ,les macrophages intra-alv</a:t>
            </a:r>
            <a:r>
              <a:rPr lang="fr-FR" sz="1500" smtClean="0">
                <a:effectLst/>
              </a:rPr>
              <a:t>é</a:t>
            </a:r>
            <a:r>
              <a:rPr lang="fr-FR" sz="1500" smtClean="0">
                <a:effectLst/>
                <a:latin typeface="Comic Sans MS" pitchFamily="66" charset="0"/>
              </a:rPr>
              <a:t>olaires et le liquide de LBA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914400" y="4349750"/>
            <a:ext cx="6934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b="1"/>
              <a:t>Corps asbestosique : macrophage étiré ( noyau,flèche courte)  contenant 2 corps asbestosiques. Chacun est constitué de fibres asbestosiques radiotransparentes entourées de segments de gaine ferro-protidique.</a:t>
            </a:r>
          </a:p>
        </p:txBody>
      </p:sp>
      <p:pic>
        <p:nvPicPr>
          <p:cNvPr id="104452" name="Object 4"/>
          <p:cNvPicPr>
            <a:picLocks noChangeAspect="1"/>
          </p:cNvPicPr>
          <p:nvPr/>
        </p:nvPicPr>
        <p:blipFill>
          <a:blip r:embed="rId4"/>
          <a:srcRect l="714"/>
          <a:stretch>
            <a:fillRect/>
          </a:stretch>
        </p:blipFill>
        <p:spPr>
          <a:xfrm>
            <a:off x="1730375" y="1066800"/>
            <a:ext cx="5295900" cy="2827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120650"/>
            <a:ext cx="2439988" cy="7159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400" b="1" smtClean="0">
                <a:solidFill>
                  <a:srgbClr val="5EB2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SCANNER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941388"/>
            <a:ext cx="8229600" cy="13763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Lorsque des anomalies parenchymateuses ou pleurales postéro-basales sont mises en évidence en décubitus, une </a:t>
            </a:r>
            <a:r>
              <a:rPr lang="fr-FR" sz="1800" smtClean="0">
                <a:solidFill>
                  <a:srgbClr val="33CCFF"/>
                </a:solidFill>
                <a:effectLst/>
              </a:rPr>
              <a:t>acquisition en procubitus</a:t>
            </a:r>
            <a:r>
              <a:rPr lang="fr-FR" sz="1800" smtClean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doit être réalisée en complément, afin d</a:t>
            </a:r>
            <a:r>
              <a:rPr lang="ja-JP" alt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altLang="ja-JP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éliminer des images parenchymateuses pulmonaires gravito-dépendantes.</a:t>
            </a:r>
            <a:endParaRPr lang="fr-FR" sz="1800" smtClean="0">
              <a:effectLst>
                <a:outerShdw blurRad="38100" dist="38100" dir="2700000" algn="tl">
                  <a:srgbClr val="2F2F26"/>
                </a:outerShdw>
              </a:effectLst>
            </a:endParaRPr>
          </a:p>
        </p:txBody>
      </p:sp>
      <p:pic>
        <p:nvPicPr>
          <p:cNvPr id="2" name="Image 1" descr="fib base 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 t="40329" r="9630" b="28120"/>
          <a:stretch>
            <a:fillRect/>
          </a:stretch>
        </p:blipFill>
        <p:spPr bwMode="auto">
          <a:xfrm>
            <a:off x="166688" y="2809875"/>
            <a:ext cx="4497387" cy="213995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fibrose base g proc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" t="22221" r="2312" b="40329"/>
          <a:stretch>
            <a:fillRect/>
          </a:stretch>
        </p:blipFill>
        <p:spPr bwMode="auto">
          <a:xfrm>
            <a:off x="4827588" y="2809875"/>
            <a:ext cx="4054475" cy="213995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>
            <a:spLocks noChangeArrowheads="1"/>
          </p:cNvSpPr>
          <p:nvPr/>
        </p:nvSpPr>
        <p:spPr bwMode="auto">
          <a:xfrm>
            <a:off x="2579688" y="3263900"/>
            <a:ext cx="1571625" cy="1581150"/>
          </a:xfrm>
          <a:prstGeom prst="ellipse">
            <a:avLst/>
          </a:prstGeom>
          <a:noFill/>
          <a:ln w="6350">
            <a:solidFill>
              <a:srgbClr val="FF6600"/>
            </a:solidFill>
            <a:round/>
            <a:headEnd/>
            <a:tailEnd/>
          </a:ln>
          <a:effectLst>
            <a:outerShdw dist="50800" dir="2100015" sx="103999" sy="103999" algn="br" rotWithShape="0">
              <a:srgbClr val="808080">
                <a:alpha val="5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Ellipse 8"/>
          <p:cNvSpPr>
            <a:spLocks noChangeArrowheads="1"/>
          </p:cNvSpPr>
          <p:nvPr/>
        </p:nvSpPr>
        <p:spPr bwMode="auto">
          <a:xfrm>
            <a:off x="4933950" y="2936875"/>
            <a:ext cx="1571625" cy="1581150"/>
          </a:xfrm>
          <a:prstGeom prst="ellipse">
            <a:avLst/>
          </a:prstGeom>
          <a:noFill/>
          <a:ln w="6350">
            <a:solidFill>
              <a:srgbClr val="FF6600"/>
            </a:solidFill>
            <a:round/>
            <a:headEnd/>
            <a:tailEnd/>
          </a:ln>
          <a:effectLst>
            <a:outerShdw dist="50800" dir="2100015" sx="103999" sy="103999" algn="br" rotWithShape="0">
              <a:srgbClr val="808080">
                <a:alpha val="5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771775" y="5300663"/>
            <a:ext cx="352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i="1"/>
              <a:t>Fibrose septale sous-pleurale des bases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2306638" cy="577850"/>
          </a:xfrm>
          <a:solidFill>
            <a:srgbClr val="68A57A"/>
          </a:solidFill>
          <a:ln w="19050">
            <a:solidFill>
              <a:schemeClr val="tx1"/>
            </a:solidFill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Introduction:</a:t>
            </a:r>
          </a:p>
        </p:txBody>
      </p:sp>
      <p:pic>
        <p:nvPicPr>
          <p:cNvPr id="20483" name="Image 6" descr="img13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6613" y="-132969"/>
            <a:ext cx="4850476" cy="686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ZoneTexte 7"/>
          <p:cNvSpPr txBox="1">
            <a:spLocks noChangeArrowheads="1"/>
          </p:cNvSpPr>
          <p:nvPr/>
        </p:nvSpPr>
        <p:spPr bwMode="auto">
          <a:xfrm>
            <a:off x="0" y="2500313"/>
            <a:ext cx="25082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1600"/>
              <a:t>Rentrent le plus souvent dans le cadre de maladies professionnelles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1285875" y="3581400"/>
            <a:ext cx="0" cy="639763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37" name="ZoneTexte 4"/>
          <p:cNvSpPr txBox="1">
            <a:spLocks noChangeArrowheads="1"/>
          </p:cNvSpPr>
          <p:nvPr/>
        </p:nvSpPr>
        <p:spPr bwMode="auto">
          <a:xfrm>
            <a:off x="34925" y="4221163"/>
            <a:ext cx="2339975" cy="107791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1600"/>
              <a:t>Importance de la radiologie dans le diagnostic et la prise en charge</a:t>
            </a:r>
          </a:p>
        </p:txBody>
      </p:sp>
      <p:sp>
        <p:nvSpPr>
          <p:cNvPr id="3" name="Ellipse 2"/>
          <p:cNvSpPr>
            <a:spLocks noChangeArrowheads="1"/>
          </p:cNvSpPr>
          <p:nvPr/>
        </p:nvSpPr>
        <p:spPr bwMode="auto">
          <a:xfrm>
            <a:off x="2306638" y="279400"/>
            <a:ext cx="1069975" cy="657225"/>
          </a:xfrm>
          <a:prstGeom prst="ellipse">
            <a:avLst/>
          </a:prstGeom>
          <a:noFill/>
          <a:ln w="6350">
            <a:solidFill>
              <a:srgbClr val="FF6600"/>
            </a:solidFill>
            <a:round/>
            <a:headEnd/>
            <a:tailEnd/>
          </a:ln>
          <a:effectLst>
            <a:outerShdw dist="50800" dir="2100015" sx="103999" sy="103999" algn="br" rotWithShape="0">
              <a:srgbClr val="808080">
                <a:alpha val="5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Ellipse 7"/>
          <p:cNvSpPr>
            <a:spLocks noChangeArrowheads="1"/>
          </p:cNvSpPr>
          <p:nvPr/>
        </p:nvSpPr>
        <p:spPr bwMode="auto">
          <a:xfrm>
            <a:off x="2306638" y="1089025"/>
            <a:ext cx="1069975" cy="658813"/>
          </a:xfrm>
          <a:prstGeom prst="ellipse">
            <a:avLst/>
          </a:prstGeom>
          <a:noFill/>
          <a:ln w="6350">
            <a:solidFill>
              <a:srgbClr val="FF6600"/>
            </a:solidFill>
            <a:round/>
            <a:headEnd/>
            <a:tailEnd/>
          </a:ln>
          <a:effectLst>
            <a:outerShdw dist="50800" dir="2100015" sx="103999" sy="103999" algn="br" rotWithShape="0">
              <a:srgbClr val="808080">
                <a:alpha val="5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Permet de faire une synthèse et de définir une des catégories suivantes: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Asbestose </a:t>
            </a:r>
            <a:r>
              <a:rPr lang="fr-FR" sz="1800" smtClean="0">
                <a:solidFill>
                  <a:srgbClr val="33CCFF"/>
                </a:solidFill>
                <a:effectLst/>
              </a:rPr>
              <a:t>absente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Images interstitielles </a:t>
            </a:r>
            <a:r>
              <a:rPr lang="fr-FR" sz="1800" smtClean="0">
                <a:solidFill>
                  <a:srgbClr val="33CCFF"/>
                </a:solidFill>
                <a:effectLst/>
              </a:rPr>
              <a:t>indéterminées</a:t>
            </a: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 (par ex. absence de procubitus) ou isolées (un seul niveau de coupe, autre localisation que postéro basales)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Asbestose </a:t>
            </a:r>
            <a:r>
              <a:rPr lang="fr-FR" sz="1800" smtClean="0">
                <a:solidFill>
                  <a:srgbClr val="33CCFF"/>
                </a:solidFill>
                <a:effectLst/>
              </a:rPr>
              <a:t>probable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Images interstitielles d</a:t>
            </a:r>
            <a:r>
              <a:rPr lang="ja-JP" alt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altLang="ja-JP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autre origine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fr-FR" sz="2400" smtClean="0">
              <a:effectLst>
                <a:outerShdw blurRad="38100" dist="38100" dir="2700000" algn="tl">
                  <a:srgbClr val="2F2F26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400" b="1" dirty="0" smtClean="0">
                <a:solidFill>
                  <a:srgbClr val="5EB298"/>
                </a:solidFill>
                <a:latin typeface="Arial" charset="0"/>
                <a:ea typeface="ＭＳ Ｐゴシック" charset="0"/>
              </a:rPr>
              <a:t>INTERET </a:t>
            </a:r>
            <a:r>
              <a:rPr lang="fr-FR" sz="2400" b="1" dirty="0">
                <a:solidFill>
                  <a:srgbClr val="5EB298"/>
                </a:solidFill>
                <a:latin typeface="Arial" charset="0"/>
                <a:ea typeface="ＭＳ Ｐゴシック" charset="0"/>
              </a:rPr>
              <a:t>DE LA RADIOGRAPHIE THORACIQUE?</a:t>
            </a:r>
            <a:endParaRPr lang="en-US" sz="2400" b="1" dirty="0">
              <a:solidFill>
                <a:srgbClr val="5EB298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2286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Elle peut mettre en évidence des anomalies pleurales (épaississements pleuraux +/- calcifiés, épanchement) mais… manque de spécificité!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fr-FR" sz="1800" smtClean="0">
                <a:solidFill>
                  <a:srgbClr val="33CCFF"/>
                </a:solidFill>
                <a:effectLst/>
              </a:rPr>
              <a:t>Elle peut montrer des anomalies interstitielles (micronodules, réticulations, fibrose) mais… manque de sensibilité!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fr-FR" sz="2400" smtClean="0">
              <a:effectLst/>
              <a:latin typeface="Arial" charset="0"/>
            </a:endParaRPr>
          </a:p>
        </p:txBody>
      </p:sp>
      <p:pic>
        <p:nvPicPr>
          <p:cNvPr id="35844" name="Image 3" descr="urzedowski plaques RP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4" t="5634" r="26730" b="26315"/>
          <a:stretch>
            <a:fillRect/>
          </a:stretch>
        </p:blipFill>
        <p:spPr bwMode="auto">
          <a:xfrm>
            <a:off x="5300663" y="2973388"/>
            <a:ext cx="2674937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4"/>
          <p:cNvSpPr txBox="1">
            <a:spLocks noChangeArrowheads="1"/>
          </p:cNvSpPr>
          <p:nvPr/>
        </p:nvSpPr>
        <p:spPr bwMode="auto">
          <a:xfrm>
            <a:off x="457200" y="4267200"/>
            <a:ext cx="45323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/>
              <a:t>Simple et facile d</a:t>
            </a:r>
            <a:r>
              <a:rPr lang="ja-JP" altLang="fr-FR"/>
              <a:t>’</a:t>
            </a:r>
            <a:r>
              <a:rPr lang="fr-FR" altLang="ja-JP"/>
              <a:t>accès, coût moins élevé,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/>
              <a:t>moins irradiant mais… moins fiable que le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/>
              <a:t>scanner pour le dépistage et suivi des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/>
              <a:t>pathologies liées à l</a:t>
            </a:r>
            <a:r>
              <a:rPr lang="ja-JP" altLang="fr-FR"/>
              <a:t>’</a:t>
            </a:r>
            <a:r>
              <a:rPr lang="fr-FR" altLang="ja-JP"/>
              <a:t>exposition à l</a:t>
            </a:r>
            <a:r>
              <a:rPr lang="ja-JP" altLang="fr-FR"/>
              <a:t>’</a:t>
            </a:r>
            <a:r>
              <a:rPr lang="fr-FR" altLang="ja-JP"/>
              <a:t>amiante.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fr-FR" sz="2400">
              <a:latin typeface="Arial" charset="0"/>
            </a:endParaRPr>
          </a:p>
        </p:txBody>
      </p:sp>
      <p:sp>
        <p:nvSpPr>
          <p:cNvPr id="6" name="Flèche en arc 5"/>
          <p:cNvSpPr/>
          <p:nvPr/>
        </p:nvSpPr>
        <p:spPr>
          <a:xfrm rot="18172566">
            <a:off x="6476509" y="5288499"/>
            <a:ext cx="834077" cy="77148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622369"/>
              <a:gd name="adj5" fmla="val 12500"/>
            </a:avLst>
          </a:prstGeom>
          <a:gradFill flip="none" rotWithShape="1">
            <a:gsLst>
              <a:gs pos="68000">
                <a:schemeClr val="accent1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algn="ctr" eaLnBrk="1" hangingPunct="1">
              <a:defRPr/>
            </a:pPr>
            <a:endParaRPr lang="fr-FR" smtClean="0"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400" b="1" dirty="0">
                <a:solidFill>
                  <a:srgbClr val="5EB298"/>
                </a:solidFill>
                <a:latin typeface="Arial" charset="0"/>
                <a:ea typeface="ＭＳ Ｐゴシック" charset="0"/>
              </a:rPr>
              <a:t>QUELLES ANOMALIES RECHERCHER EN IMAGERIE?</a:t>
            </a:r>
            <a:endParaRPr lang="en-US" sz="2400" b="1" dirty="0">
              <a:solidFill>
                <a:srgbClr val="5EB298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696200" cy="4419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fr-FR" sz="2800" u="sng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Atteinte pulmonaire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fr-FR" sz="2400" i="1" smtClean="0">
                <a:solidFill>
                  <a:srgbClr val="B9B0E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Fibrose pulmonaire interstitielle pénétrante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fr-FR" sz="2400" i="1" smtClean="0">
                <a:solidFill>
                  <a:srgbClr val="B9B0E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Atélectasie par enroulement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fr-FR" sz="24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Cancer pulmonaire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  <a:defRPr/>
            </a:pPr>
            <a:endParaRPr lang="fr-FR" sz="2400" smtClean="0">
              <a:effectLst>
                <a:outerShdw blurRad="38100" dist="38100" dir="2700000" algn="tl">
                  <a:srgbClr val="2F2F26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fr-FR" sz="2800" u="sng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Atteinte pleurale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fr-FR" sz="2400" i="1" smtClean="0">
                <a:solidFill>
                  <a:srgbClr val="B9B0E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Plaques pleurales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fr-FR" sz="24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Fibrose pleurale diffuse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fr-FR" sz="24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Épanchement pleural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fr-FR" sz="24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Mésothéliome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contenu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50000"/>
              </a:lnSpc>
              <a:buFontTx/>
              <a:buNone/>
            </a:pPr>
            <a:r>
              <a:rPr lang="fr-FR" sz="1700" smtClean="0">
                <a:solidFill>
                  <a:srgbClr val="5EB29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=</a:t>
            </a:r>
            <a:r>
              <a:rPr lang="fr-FR" sz="17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 </a:t>
            </a:r>
            <a:r>
              <a:rPr lang="fr-FR" sz="1700" b="1" i="1" smtClean="0">
                <a:solidFill>
                  <a:srgbClr val="5EB29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ASBESTOSE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fr-FR" sz="17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Relation dose dépendante entre exposition et sévérité de la fibrose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fr-FR" sz="17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Localisation classique: </a:t>
            </a:r>
            <a:r>
              <a:rPr lang="fr-FR" sz="1800" smtClean="0">
                <a:solidFill>
                  <a:srgbClr val="33CCFF"/>
                </a:solidFill>
                <a:effectLst/>
              </a:rPr>
              <a:t>régions sous pleurales</a:t>
            </a:r>
            <a:r>
              <a:rPr lang="fr-FR" sz="1700" smtClean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fr-FR" sz="17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des lobes inférieurs.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fr-FR" sz="17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Souvent extension au lobe moyen et lingula; si fibrose étendue: lobes supérieurs.</a:t>
            </a:r>
          </a:p>
          <a:p>
            <a:pPr>
              <a:lnSpc>
                <a:spcPct val="50000"/>
              </a:lnSpc>
              <a:buFontTx/>
              <a:buNone/>
            </a:pPr>
            <a:endParaRPr lang="fr-FR" sz="1700" smtClean="0">
              <a:effectLst>
                <a:outerShdw blurRad="38100" dist="38100" dir="2700000" algn="tl">
                  <a:srgbClr val="2F2F26"/>
                </a:outerShdw>
              </a:effectLst>
            </a:endParaRPr>
          </a:p>
          <a:p>
            <a:pPr>
              <a:lnSpc>
                <a:spcPct val="50000"/>
              </a:lnSpc>
              <a:buFontTx/>
              <a:buNone/>
            </a:pPr>
            <a:r>
              <a:rPr lang="fr-FR" sz="1700" b="1" u="sng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Radio thoracique </a:t>
            </a:r>
            <a:r>
              <a:rPr lang="fr-FR" sz="1700" b="1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:</a:t>
            </a:r>
          </a:p>
          <a:p>
            <a:pPr>
              <a:lnSpc>
                <a:spcPct val="50000"/>
              </a:lnSpc>
              <a:buFontTx/>
              <a:buNone/>
            </a:pPr>
            <a:endParaRPr lang="fr-FR" sz="1200" smtClean="0">
              <a:effectLst>
                <a:outerShdw blurRad="38100" dist="38100" dir="2700000" algn="tl">
                  <a:srgbClr val="2F2F26"/>
                </a:outerShdw>
              </a:effectLst>
            </a:endParaRPr>
          </a:p>
          <a:p>
            <a:pPr>
              <a:lnSpc>
                <a:spcPct val="50000"/>
              </a:lnSpc>
              <a:buFontTx/>
              <a:buNone/>
            </a:pPr>
            <a:r>
              <a:rPr lang="fr-FR" sz="17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- Plages en </a:t>
            </a:r>
            <a:r>
              <a:rPr lang="fr-FR" sz="1800" smtClean="0">
                <a:solidFill>
                  <a:srgbClr val="33CCFF"/>
                </a:solidFill>
                <a:effectLst/>
              </a:rPr>
              <a:t>verre dépoli</a:t>
            </a:r>
            <a:r>
              <a:rPr lang="fr-FR" sz="17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, opacités </a:t>
            </a:r>
            <a:r>
              <a:rPr lang="fr-FR" sz="1800" smtClean="0">
                <a:solidFill>
                  <a:srgbClr val="33CCFF"/>
                </a:solidFill>
                <a:effectLst/>
              </a:rPr>
              <a:t>micronodulaires</a:t>
            </a:r>
            <a:r>
              <a:rPr lang="fr-FR" sz="17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, contours cardiaques et diaphragmatiques flous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fr-FR" sz="17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- Images en rayon de miel (cas avancés)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fr-FR" sz="17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- Bandes fibreuses intra parenchymateuses de distribution radiaire avec point de départ pleural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400" i="1" smtClean="0">
                <a:solidFill>
                  <a:srgbClr val="B2AB5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 ATTEINTE PULMONAIRE :</a:t>
            </a:r>
            <a:br>
              <a:rPr lang="en-US" sz="2400" i="1" smtClean="0">
                <a:solidFill>
                  <a:srgbClr val="B2AB5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en-US" sz="2400" i="1" u="sng" smtClean="0">
                <a:solidFill>
                  <a:srgbClr val="B2AB5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FIBROSE PULMONAIRE INTERSTITIELLE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Object 2"/>
          <p:cNvPicPr>
            <a:picLocks noChangeAspect="1"/>
          </p:cNvPicPr>
          <p:nvPr/>
        </p:nvPicPr>
        <p:blipFill>
          <a:blip r:embed="rId4"/>
          <a:srcRect t="1686"/>
          <a:stretch>
            <a:fillRect/>
          </a:stretch>
        </p:blipFill>
        <p:spPr>
          <a:xfrm>
            <a:off x="381000" y="304800"/>
            <a:ext cx="3733800" cy="3402013"/>
          </a:xfrm>
          <a:prstGeom prst="rect">
            <a:avLst/>
          </a:prstGeom>
        </p:spPr>
      </p:pic>
      <p:pic>
        <p:nvPicPr>
          <p:cNvPr id="148483" name="Object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304800"/>
            <a:ext cx="3397250" cy="6096000"/>
          </a:xfrm>
          <a:prstGeom prst="rect">
            <a:avLst/>
          </a:prstGeom>
        </p:spPr>
      </p:pic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381000" y="5537200"/>
            <a:ext cx="17780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00FFFF"/>
                </a:solidFill>
              </a:rPr>
              <a:t>asbestoses</a:t>
            </a:r>
          </a:p>
          <a:p>
            <a:endParaRPr lang="fr-FR" sz="24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304800" y="3810000"/>
            <a:ext cx="403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b="1"/>
              <a:t>fibrose des parois des bronchioles respiratoires et des septas alvéolaires</a:t>
            </a: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2590800" y="5334000"/>
            <a:ext cx="2743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000" b="1"/>
              <a:t>plages de fibrose et de  rayon de miel prédominant en périphérie du lobe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4191000" cy="3886200"/>
          </a:xfrm>
          <a:prstGeom prst="rect">
            <a:avLst/>
          </a:prstGeom>
          <a:noFill/>
          <a:ln w="9525">
            <a:solidFill>
              <a:srgbClr val="CCCED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Text Box 8"/>
          <p:cNvSpPr txBox="1">
            <a:spLocks noChangeArrowheads="1"/>
          </p:cNvSpPr>
          <p:nvPr/>
        </p:nvSpPr>
        <p:spPr bwMode="auto">
          <a:xfrm>
            <a:off x="323850" y="4414838"/>
            <a:ext cx="4054475" cy="650875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>
                <a:latin typeface="Arial" charset="0"/>
                <a:cs typeface="Arial" charset="0"/>
              </a:rPr>
              <a:t>bandes fibreuses parenchymateuses, </a:t>
            </a:r>
          </a:p>
          <a:p>
            <a:pPr eaLnBrk="1" hangingPunct="1"/>
            <a:r>
              <a:rPr lang="fr-FR">
                <a:latin typeface="Arial" charset="0"/>
                <a:cs typeface="Arial" charset="0"/>
              </a:rPr>
              <a:t>épaississements pleuraux</a:t>
            </a:r>
          </a:p>
        </p:txBody>
      </p:sp>
      <p:pic>
        <p:nvPicPr>
          <p:cNvPr id="38916" name="Picture 9" descr=" 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76250"/>
            <a:ext cx="3240087" cy="2863850"/>
          </a:xfrm>
          <a:prstGeom prst="rect">
            <a:avLst/>
          </a:prstGeom>
          <a:noFill/>
          <a:ln w="9525">
            <a:solidFill>
              <a:srgbClr val="CCCED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10" descr=" 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89363"/>
            <a:ext cx="4191000" cy="1628775"/>
          </a:xfrm>
          <a:prstGeom prst="rect">
            <a:avLst/>
          </a:prstGeom>
          <a:noFill/>
          <a:ln w="9525">
            <a:solidFill>
              <a:srgbClr val="CCCED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Rectangle 11"/>
          <p:cNvSpPr>
            <a:spLocks noChangeArrowheads="1"/>
          </p:cNvSpPr>
          <p:nvPr/>
        </p:nvSpPr>
        <p:spPr bwMode="auto">
          <a:xfrm>
            <a:off x="3995738" y="5783263"/>
            <a:ext cx="5070475" cy="376237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fr-FR">
                <a:latin typeface="Arial" charset="0"/>
                <a:cs typeface="Arial" charset="0"/>
              </a:rPr>
              <a:t>fibrose bi basale : opacités interstitielles diffuses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B2AB5E"/>
            </a:solidFill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400" i="1" smtClean="0">
                <a:solidFill>
                  <a:srgbClr val="B2AB5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 ATTEINTE PULMONAIRE :</a:t>
            </a:r>
            <a:br>
              <a:rPr lang="en-US" sz="2400" i="1" smtClean="0">
                <a:solidFill>
                  <a:srgbClr val="B2AB5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en-US" sz="2400" i="1" u="sng" smtClean="0">
                <a:solidFill>
                  <a:srgbClr val="B2AB5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FIBROSE PULMONAIRE INTERSTITIELLE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fr-FR" b="1" u="sng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TDM: les lésions élémentaires évocatrices sont :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fr-FR" i="1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       </a:t>
            </a:r>
            <a:r>
              <a:rPr lang="fr-FR" sz="1800" i="1" smtClean="0">
                <a:solidFill>
                  <a:srgbClr val="FF6600"/>
                </a:solidFill>
                <a:effectLst/>
              </a:rPr>
              <a:t>Micronodules centrolobulaires</a:t>
            </a:r>
            <a:r>
              <a:rPr lang="fr-FR" sz="1800" i="1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et </a:t>
            </a:r>
            <a:r>
              <a:rPr lang="fr-FR" sz="1800" i="1" smtClean="0">
                <a:solidFill>
                  <a:srgbClr val="FF6600"/>
                </a:solidFill>
                <a:effectLst/>
              </a:rPr>
              <a:t>sous-pleuraux</a:t>
            </a: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 (subpleural dots) considérés comme les images les plus précoces, les irrégularités nodulaires à base pleurale provenant de la confluence des images précédentes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fr-FR" sz="1800" i="1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         </a:t>
            </a:r>
            <a:r>
              <a:rPr lang="fr-FR" sz="1800" i="1" smtClean="0">
                <a:solidFill>
                  <a:srgbClr val="FF6600"/>
                </a:solidFill>
                <a:effectLst/>
              </a:rPr>
              <a:t>Bandes curvilignes sous-pleurales</a:t>
            </a: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, parallèles à la plèvre, à quelques millimètres de celle-ci (signe précoce): fibrose peribronchiolaire 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fr-FR" sz="1800" i="1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         </a:t>
            </a:r>
            <a:r>
              <a:rPr lang="fr-FR" sz="1800" i="1" smtClean="0">
                <a:solidFill>
                  <a:srgbClr val="FF6600"/>
                </a:solidFill>
                <a:effectLst/>
              </a:rPr>
              <a:t>Bandes parenchymateuses</a:t>
            </a:r>
            <a:r>
              <a:rPr lang="fr-FR" sz="1800" i="1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: fibrose le long des axes broncho vasculaires, des septas interlobulaires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Tx/>
              <a:buChar char="-"/>
            </a:pPr>
            <a:r>
              <a:rPr lang="fr-FR" sz="1800" i="1" smtClean="0">
                <a:solidFill>
                  <a:srgbClr val="FF6600"/>
                </a:solidFill>
                <a:effectLst/>
              </a:rPr>
              <a:t>Plages en verre dépoli:</a:t>
            </a:r>
            <a:r>
              <a:rPr lang="fr-FR" sz="1800" i="1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fibrose modérée, réaction alvéolo-intersttielle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Tx/>
              <a:buChar char="-"/>
            </a:pPr>
            <a:r>
              <a:rPr lang="fr-FR" sz="1800" i="1" smtClean="0">
                <a:solidFill>
                  <a:srgbClr val="FF6600"/>
                </a:solidFill>
                <a:effectLst/>
              </a:rPr>
              <a:t>Images en rayon de miel</a:t>
            </a:r>
            <a:r>
              <a:rPr lang="fr-FR" sz="1800" smtClean="0">
                <a:effectLst/>
              </a:rPr>
              <a:t>:</a:t>
            </a: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 lésions kystiques en réseau disposées en plusieurs couches successives, de quelques millimètres à 1 cm de diamètre, séparées par des parois à bords nets, et s</a:t>
            </a:r>
            <a:r>
              <a:rPr lang="ja-JP" alt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altLang="ja-JP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accompagnant de bronchectasies ou bronchiolectasies de traction.</a:t>
            </a:r>
            <a:endParaRPr lang="fr-FR" sz="1800" smtClean="0">
              <a:effectLst>
                <a:outerShdw blurRad="38100" dist="38100" dir="2700000" algn="tl">
                  <a:srgbClr val="2F2F26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g02oc10g17x"/>
          <p:cNvPicPr>
            <a:picLocks noChangeAspect="1" noChangeArrowheads="1"/>
          </p:cNvPicPr>
          <p:nvPr/>
        </p:nvPicPr>
        <p:blipFill>
          <a:blip r:embed="rId3">
            <a:lum bright="3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t="3333" r="3128" b="3627"/>
          <a:stretch>
            <a:fillRect/>
          </a:stretch>
        </p:blipFill>
        <p:spPr bwMode="auto">
          <a:xfrm>
            <a:off x="395288" y="188913"/>
            <a:ext cx="3529012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8" descr="g02oc10g18x"/>
          <p:cNvPicPr>
            <a:picLocks noChangeAspect="1" noChangeArrowheads="1"/>
          </p:cNvPicPr>
          <p:nvPr/>
        </p:nvPicPr>
        <p:blipFill>
          <a:blip r:embed="rId4">
            <a:lum bright="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t="10806" r="10551"/>
          <a:stretch>
            <a:fillRect/>
          </a:stretch>
        </p:blipFill>
        <p:spPr bwMode="auto">
          <a:xfrm>
            <a:off x="5348288" y="3429000"/>
            <a:ext cx="2576512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9"/>
          <p:cNvSpPr txBox="1">
            <a:spLocks noChangeArrowheads="1"/>
          </p:cNvSpPr>
          <p:nvPr/>
        </p:nvSpPr>
        <p:spPr bwMode="auto">
          <a:xfrm>
            <a:off x="755650" y="6286500"/>
            <a:ext cx="4975225" cy="376238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>
                <a:solidFill>
                  <a:srgbClr val="FF99FF"/>
                </a:solidFill>
                <a:cs typeface="Arial" charset="0"/>
              </a:rPr>
              <a:t>HRCT</a:t>
            </a:r>
            <a:r>
              <a:rPr lang="fr-FR">
                <a:solidFill>
                  <a:schemeClr val="bg1"/>
                </a:solidFill>
                <a:cs typeface="Arial" charset="0"/>
              </a:rPr>
              <a:t>: </a:t>
            </a:r>
            <a:r>
              <a:rPr lang="fr-FR">
                <a:solidFill>
                  <a:srgbClr val="FF99FF"/>
                </a:solidFill>
                <a:cs typeface="Arial" charset="0"/>
              </a:rPr>
              <a:t>procubitus</a:t>
            </a:r>
            <a:r>
              <a:rPr lang="fr-FR">
                <a:cs typeface="Arial" charset="0"/>
              </a:rPr>
              <a:t>, dd. opacités gravité dépendantes</a:t>
            </a:r>
          </a:p>
        </p:txBody>
      </p:sp>
      <p:pic>
        <p:nvPicPr>
          <p:cNvPr id="40965" name="Picture 11" descr=" 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lum bright="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9" r="4672" b="10748"/>
          <a:stretch>
            <a:fillRect/>
          </a:stretch>
        </p:blipFill>
        <p:spPr bwMode="auto">
          <a:xfrm>
            <a:off x="4732338" y="188913"/>
            <a:ext cx="2887662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3" descr=" 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lum bright="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429000"/>
            <a:ext cx="3024187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611188" y="2614613"/>
            <a:ext cx="4041775" cy="65087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800" dirty="0" smtClean="0">
                <a:solidFill>
                  <a:srgbClr val="FF99FF"/>
                </a:solidFill>
                <a:latin typeface="+mn-lt"/>
                <a:cs typeface="Arial" charset="0"/>
              </a:rPr>
              <a:t>HRCT</a:t>
            </a:r>
            <a:r>
              <a:rPr lang="fr-FR" sz="1800" dirty="0" smtClean="0">
                <a:solidFill>
                  <a:schemeClr val="bg1"/>
                </a:solidFill>
                <a:latin typeface="+mn-lt"/>
                <a:cs typeface="Arial" charset="0"/>
              </a:rPr>
              <a:t>: </a:t>
            </a:r>
            <a:r>
              <a:rPr lang="fr-FR" sz="1800" dirty="0" smtClean="0">
                <a:latin typeface="+mn-lt"/>
                <a:cs typeface="Arial" charset="0"/>
              </a:rPr>
              <a:t>bandes curvilignes sous pleurales:</a:t>
            </a:r>
          </a:p>
          <a:p>
            <a:pPr eaLnBrk="1" hangingPunct="1">
              <a:defRPr/>
            </a:pPr>
            <a:r>
              <a:rPr lang="fr-FR" sz="1800" dirty="0" smtClean="0">
                <a:latin typeface="+mn-lt"/>
                <a:cs typeface="Arial" charset="0"/>
              </a:rPr>
              <a:t>fibrose </a:t>
            </a:r>
            <a:r>
              <a:rPr lang="fr-FR" sz="1800" dirty="0" err="1" smtClean="0">
                <a:latin typeface="+mn-lt"/>
                <a:cs typeface="Arial" charset="0"/>
              </a:rPr>
              <a:t>peribronchiolaire</a:t>
            </a:r>
            <a:r>
              <a:rPr lang="fr-FR" sz="1800" dirty="0" smtClean="0">
                <a:latin typeface="+mn-lt"/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365760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4">
            <a:lum bright="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38862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5" descr="g02oc10g19x"/>
          <p:cNvPicPr>
            <a:picLocks noChangeAspect="1" noChangeArrowheads="1"/>
          </p:cNvPicPr>
          <p:nvPr/>
        </p:nvPicPr>
        <p:blipFill>
          <a:blip r:embed="rId5">
            <a:lum bright="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3969" r="391"/>
          <a:stretch>
            <a:fillRect/>
          </a:stretch>
        </p:blipFill>
        <p:spPr bwMode="auto">
          <a:xfrm>
            <a:off x="5181600" y="4267200"/>
            <a:ext cx="30257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8" descr="g02oc10g20x"/>
          <p:cNvPicPr>
            <a:picLocks noChangeAspect="1" noChangeArrowheads="1"/>
          </p:cNvPicPr>
          <p:nvPr/>
        </p:nvPicPr>
        <p:blipFill>
          <a:blip r:embed="rId6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8" r="20848"/>
          <a:stretch>
            <a:fillRect/>
          </a:stretch>
        </p:blipFill>
        <p:spPr bwMode="auto">
          <a:xfrm>
            <a:off x="6324600" y="76200"/>
            <a:ext cx="2590800" cy="33464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Text Box 9"/>
          <p:cNvSpPr txBox="1">
            <a:spLocks noChangeArrowheads="1"/>
          </p:cNvSpPr>
          <p:nvPr/>
        </p:nvSpPr>
        <p:spPr bwMode="auto">
          <a:xfrm>
            <a:off x="5486400" y="3276600"/>
            <a:ext cx="3498850" cy="650875"/>
          </a:xfrm>
          <a:prstGeom prst="rect">
            <a:avLst/>
          </a:prstGeom>
          <a:solidFill>
            <a:srgbClr val="404040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>
                <a:cs typeface="Arial" charset="0"/>
              </a:rPr>
              <a:t>plages en</a:t>
            </a:r>
            <a:r>
              <a:rPr lang="fr-FR">
                <a:solidFill>
                  <a:schemeClr val="bg1"/>
                </a:solidFill>
                <a:cs typeface="Arial" charset="0"/>
              </a:rPr>
              <a:t> </a:t>
            </a:r>
            <a:r>
              <a:rPr lang="fr-FR">
                <a:solidFill>
                  <a:srgbClr val="FF99FF"/>
                </a:solidFill>
                <a:cs typeface="Arial" charset="0"/>
              </a:rPr>
              <a:t>verre dépoli</a:t>
            </a:r>
            <a:r>
              <a:rPr lang="fr-FR">
                <a:cs typeface="Arial" charset="0"/>
              </a:rPr>
              <a:t>: fibrose modérée des parois alvéolaires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304800" y="6135688"/>
            <a:ext cx="8305800" cy="650875"/>
          </a:xfrm>
          <a:prstGeom prst="rect">
            <a:avLst/>
          </a:prstGeom>
          <a:solidFill>
            <a:srgbClr val="404040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800" dirty="0" smtClean="0">
                <a:latin typeface="+mn-lt"/>
                <a:cs typeface="Arial" charset="0"/>
              </a:rPr>
              <a:t>bandes parenchymateuses: </a:t>
            </a:r>
            <a:r>
              <a:rPr lang="fr-FR" sz="1800" dirty="0" smtClean="0">
                <a:solidFill>
                  <a:srgbClr val="FF99FF"/>
                </a:solidFill>
                <a:latin typeface="+mn-lt"/>
                <a:cs typeface="Arial" charset="0"/>
              </a:rPr>
              <a:t>fibrose</a:t>
            </a:r>
            <a:r>
              <a:rPr lang="fr-FR" sz="1800" dirty="0" smtClean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fr-FR" sz="1800" dirty="0" smtClean="0">
                <a:latin typeface="+mn-lt"/>
                <a:cs typeface="Arial" charset="0"/>
              </a:rPr>
              <a:t>le long des axes</a:t>
            </a:r>
            <a:r>
              <a:rPr lang="fr-FR" sz="1800" dirty="0" smtClean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fr-FR" sz="1800" dirty="0" err="1" smtClean="0">
                <a:latin typeface="+mn-lt"/>
                <a:cs typeface="Arial" charset="0"/>
              </a:rPr>
              <a:t>bronchovasculaires</a:t>
            </a:r>
            <a:r>
              <a:rPr lang="fr-FR" sz="1800" dirty="0" smtClean="0">
                <a:latin typeface="+mn-lt"/>
                <a:cs typeface="Arial" charset="0"/>
              </a:rPr>
              <a:t> et des </a:t>
            </a:r>
            <a:r>
              <a:rPr lang="fr-FR" sz="1800" dirty="0" err="1" smtClean="0">
                <a:latin typeface="+mn-lt"/>
                <a:cs typeface="Arial" charset="0"/>
              </a:rPr>
              <a:t>septas</a:t>
            </a:r>
            <a:r>
              <a:rPr lang="fr-FR" sz="1800" dirty="0" smtClean="0">
                <a:latin typeface="+mn-lt"/>
                <a:cs typeface="Arial" charset="0"/>
              </a:rPr>
              <a:t> </a:t>
            </a:r>
            <a:r>
              <a:rPr lang="fr-FR" sz="1800" dirty="0" err="1" smtClean="0">
                <a:latin typeface="+mn-lt"/>
                <a:cs typeface="Arial" charset="0"/>
              </a:rPr>
              <a:t>interlobulaires</a:t>
            </a:r>
            <a:endParaRPr lang="fr-FR" sz="1800" dirty="0" smtClean="0">
              <a:latin typeface="+mn-lt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g02oc10g21x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475297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152400" y="3463925"/>
            <a:ext cx="4568825" cy="650875"/>
          </a:xfrm>
          <a:prstGeom prst="rect">
            <a:avLst/>
          </a:prstGeom>
          <a:solidFill>
            <a:srgbClr val="404040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800" dirty="0" smtClean="0">
                <a:solidFill>
                  <a:srgbClr val="FF99FF"/>
                </a:solidFill>
                <a:latin typeface="+mn-lt"/>
                <a:cs typeface="Arial" charset="0"/>
              </a:rPr>
              <a:t>HRCT</a:t>
            </a:r>
            <a:r>
              <a:rPr lang="fr-FR" sz="1800" dirty="0" smtClean="0">
                <a:solidFill>
                  <a:srgbClr val="FF66FF"/>
                </a:solidFill>
                <a:latin typeface="+mn-lt"/>
                <a:cs typeface="Arial" charset="0"/>
              </a:rPr>
              <a:t> </a:t>
            </a:r>
            <a:r>
              <a:rPr lang="fr-FR" sz="1800" dirty="0" err="1" smtClean="0">
                <a:latin typeface="+mn-lt"/>
                <a:cs typeface="Arial" charset="0"/>
              </a:rPr>
              <a:t>procubitus</a:t>
            </a:r>
            <a:r>
              <a:rPr lang="fr-FR" sz="1800" dirty="0" smtClean="0">
                <a:latin typeface="+mn-lt"/>
                <a:cs typeface="Arial" charset="0"/>
              </a:rPr>
              <a:t>: micronodules sous pleuraux,</a:t>
            </a:r>
          </a:p>
          <a:p>
            <a:pPr eaLnBrk="1" hangingPunct="1">
              <a:defRPr/>
            </a:pPr>
            <a:r>
              <a:rPr lang="fr-FR" sz="1800" dirty="0" smtClean="0">
                <a:latin typeface="+mn-lt"/>
                <a:cs typeface="Arial" charset="0"/>
              </a:rPr>
              <a:t>bandes curvilignes, bandes parenchymateuses</a:t>
            </a:r>
          </a:p>
        </p:txBody>
      </p:sp>
      <p:pic>
        <p:nvPicPr>
          <p:cNvPr id="43012" name="Picture 8" descr="g02oc10g22x"/>
          <p:cNvPicPr>
            <a:picLocks noChangeAspect="1" noChangeArrowheads="1"/>
          </p:cNvPicPr>
          <p:nvPr/>
        </p:nvPicPr>
        <p:blipFill>
          <a:blip r:embed="rId4">
            <a:lum bright="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5" t="4185"/>
          <a:stretch>
            <a:fillRect/>
          </a:stretch>
        </p:blipFill>
        <p:spPr bwMode="auto">
          <a:xfrm>
            <a:off x="5908675" y="685800"/>
            <a:ext cx="25781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9"/>
          <p:cNvSpPr txBox="1">
            <a:spLocks noChangeArrowheads="1"/>
          </p:cNvSpPr>
          <p:nvPr/>
        </p:nvSpPr>
        <p:spPr bwMode="auto">
          <a:xfrm>
            <a:off x="5410200" y="304800"/>
            <a:ext cx="3622675" cy="650875"/>
          </a:xfrm>
          <a:prstGeom prst="rect">
            <a:avLst/>
          </a:prstGeom>
          <a:solidFill>
            <a:srgbClr val="404040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>
                <a:cs typeface="Arial" charset="0"/>
              </a:rPr>
              <a:t>épaississements des septas interlobulaires</a:t>
            </a:r>
          </a:p>
        </p:txBody>
      </p:sp>
      <p:grpSp>
        <p:nvGrpSpPr>
          <p:cNvPr id="2" name="Grouper 5"/>
          <p:cNvGrpSpPr>
            <a:grpSpLocks/>
          </p:cNvGrpSpPr>
          <p:nvPr/>
        </p:nvGrpSpPr>
        <p:grpSpPr bwMode="auto">
          <a:xfrm>
            <a:off x="2057400" y="5943600"/>
            <a:ext cx="3508375" cy="650875"/>
            <a:chOff x="827088" y="4846638"/>
            <a:chExt cx="3508375" cy="650875"/>
          </a:xfrm>
          <a:solidFill>
            <a:srgbClr val="404040"/>
          </a:solidFill>
        </p:grpSpPr>
        <p:sp>
          <p:nvSpPr>
            <p:cNvPr id="14344" name="Text Box 9"/>
            <p:cNvSpPr txBox="1">
              <a:spLocks noChangeArrowheads="1"/>
            </p:cNvSpPr>
            <p:nvPr/>
          </p:nvSpPr>
          <p:spPr bwMode="auto">
            <a:xfrm>
              <a:off x="827088" y="4846638"/>
              <a:ext cx="3508375" cy="650875"/>
            </a:xfrm>
            <a:prstGeom prst="rect">
              <a:avLst/>
            </a:prstGeom>
            <a:grp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800" dirty="0" smtClean="0">
                  <a:solidFill>
                    <a:srgbClr val="FF99FF"/>
                  </a:solidFill>
                  <a:latin typeface="+mn-lt"/>
                  <a:cs typeface="Arial" charset="0"/>
                </a:rPr>
                <a:t>HRCT</a:t>
              </a:r>
              <a:r>
                <a:rPr lang="fr-FR" sz="1800" dirty="0" smtClean="0">
                  <a:solidFill>
                    <a:srgbClr val="FF66FF"/>
                  </a:solidFill>
                  <a:latin typeface="+mn-lt"/>
                  <a:cs typeface="Arial" charset="0"/>
                </a:rPr>
                <a:t> </a:t>
              </a:r>
              <a:r>
                <a:rPr lang="fr-FR" sz="1800" dirty="0" smtClean="0">
                  <a:latin typeface="+mn-lt"/>
                  <a:cs typeface="Arial" charset="0"/>
                </a:rPr>
                <a:t>: images en rayon de miel</a:t>
              </a:r>
            </a:p>
            <a:p>
              <a:pPr eaLnBrk="1" hangingPunct="1">
                <a:defRPr/>
              </a:pPr>
              <a:r>
                <a:rPr lang="fr-FR" sz="1800" dirty="0" smtClean="0">
                  <a:latin typeface="+mn-lt"/>
                  <a:cs typeface="Arial" charset="0"/>
                </a:rPr>
                <a:t>              fibrose + kystes</a:t>
              </a:r>
            </a:p>
          </p:txBody>
        </p:sp>
        <p:sp>
          <p:nvSpPr>
            <p:cNvPr id="14345" name="AutoShape 10"/>
            <p:cNvSpPr>
              <a:spLocks noChangeArrowheads="1"/>
            </p:cNvSpPr>
            <p:nvPr/>
          </p:nvSpPr>
          <p:spPr bwMode="auto">
            <a:xfrm>
              <a:off x="1100138" y="5181600"/>
              <a:ext cx="576262" cy="269875"/>
            </a:xfrm>
            <a:prstGeom prst="rightArrow">
              <a:avLst>
                <a:gd name="adj1" fmla="val 50000"/>
                <a:gd name="adj2" fmla="val 53382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fr-FR">
                <a:solidFill>
                  <a:srgbClr val="FF99FF"/>
                </a:solidFill>
                <a:latin typeface="Arial" charset="0"/>
                <a:ea typeface="ＭＳ Ｐゴシック" charset="0"/>
                <a:cs typeface="Times New Roman" charset="0"/>
              </a:endParaRPr>
            </a:p>
          </p:txBody>
        </p:sp>
      </p:grpSp>
      <p:pic>
        <p:nvPicPr>
          <p:cNvPr id="43015" name="Picture 8" descr="g02oc10g24x"/>
          <p:cNvPicPr>
            <a:picLocks noChangeAspect="1" noChangeArrowheads="1"/>
          </p:cNvPicPr>
          <p:nvPr/>
        </p:nvPicPr>
        <p:blipFill>
          <a:blip r:embed="rId5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" b="13239"/>
          <a:stretch>
            <a:fillRect/>
          </a:stretch>
        </p:blipFill>
        <p:spPr bwMode="auto">
          <a:xfrm>
            <a:off x="5653088" y="4038600"/>
            <a:ext cx="31861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sz="3000">
                <a:ea typeface="ＭＳ Ｐゴシック" charset="0"/>
              </a:rPr>
              <a:t>Organigramme des pneumopathies professionnelles</a:t>
            </a:r>
            <a:endParaRPr lang="fr-FR">
              <a:ea typeface="ＭＳ Ｐゴシック" charset="0"/>
            </a:endParaRPr>
          </a:p>
        </p:txBody>
      </p:sp>
      <p:pic>
        <p:nvPicPr>
          <p:cNvPr id="1026" name="Object 3"/>
          <p:cNvPicPr>
            <a:picLocks noChangeAspect="1"/>
          </p:cNvPicPr>
          <p:nvPr>
            <p:ph type="dgm" idx="1"/>
          </p:nvPr>
        </p:nvPicPr>
        <p:blipFill>
          <a:blip r:embed="rId4"/>
          <a:stretch>
            <a:fillRect/>
          </a:stretch>
        </p:blipFill>
        <p:spPr>
          <a:xfrm>
            <a:off x="261938" y="1600200"/>
            <a:ext cx="8572500" cy="3200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buFontTx/>
              <a:buNone/>
            </a:pP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« Pseudo tumeur asbestosique » ou « syndrome de Blesovsky » si lié à l</a:t>
            </a:r>
            <a:r>
              <a:rPr lang="ja-JP" alt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altLang="ja-JP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asbestose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Lobes inférieurs, territoires postérieurs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Etiologies : toute pathologie avec fibrose pleurale</a:t>
            </a:r>
          </a:p>
          <a:p>
            <a:pPr eaLnBrk="1" hangingPunct="1">
              <a:buFontTx/>
              <a:buNone/>
            </a:pPr>
            <a:r>
              <a:rPr lang="fr-FR" sz="2400" b="1" i="1" u="sng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Mécanisme: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Fibrose pleurale secondaire à l</a:t>
            </a:r>
            <a:r>
              <a:rPr lang="ja-JP" alt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altLang="ja-JP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asbestose +/- épanchement enveloppant et déformant une extrémité d</a:t>
            </a:r>
            <a:r>
              <a:rPr lang="ja-JP" alt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altLang="ja-JP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un lobe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600" smtClean="0">
                <a:solidFill>
                  <a:srgbClr val="33CCFF"/>
                </a:solidFill>
                <a:effectLst/>
              </a:rPr>
              <a:t>Si exposition à l</a:t>
            </a:r>
            <a:r>
              <a:rPr lang="ja-JP" altLang="fr-FR" sz="1600" smtClean="0">
                <a:solidFill>
                  <a:srgbClr val="33CCFF"/>
                </a:solidFill>
                <a:effectLst/>
              </a:rPr>
              <a:t>’</a:t>
            </a:r>
            <a:r>
              <a:rPr lang="fr-FR" altLang="ja-JP" sz="1600" smtClean="0">
                <a:solidFill>
                  <a:srgbClr val="33CCFF"/>
                </a:solidFill>
                <a:effectLst/>
              </a:rPr>
              <a:t>amiante et image typique </a:t>
            </a:r>
            <a:r>
              <a:rPr lang="fr-FR" altLang="ja-JP" sz="1600" smtClean="0">
                <a:solidFill>
                  <a:srgbClr val="33CCFF"/>
                </a:solidFill>
                <a:effectLst/>
                <a:sym typeface="Symbol" pitchFamily="18" charset="2"/>
              </a:rPr>
              <a:t> surveillance TDM</a:t>
            </a:r>
          </a:p>
          <a:p>
            <a:pPr eaLnBrk="1" hangingPunct="1">
              <a:buFontTx/>
              <a:buNone/>
            </a:pPr>
            <a:r>
              <a:rPr lang="fr-FR" sz="2400" b="1" i="1" u="sng" smtClean="0">
                <a:effectLst>
                  <a:outerShdw blurRad="38100" dist="38100" dir="2700000" algn="tl">
                    <a:srgbClr val="2F2F26"/>
                  </a:outerShdw>
                </a:effectLst>
                <a:sym typeface="Symbol" pitchFamily="18" charset="2"/>
              </a:rPr>
              <a:t>Radiographie thoracique: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  <a:sym typeface="Symbol" pitchFamily="18" charset="2"/>
              </a:rPr>
              <a:t>Masse périphérique arrondie, avec ou sans distorsion du parenchyme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  <a:sym typeface="Symbol" pitchFamily="18" charset="2"/>
              </a:rPr>
              <a:t>Epaississement pleural adjacent</a:t>
            </a: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solidFill>
              <a:srgbClr val="D6E0B4"/>
            </a:solidFill>
            <a:miter lim="800000"/>
            <a:headEnd/>
            <a:tailEnd/>
          </a:ln>
          <a:extLst/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400" i="1" dirty="0" smtClean="0">
                <a:solidFill>
                  <a:srgbClr val="B2AB5E"/>
                </a:solidFill>
                <a:latin typeface="+mn-lt"/>
              </a:rPr>
              <a:t>1 ATTEINTE PULMONAIRE :</a:t>
            </a:r>
            <a:br>
              <a:rPr lang="en-US" sz="2400" i="1" dirty="0" smtClean="0">
                <a:solidFill>
                  <a:srgbClr val="B2AB5E"/>
                </a:solidFill>
                <a:latin typeface="+mn-lt"/>
              </a:rPr>
            </a:br>
            <a:r>
              <a:rPr lang="en-US" sz="2400" i="1" u="sng" dirty="0" smtClean="0">
                <a:solidFill>
                  <a:srgbClr val="B2AB5E"/>
                </a:solidFill>
                <a:latin typeface="+mn-lt"/>
              </a:rPr>
              <a:t>ATELECTASIE par ENROULEMENT</a:t>
            </a:r>
          </a:p>
        </p:txBody>
      </p:sp>
      <p:pic>
        <p:nvPicPr>
          <p:cNvPr id="44036" name="Picture 7" descr="gr2-midi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>
            <a:fillRect/>
          </a:stretch>
        </p:blipFill>
        <p:spPr bwMode="auto">
          <a:xfrm>
            <a:off x="6675438" y="3979863"/>
            <a:ext cx="2011362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Objec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52400"/>
            <a:ext cx="4648200" cy="2759075"/>
          </a:xfrm>
          <a:prstGeom prst="rect">
            <a:avLst/>
          </a:prstGeom>
        </p:spPr>
      </p:pic>
      <p:pic>
        <p:nvPicPr>
          <p:cNvPr id="153603" name="Object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304800"/>
            <a:ext cx="3886200" cy="3343275"/>
          </a:xfrm>
          <a:prstGeom prst="rect">
            <a:avLst/>
          </a:prstGeom>
        </p:spPr>
      </p:pic>
      <p:pic>
        <p:nvPicPr>
          <p:cNvPr id="153604" name="Object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3200400"/>
            <a:ext cx="4572000" cy="2670175"/>
          </a:xfrm>
          <a:prstGeom prst="rect">
            <a:avLst/>
          </a:prstGeom>
        </p:spPr>
      </p:pic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4953000" y="4343400"/>
            <a:ext cx="4038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/>
              <a:t>Fibrose pleurale basale postéro-latérale marquée,invaginée dans le parenchyme; collapsus chronique et fibrose interstitielle.</a:t>
            </a:r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5956300" y="3946525"/>
            <a:ext cx="2111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FFFF"/>
                </a:solidFill>
              </a:rPr>
              <a:t>atéléctasie ronde </a:t>
            </a:r>
            <a:endParaRPr lang="fr-FR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0650"/>
            <a:ext cx="7770813" cy="1430338"/>
          </a:xfrm>
          <a:ln>
            <a:solidFill>
              <a:srgbClr val="C7C049"/>
            </a:solidFill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400" i="1" smtClean="0">
                <a:solidFill>
                  <a:srgbClr val="C7C04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 ATTEINTE PULMONAIRE :</a:t>
            </a:r>
            <a:br>
              <a:rPr lang="en-US" sz="2400" i="1" smtClean="0">
                <a:solidFill>
                  <a:srgbClr val="C7C04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en-US" sz="2400" i="1" u="sng" smtClean="0">
                <a:solidFill>
                  <a:srgbClr val="C7C04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ATELECTASIE par ENROULEMENT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524000"/>
            <a:ext cx="8229600" cy="45259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FR" sz="2400" b="1" i="1" u="sng" smtClean="0">
                <a:effectLst>
                  <a:outerShdw blurRad="38100" dist="38100" dir="2700000" algn="tl">
                    <a:srgbClr val="2F2F26"/>
                  </a:outerShdw>
                </a:effectLst>
                <a:cs typeface="Arial" charset="0"/>
              </a:rPr>
              <a:t>TDM :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FR" sz="1600" smtClean="0">
              <a:effectLst>
                <a:outerShdw blurRad="38100" dist="38100" dir="2700000" algn="tl">
                  <a:srgbClr val="2F2F26"/>
                </a:outerShdw>
              </a:effectLst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  <a:cs typeface="Arial" charset="0"/>
              </a:rPr>
              <a:t>- Épaississement pleural adjacent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  <a:cs typeface="Arial" charset="0"/>
              </a:rPr>
              <a:t>- Masse ronde, bien limitée, angle aigu avec plèvre, Vx/ bronches de forme curviligne vers hile ("queue de comète")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  <a:cs typeface="Arial" charset="0"/>
              </a:rPr>
              <a:t>- +/- bronchogramme aérique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  <a:cs typeface="Arial" charset="0"/>
              </a:rPr>
              <a:t>- Rehaussement homogène (=parenchyme collabé)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  <a:cs typeface="Arial" charset="0"/>
              </a:rPr>
              <a:t>+/- emphysème localement / calcification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sz="1600" smtClean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Images en "pieds de corneille" </a:t>
            </a: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  <a:cs typeface="Arial" charset="0"/>
              </a:rPr>
              <a:t> = 1ère manifestation d</a:t>
            </a:r>
            <a:r>
              <a:rPr lang="ja-JP" altLang="fr-FR" sz="1600" smtClean="0">
                <a:effectLst>
                  <a:outerShdw blurRad="38100" dist="38100" dir="2700000" algn="tl">
                    <a:srgbClr val="2F2F26"/>
                  </a:outerShdw>
                </a:effectLst>
                <a:cs typeface="Arial" charset="0"/>
              </a:rPr>
              <a:t>’</a:t>
            </a:r>
            <a:r>
              <a:rPr lang="fr-FR" altLang="ja-JP" sz="1600" smtClean="0">
                <a:effectLst>
                  <a:outerShdw blurRad="38100" dist="38100" dir="2700000" algn="tl">
                    <a:srgbClr val="2F2F26"/>
                  </a:outerShdw>
                </a:effectLst>
                <a:cs typeface="Arial" charset="0"/>
              </a:rPr>
              <a:t>une atélectasie ronde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  <a:cs typeface="Arial" charset="0"/>
              </a:rPr>
              <a:t>dd. lésion maligne </a:t>
            </a:r>
          </a:p>
          <a:p>
            <a:pPr eaLnBrk="1" hangingPunct="1">
              <a:lnSpc>
                <a:spcPct val="70000"/>
              </a:lnSpc>
              <a:defRPr/>
            </a:pPr>
            <a:endParaRPr lang="fr-FR" sz="2000" smtClean="0">
              <a:effectLst>
                <a:outerShdw blurRad="38100" dist="38100" dir="2700000" algn="tl">
                  <a:srgbClr val="2F2F26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5060" name="Picture 4" descr="IM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4060825"/>
            <a:ext cx="351155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 descr="F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2"/>
          <a:stretch>
            <a:fillRect/>
          </a:stretch>
        </p:blipFill>
        <p:spPr bwMode="auto">
          <a:xfrm>
            <a:off x="3022600" y="4062413"/>
            <a:ext cx="16129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68275" y="879475"/>
            <a:ext cx="2759075" cy="376238"/>
          </a:xfrm>
          <a:prstGeom prst="rect">
            <a:avLst/>
          </a:prstGeom>
          <a:noFill/>
          <a:ln w="9525">
            <a:solidFill>
              <a:schemeClr val="tx1"/>
            </a:solidFill>
            <a:prstDash val="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>
                <a:cs typeface="Arial" charset="0"/>
              </a:rPr>
              <a:t>Atélectasie</a:t>
            </a:r>
            <a:r>
              <a:rPr lang="fr-FR"/>
              <a:t> </a:t>
            </a:r>
            <a:r>
              <a:rPr lang="fr-FR">
                <a:cs typeface="Arial" charset="0"/>
              </a:rPr>
              <a:t>par enroulement</a:t>
            </a:r>
          </a:p>
        </p:txBody>
      </p:sp>
      <p:pic>
        <p:nvPicPr>
          <p:cNvPr id="46083" name="Picture 4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76250"/>
            <a:ext cx="2970213" cy="3111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9"/>
          <p:cNvPicPr>
            <a:picLocks noChangeAspect="1" noChangeArrowheads="1"/>
          </p:cNvPicPr>
          <p:nvPr/>
        </p:nvPicPr>
        <p:blipFill>
          <a:blip r:embed="rId5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3313112" cy="25019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10"/>
          <p:cNvPicPr>
            <a:picLocks noChangeAspect="1" noChangeArrowheads="1"/>
          </p:cNvPicPr>
          <p:nvPr/>
        </p:nvPicPr>
        <p:blipFill>
          <a:blip r:embed="rId6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292600"/>
            <a:ext cx="3240087" cy="23637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11"/>
          <p:cNvPicPr>
            <a:picLocks noChangeAspect="1" noChangeArrowheads="1"/>
          </p:cNvPicPr>
          <p:nvPr/>
        </p:nvPicPr>
        <p:blipFill>
          <a:blip r:embed="rId6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2060575"/>
            <a:ext cx="3313112" cy="24161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jec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52400"/>
            <a:ext cx="3886200" cy="3643313"/>
          </a:xfrm>
          <a:prstGeom prst="rect">
            <a:avLst/>
          </a:prstGeom>
        </p:spPr>
      </p:pic>
      <p:pic>
        <p:nvPicPr>
          <p:cNvPr id="13315" name="Object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6200" y="374650"/>
            <a:ext cx="3505200" cy="2749550"/>
          </a:xfrm>
          <a:prstGeom prst="rect">
            <a:avLst/>
          </a:prstGeom>
        </p:spPr>
      </p:pic>
      <p:pic>
        <p:nvPicPr>
          <p:cNvPr id="13316" name="Object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7700" y="3532188"/>
            <a:ext cx="3505200" cy="2706687"/>
          </a:xfrm>
          <a:prstGeom prst="rect">
            <a:avLst/>
          </a:prstGeom>
        </p:spPr>
      </p:pic>
      <p:pic>
        <p:nvPicPr>
          <p:cNvPr id="13317" name="Object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600" y="4038600"/>
            <a:ext cx="3429000" cy="2674938"/>
          </a:xfrm>
          <a:prstGeom prst="rect">
            <a:avLst/>
          </a:prstGeom>
        </p:spPr>
      </p:pic>
      <p:sp>
        <p:nvSpPr>
          <p:cNvPr id="7" name="Ellipse 6"/>
          <p:cNvSpPr>
            <a:spLocks noChangeArrowheads="1"/>
          </p:cNvSpPr>
          <p:nvPr/>
        </p:nvSpPr>
        <p:spPr bwMode="auto">
          <a:xfrm>
            <a:off x="838200" y="2209800"/>
            <a:ext cx="990600" cy="914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Arial" charset="0"/>
              <a:ea typeface="ＭＳ Ｐゴシック" pitchFamily="-105" charset="-128"/>
            </a:endParaRPr>
          </a:p>
        </p:txBody>
      </p:sp>
      <p:sp>
        <p:nvSpPr>
          <p:cNvPr id="8" name="Flèche vers la droite 7"/>
          <p:cNvSpPr>
            <a:spLocks noChangeArrowheads="1"/>
          </p:cNvSpPr>
          <p:nvPr/>
        </p:nvSpPr>
        <p:spPr bwMode="auto">
          <a:xfrm>
            <a:off x="4610100" y="5208588"/>
            <a:ext cx="5334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20650"/>
            <a:ext cx="7770813" cy="1430338"/>
          </a:xfrm>
          <a:ln>
            <a:solidFill>
              <a:srgbClr val="D6E0B4"/>
            </a:solidFill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400" i="1" smtClean="0">
                <a:solidFill>
                  <a:srgbClr val="B2AB5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 ATTEINTE PULMONAIRE :</a:t>
            </a:r>
            <a:br>
              <a:rPr lang="en-US" sz="2400" i="1" smtClean="0">
                <a:solidFill>
                  <a:srgbClr val="B2AB5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i="1" u="sng" smtClean="0">
                <a:solidFill>
                  <a:srgbClr val="B2AB5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CANCER PULMONAIRE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60538"/>
            <a:ext cx="3611563" cy="4365625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endParaRPr lang="fr-FR" sz="2400">
              <a:latin typeface="Arial" charset="0"/>
              <a:ea typeface="ＭＳ Ｐゴシック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fr-FR" sz="2400">
              <a:latin typeface="Arial" charset="0"/>
              <a:ea typeface="ＭＳ Ｐゴシック" charset="0"/>
            </a:endParaRP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600200"/>
            <a:ext cx="8229600" cy="45259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Relation entre l</a:t>
            </a:r>
            <a:r>
              <a:rPr lang="ja-JP" alt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altLang="ja-JP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exposition à l</a:t>
            </a:r>
            <a:r>
              <a:rPr lang="ja-JP" alt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altLang="ja-JP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amiante et carcinome bronchique : années 1950</a:t>
            </a:r>
          </a:p>
          <a:p>
            <a:pPr eaLnBrk="1" hangingPunct="1">
              <a:defRPr/>
            </a:pP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Amphiboles plus que les chrysotiles</a:t>
            </a:r>
          </a:p>
          <a:p>
            <a:pPr eaLnBrk="1" hangingPunct="1">
              <a:defRPr/>
            </a:pP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Pas de localisation pulmonaire préférentielle</a:t>
            </a:r>
          </a:p>
          <a:p>
            <a:pPr eaLnBrk="1" hangingPunct="1">
              <a:buFontTx/>
              <a:buNone/>
              <a:defRPr/>
            </a:pP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fr-FR" sz="1800" smtClean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Investigations, bilan d</a:t>
            </a:r>
            <a:r>
              <a:rPr lang="ja-JP" altLang="fr-FR" sz="1800" smtClean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’</a:t>
            </a:r>
            <a:r>
              <a:rPr lang="fr-FR" altLang="ja-JP" sz="1800" smtClean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extension, pronostic</a:t>
            </a:r>
            <a:r>
              <a:rPr lang="fr-FR" altLang="ja-JP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: identiques avec </a:t>
            </a:r>
            <a:r>
              <a:rPr lang="fr-FR" altLang="ja-JP" sz="1800" i="1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carcinome bronchique non lié à l</a:t>
            </a:r>
            <a:r>
              <a:rPr lang="ja-JP" altLang="fr-FR" sz="1800" i="1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altLang="ja-JP" sz="1800" i="1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exposition </a:t>
            </a:r>
            <a:r>
              <a:rPr lang="fr-FR" altLang="ja-JP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à l</a:t>
            </a:r>
            <a:r>
              <a:rPr lang="ja-JP" alt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altLang="ja-JP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amiante </a:t>
            </a:r>
            <a:endParaRPr lang="fr-FR" sz="1800" smtClean="0">
              <a:effectLst>
                <a:outerShdw blurRad="38100" dist="38100" dir="2700000" algn="tl">
                  <a:srgbClr val="2F2F26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D6E0B4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i="1" dirty="0" smtClean="0">
                <a:solidFill>
                  <a:srgbClr val="B2AB5E"/>
                </a:solidFill>
                <a:latin typeface="Arial" charset="0"/>
                <a:ea typeface="ＭＳ Ｐゴシック" charset="0"/>
              </a:rPr>
              <a:t>2 ATTEINTE </a:t>
            </a:r>
            <a:r>
              <a:rPr lang="en-US" sz="2400" i="1" dirty="0">
                <a:solidFill>
                  <a:srgbClr val="B2AB5E"/>
                </a:solidFill>
                <a:latin typeface="Arial" charset="0"/>
                <a:ea typeface="ＭＳ Ｐゴシック" charset="0"/>
              </a:rPr>
              <a:t>PLEURALE</a:t>
            </a:r>
            <a:br>
              <a:rPr lang="en-US" sz="2400" i="1" dirty="0">
                <a:solidFill>
                  <a:srgbClr val="B2AB5E"/>
                </a:solidFill>
                <a:latin typeface="Arial" charset="0"/>
                <a:ea typeface="ＭＳ Ｐゴシック" charset="0"/>
              </a:rPr>
            </a:br>
            <a:endParaRPr lang="en-US" sz="2400" i="1" u="sng" dirty="0">
              <a:solidFill>
                <a:srgbClr val="B2AB5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19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fr-FR" sz="24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Plaques pleurales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fr-FR" sz="24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Fibrose pleurale diffuse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fr-FR" sz="24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Épanchement pleural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fr-FR" sz="24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Mésothéliome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fr-FR" sz="2000" smtClean="0">
              <a:effectLst>
                <a:outerShdw blurRad="38100" dist="38100" dir="2700000" algn="tl">
                  <a:srgbClr val="2F2F26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D6E0B4"/>
            </a:solidFill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400" i="1" smtClean="0">
                <a:solidFill>
                  <a:srgbClr val="B2AB5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 ATTEINTE PLEURALE :</a:t>
            </a:r>
            <a:br>
              <a:rPr lang="en-US" sz="2400" i="1" smtClean="0">
                <a:solidFill>
                  <a:srgbClr val="B2AB5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i="1" u="sng" smtClean="0">
                <a:solidFill>
                  <a:srgbClr val="B2AB5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EPANCHEMENT PLEURAL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19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fr-FR" sz="1800" smtClean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1er signe </a:t>
            </a: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de l</a:t>
            </a:r>
            <a:r>
              <a:rPr lang="ja-JP" alt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altLang="ja-JP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atteinte pleurale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Relation avec asbestose: années 1960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Dans les </a:t>
            </a:r>
            <a:r>
              <a:rPr lang="fr-FR" sz="1800" smtClean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 ans </a:t>
            </a: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suivant l</a:t>
            </a:r>
            <a:r>
              <a:rPr lang="ja-JP" alt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altLang="ja-JP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exposition à l</a:t>
            </a:r>
            <a:r>
              <a:rPr lang="ja-JP" alt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altLang="ja-JP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amiante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Typiquement: exsudat hémorragique, sans corps asbestosique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fr-FR" sz="2000" smtClean="0">
              <a:effectLst>
                <a:outerShdw blurRad="38100" dist="38100" dir="2700000" algn="tl">
                  <a:srgbClr val="2F2F26"/>
                </a:outerShdw>
              </a:effectLst>
              <a:latin typeface="Arial" charset="0"/>
            </a:endParaRPr>
          </a:p>
        </p:txBody>
      </p:sp>
      <p:pic>
        <p:nvPicPr>
          <p:cNvPr id="49156" name="Image 5" descr="bouchoua mohamed épanche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" t="27779" r="4828" b="18889"/>
          <a:stretch>
            <a:fillRect/>
          </a:stretch>
        </p:blipFill>
        <p:spPr bwMode="auto">
          <a:xfrm>
            <a:off x="2536825" y="3567113"/>
            <a:ext cx="4371975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0650"/>
            <a:ext cx="7770813" cy="1430338"/>
          </a:xfrm>
          <a:ln>
            <a:solidFill>
              <a:srgbClr val="D6E0B4"/>
            </a:solidFill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400" i="1" smtClean="0">
                <a:solidFill>
                  <a:srgbClr val="B2AB5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 ATTEINTE PLEURALE :</a:t>
            </a:r>
            <a:br>
              <a:rPr lang="en-US" sz="2400" i="1" smtClean="0">
                <a:solidFill>
                  <a:srgbClr val="B2AB5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i="1" u="sng" smtClean="0">
                <a:solidFill>
                  <a:srgbClr val="B2AB5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PLAQUES PLEURALES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60538"/>
            <a:ext cx="3611563" cy="43656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endParaRPr lang="fr-FR" sz="2000">
              <a:latin typeface="Arial" charset="0"/>
              <a:ea typeface="ＭＳ Ｐゴシック" charset="0"/>
            </a:endParaRPr>
          </a:p>
          <a:p>
            <a:pPr marL="609600" indent="-609600" eaLnBrk="1" hangingPunct="1">
              <a:spcBef>
                <a:spcPct val="0"/>
              </a:spcBef>
              <a:buFontTx/>
              <a:buNone/>
              <a:defRPr/>
            </a:pPr>
            <a:endParaRPr lang="fr-FR" sz="2000">
              <a:latin typeface="Arial" charset="0"/>
              <a:ea typeface="ＭＳ Ｐゴシック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600200"/>
            <a:ext cx="8229600" cy="45259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fr-FR" sz="2400" b="1" u="sng" smtClean="0">
                <a:solidFill>
                  <a:srgbClr val="399499"/>
                </a:solidFill>
                <a:effectLst/>
              </a:rPr>
              <a:t>Plaques pleurales:</a:t>
            </a:r>
            <a:endParaRPr lang="fr-FR" sz="1200" b="1" u="sng" smtClean="0">
              <a:solidFill>
                <a:srgbClr val="399499"/>
              </a:solidFill>
              <a:effectLst/>
            </a:endParaRPr>
          </a:p>
          <a:p>
            <a:pPr eaLnBrk="1" hangingPunct="1"/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La plus fréquente manifestation de l</a:t>
            </a:r>
            <a:r>
              <a:rPr lang="ja-JP" alt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altLang="ja-JP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exposition à l</a:t>
            </a:r>
            <a:r>
              <a:rPr lang="ja-JP" alt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altLang="ja-JP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amiante</a:t>
            </a:r>
          </a:p>
          <a:p>
            <a:pPr eaLnBrk="1" hangingPunct="1"/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Leur découverte est presque toujours </a:t>
            </a:r>
            <a:r>
              <a:rPr lang="fr-FR" sz="1800" smtClean="0">
                <a:solidFill>
                  <a:srgbClr val="33CCFF"/>
                </a:solidFill>
                <a:effectLst/>
              </a:rPr>
              <a:t>radiologique</a:t>
            </a:r>
            <a:r>
              <a:rPr lang="fr-FR" sz="1600" smtClean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 La latence est de 20 ans et il n'y a pas de dose-seuil.</a:t>
            </a:r>
          </a:p>
          <a:p>
            <a:pPr eaLnBrk="1" hangingPunct="1"/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Ce sont des plaques fibro-hyalines situées sous l'épithélium mésothélial. Elles sont bilatérales et asymétriques, calcifiées ou pas et se situent sur le </a:t>
            </a:r>
            <a:r>
              <a:rPr lang="fr-FR" sz="1600" smtClean="0">
                <a:solidFill>
                  <a:srgbClr val="FFFF00"/>
                </a:solidFill>
                <a:effectLst/>
              </a:rPr>
              <a:t>feuillet pariétal</a:t>
            </a:r>
            <a:r>
              <a:rPr lang="fr-FR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de la plèvre.</a:t>
            </a:r>
          </a:p>
          <a:p>
            <a:pPr eaLnBrk="1" hangingPunct="1"/>
            <a:endParaRPr lang="fr-FR" sz="1200" smtClean="0">
              <a:effectLst>
                <a:outerShdw blurRad="38100" dist="38100" dir="2700000" algn="tl">
                  <a:srgbClr val="2F2F26"/>
                </a:outerShdw>
              </a:effectLst>
              <a:latin typeface="Arial" charset="0"/>
            </a:endParaRPr>
          </a:p>
          <a:p>
            <a:pPr eaLnBrk="1" hangingPunct="1">
              <a:buFontTx/>
              <a:buNone/>
            </a:pPr>
            <a:endParaRPr lang="fr-FR" sz="2000" smtClean="0">
              <a:effectLst>
                <a:outerShdw blurRad="38100" dist="38100" dir="2700000" algn="tl">
                  <a:srgbClr val="2F2F26"/>
                </a:outerShdw>
              </a:effectLst>
              <a:latin typeface="Arial" charset="0"/>
            </a:endParaRPr>
          </a:p>
        </p:txBody>
      </p:sp>
      <p:pic>
        <p:nvPicPr>
          <p:cNvPr id="50181" name="Image 4" descr="LUNG08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99000"/>
            <a:ext cx="29400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85800" y="5270570"/>
            <a:ext cx="4800600" cy="70788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latin typeface="+mj-lt"/>
                <a:ea typeface="+mn-ea"/>
              </a:rPr>
              <a:t>Plèvre pariétale  </a:t>
            </a:r>
            <a:r>
              <a:rPr lang="fr-FR" dirty="0" err="1">
                <a:latin typeface="Wingdings"/>
                <a:ea typeface="Wingdings"/>
                <a:cs typeface="Wingdings"/>
              </a:rPr>
              <a:t></a:t>
            </a:r>
            <a:r>
              <a:rPr lang="fr-FR" sz="1050" dirty="0">
                <a:latin typeface="Wingdings"/>
                <a:ea typeface="Wingdings"/>
                <a:cs typeface="Wingdings"/>
              </a:rPr>
              <a:t> </a:t>
            </a:r>
            <a:r>
              <a:rPr lang="fr-FR" dirty="0">
                <a:latin typeface="+mn-lt"/>
                <a:ea typeface="Wingdings"/>
                <a:cs typeface="Wingdings"/>
              </a:rPr>
              <a:t>n</a:t>
            </a:r>
            <a:r>
              <a:rPr lang="fr-FR" dirty="0">
                <a:latin typeface="+mn-lt"/>
                <a:ea typeface="+mn-ea"/>
              </a:rPr>
              <a:t>i bandes </a:t>
            </a:r>
            <a:r>
              <a:rPr lang="fr-FR" dirty="0">
                <a:ln>
                  <a:solidFill>
                    <a:schemeClr val="tx1"/>
                  </a:solidFill>
                </a:ln>
                <a:latin typeface="+mn-lt"/>
                <a:ea typeface="+mn-ea"/>
              </a:rPr>
              <a:t>parenchymateuses</a:t>
            </a:r>
            <a:r>
              <a:rPr lang="fr-FR" dirty="0">
                <a:latin typeface="+mn-lt"/>
                <a:ea typeface="+mn-ea"/>
              </a:rPr>
              <a:t>, ni </a:t>
            </a:r>
            <a:r>
              <a:rPr lang="fr-FR" dirty="0">
                <a:ln w="9525" cap="flat" cmpd="sng" algn="ctr">
                  <a:solidFill>
                    <a:schemeClr val="tx1"/>
                  </a:solidFill>
                  <a:prstDash val="dot"/>
                  <a:round/>
                  <a:headEnd type="none" w="med" len="med"/>
                  <a:tailEnd type="none" w="med" len="med"/>
                </a:ln>
                <a:latin typeface="+mn-lt"/>
                <a:ea typeface="+mn-ea"/>
              </a:rPr>
              <a:t>atélectasie!</a:t>
            </a:r>
            <a:r>
              <a:rPr lang="fr-FR" dirty="0">
                <a:latin typeface="+mn-lt"/>
                <a:ea typeface="+mn-ea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D6E0B4"/>
            </a:solidFill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400" i="1" smtClean="0">
                <a:solidFill>
                  <a:srgbClr val="B2AB5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 ATTEINTE PLEURALE :</a:t>
            </a:r>
            <a:br>
              <a:rPr lang="en-US" sz="2400" i="1" smtClean="0">
                <a:solidFill>
                  <a:srgbClr val="B2AB5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i="1" u="sng" smtClean="0">
                <a:solidFill>
                  <a:srgbClr val="B2AB5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PLAQUES PLEURALES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19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sz="1600" b="1" u="sng" smtClean="0">
                <a:solidFill>
                  <a:schemeClr val="hlink"/>
                </a:solidFill>
                <a:effectLst/>
                <a:cs typeface="Arial" charset="0"/>
              </a:rPr>
              <a:t>Localisations classiques sur radiographie thoracique:</a:t>
            </a:r>
            <a:r>
              <a:rPr lang="fr-FR" sz="1600" b="1" u="sng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</a:p>
          <a:p>
            <a:pPr marL="609600" indent="-6096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fr-FR" sz="1600" b="1" u="sng" smtClean="0">
              <a:solidFill>
                <a:schemeClr val="hlink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 marL="990600" lvl="1" indent="-533400"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2F2F26"/>
                  </a:outerShdw>
                </a:effectLst>
                <a:cs typeface="Arial" charset="0"/>
              </a:rPr>
              <a:t>paroi thoracique postéro latérale entre 7</a:t>
            </a:r>
            <a:r>
              <a:rPr lang="fr-FR" sz="1600" baseline="30000" smtClean="0">
                <a:solidFill>
                  <a:srgbClr val="FFFFFF"/>
                </a:solidFill>
                <a:effectLst>
                  <a:outerShdw blurRad="38100" dist="38100" dir="2700000" algn="tl">
                    <a:srgbClr val="2F2F26"/>
                  </a:outerShdw>
                </a:effectLst>
                <a:cs typeface="Arial" charset="0"/>
              </a:rPr>
              <a:t>ème</a:t>
            </a:r>
            <a:r>
              <a:rPr lang="fr-FR"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2F2F26"/>
                  </a:outerShdw>
                </a:effectLst>
                <a:cs typeface="Arial" charset="0"/>
              </a:rPr>
              <a:t> – 10</a:t>
            </a:r>
            <a:r>
              <a:rPr lang="fr-FR" sz="1600" baseline="30000" smtClean="0">
                <a:solidFill>
                  <a:srgbClr val="FFFFFF"/>
                </a:solidFill>
                <a:effectLst>
                  <a:outerShdw blurRad="38100" dist="38100" dir="2700000" algn="tl">
                    <a:srgbClr val="2F2F26"/>
                  </a:outerShdw>
                </a:effectLst>
                <a:cs typeface="Arial" charset="0"/>
              </a:rPr>
              <a:t>ème</a:t>
            </a:r>
            <a:r>
              <a:rPr lang="fr-FR"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2F2F26"/>
                  </a:outerShdw>
                </a:effectLst>
                <a:cs typeface="Arial" charset="0"/>
              </a:rPr>
              <a:t> côtes </a:t>
            </a:r>
          </a:p>
          <a:p>
            <a:pPr marL="990600" lvl="1" indent="-533400"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2F2F26"/>
                  </a:outerShdw>
                </a:effectLst>
                <a:cs typeface="Arial" charset="0"/>
              </a:rPr>
              <a:t>paroi thoracique latérale entre 6</a:t>
            </a:r>
            <a:r>
              <a:rPr lang="fr-FR" sz="1600" baseline="30000" smtClean="0">
                <a:solidFill>
                  <a:srgbClr val="FFFFFF"/>
                </a:solidFill>
                <a:effectLst>
                  <a:outerShdw blurRad="38100" dist="38100" dir="2700000" algn="tl">
                    <a:srgbClr val="2F2F26"/>
                  </a:outerShdw>
                </a:effectLst>
                <a:cs typeface="Arial" charset="0"/>
              </a:rPr>
              <a:t>ème</a:t>
            </a:r>
            <a:r>
              <a:rPr lang="fr-FR"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2F2F26"/>
                  </a:outerShdw>
                </a:effectLst>
                <a:cs typeface="Arial" charset="0"/>
              </a:rPr>
              <a:t> – 9</a:t>
            </a:r>
            <a:r>
              <a:rPr lang="fr-FR" sz="1600" baseline="30000" smtClean="0">
                <a:solidFill>
                  <a:srgbClr val="FFFFFF"/>
                </a:solidFill>
                <a:effectLst>
                  <a:outerShdw blurRad="38100" dist="38100" dir="2700000" algn="tl">
                    <a:srgbClr val="2F2F26"/>
                  </a:outerShdw>
                </a:effectLst>
                <a:cs typeface="Arial" charset="0"/>
              </a:rPr>
              <a:t>ème</a:t>
            </a:r>
            <a:r>
              <a:rPr lang="fr-FR"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2F2F26"/>
                  </a:outerShdw>
                </a:effectLst>
                <a:cs typeface="Arial" charset="0"/>
              </a:rPr>
              <a:t> côtes </a:t>
            </a:r>
          </a:p>
          <a:p>
            <a:pPr marL="990600" lvl="1" indent="-533400"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2F2F26"/>
                  </a:outerShdw>
                </a:effectLst>
                <a:cs typeface="Arial" charset="0"/>
              </a:rPr>
              <a:t>dôme diaphragmatique</a:t>
            </a:r>
          </a:p>
          <a:p>
            <a:pPr marL="990600" lvl="1" indent="-533400"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2F2F26"/>
                  </a:outerShdw>
                </a:effectLst>
                <a:cs typeface="Arial" charset="0"/>
              </a:rPr>
              <a:t>plèvre médiastinale </a:t>
            </a:r>
          </a:p>
          <a:p>
            <a:pPr marL="990600" lvl="1" indent="-533400"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sz="1600" i="1" smtClean="0">
                <a:solidFill>
                  <a:srgbClr val="FFFFFF"/>
                </a:solidFill>
                <a:effectLst>
                  <a:outerShdw blurRad="38100" dist="38100" dir="2700000" algn="tl">
                    <a:srgbClr val="2F2F26"/>
                  </a:outerShdw>
                </a:effectLst>
                <a:cs typeface="Arial" charset="0"/>
              </a:rPr>
              <a:t>apex, cul-de-sac costo phréniques épargnés</a:t>
            </a:r>
          </a:p>
          <a:p>
            <a:pPr marL="990600" lvl="1" indent="-533400" eaLnBrk="1" hangingPunct="1">
              <a:lnSpc>
                <a:spcPct val="110000"/>
              </a:lnSpc>
              <a:spcBef>
                <a:spcPct val="0"/>
              </a:spcBef>
            </a:pPr>
            <a:endParaRPr lang="fr-FR" sz="1600" smtClean="0">
              <a:solidFill>
                <a:srgbClr val="FFFFFF"/>
              </a:solidFill>
              <a:effectLst>
                <a:outerShdw blurRad="38100" dist="38100" dir="2700000" algn="tl">
                  <a:srgbClr val="2F2F26"/>
                </a:outerShdw>
              </a:effectLst>
              <a:cs typeface="Arial" charset="0"/>
            </a:endParaRPr>
          </a:p>
          <a:p>
            <a:pPr marL="609600" indent="-6096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r-FR" sz="1600" b="1" u="sng" smtClean="0">
                <a:solidFill>
                  <a:schemeClr val="hlink"/>
                </a:solidFill>
                <a:effectLst/>
                <a:cs typeface="Arial" charset="0"/>
              </a:rPr>
              <a:t>TDM:</a:t>
            </a:r>
            <a:r>
              <a:rPr lang="fr-FR"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2F2F26"/>
                  </a:outerShdw>
                </a:effectLst>
                <a:cs typeface="Arial" charset="0"/>
              </a:rPr>
              <a:t> </a:t>
            </a:r>
          </a:p>
          <a:p>
            <a:pPr marL="609600" indent="-6096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fr-FR" sz="1600" smtClean="0">
              <a:solidFill>
                <a:srgbClr val="FFFFFF"/>
              </a:solidFill>
              <a:effectLst>
                <a:outerShdw blurRad="38100" dist="38100" dir="2700000" algn="tl">
                  <a:srgbClr val="2F2F26"/>
                </a:outerShdw>
              </a:effectLst>
              <a:cs typeface="Arial" charset="0"/>
            </a:endParaRPr>
          </a:p>
          <a:p>
            <a:pPr marL="990600" lvl="1" indent="-533400"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2F2F26"/>
                  </a:outerShdw>
                </a:effectLst>
                <a:cs typeface="Arial" charset="0"/>
              </a:rPr>
              <a:t>plaques antérieures et para vertébrales</a:t>
            </a:r>
          </a:p>
          <a:p>
            <a:pPr marL="990600" lvl="1" indent="-533400"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2F2F26"/>
                  </a:outerShdw>
                </a:effectLst>
                <a:cs typeface="Arial" charset="0"/>
              </a:rPr>
              <a:t>calcifications: 10-15 % des cas </a:t>
            </a:r>
          </a:p>
          <a:p>
            <a:pPr marL="990600" lvl="1" indent="-533400"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2F2F26"/>
                  </a:outerShdw>
                </a:effectLst>
                <a:cs typeface="Arial" charset="0"/>
              </a:rPr>
              <a:t>dd. graisse sous pleurale 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2306638" cy="577850"/>
          </a:xfrm>
          <a:solidFill>
            <a:srgbClr val="68A57A"/>
          </a:solidFill>
          <a:ln w="19050">
            <a:solidFill>
              <a:schemeClr val="tx1"/>
            </a:solidFill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8113" y="712788"/>
            <a:ext cx="8751887" cy="1073150"/>
          </a:xfrm>
          <a:ln>
            <a:solidFill>
              <a:srgbClr val="FFFFFF"/>
            </a:solidFill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1800" u="sng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Formes aiguës: </a:t>
            </a:r>
          </a:p>
          <a:p>
            <a:pPr eaLnBrk="1" hangingPunct="1">
              <a:buFontTx/>
              <a:buNone/>
              <a:defRPr/>
            </a:pP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Exsudats oedémateux et infiltrats neutrophiles (parfois éosinophiles).</a:t>
            </a:r>
          </a:p>
        </p:txBody>
      </p:sp>
      <p:sp>
        <p:nvSpPr>
          <p:cNvPr id="2053" name="ZoneTexte 3"/>
          <p:cNvSpPr txBox="1">
            <a:spLocks noChangeArrowheads="1"/>
          </p:cNvSpPr>
          <p:nvPr/>
        </p:nvSpPr>
        <p:spPr bwMode="auto">
          <a:xfrm>
            <a:off x="138113" y="2725738"/>
            <a:ext cx="8751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38113" y="1952625"/>
            <a:ext cx="8751887" cy="2117725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342900" indent="-342900">
              <a:spcBef>
                <a:spcPts val="2000"/>
              </a:spcBef>
              <a:buFontTx/>
              <a:buBlip>
                <a:blip r:embed="rId4"/>
              </a:buBlip>
              <a:defRPr/>
            </a:pPr>
            <a:r>
              <a:rPr lang="fr-FR" u="sng">
                <a:effectLst>
                  <a:outerShdw blurRad="38100" dist="38100" dir="2700000" algn="tl">
                    <a:srgbClr val="2F2F26"/>
                  </a:outerShdw>
                </a:effectLst>
              </a:rPr>
              <a:t>Formes chroniques: </a:t>
            </a:r>
          </a:p>
          <a:p>
            <a:pPr marL="342900" indent="-342900" algn="just">
              <a:spcBef>
                <a:spcPts val="2000"/>
              </a:spcBef>
              <a:defRPr/>
            </a:pPr>
            <a:r>
              <a:rPr lang="fr-FR">
                <a:effectLst>
                  <a:outerShdw blurRad="38100" dist="38100" dir="2700000" algn="tl">
                    <a:srgbClr val="2F2F26"/>
                  </a:outerShdw>
                </a:effectLst>
              </a:rPr>
              <a:t>Réaction mononuclée inflammatoire (parfois granulomateuse) et fibrose progressive en réponse à une captation par les macrophages de particules inhalées et déposées sur l</a:t>
            </a:r>
            <a:r>
              <a:rPr lang="fr-FR" altLang="fr-FR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>
                <a:effectLst>
                  <a:outerShdw blurRad="38100" dist="38100" dir="2700000" algn="tl">
                    <a:srgbClr val="2F2F26"/>
                  </a:outerShdw>
                </a:effectLst>
              </a:rPr>
              <a:t>épithélium respiratoire.</a:t>
            </a:r>
          </a:p>
          <a:p>
            <a:pPr marL="342900" indent="-342900">
              <a:spcBef>
                <a:spcPts val="2000"/>
              </a:spcBef>
              <a:defRPr/>
            </a:pPr>
            <a:r>
              <a:rPr lang="fr-FR">
                <a:effectLst>
                  <a:outerShdw blurRad="38100" dist="38100" dir="2700000" algn="tl">
                    <a:srgbClr val="2F2F26"/>
                  </a:outerShdw>
                </a:effectLst>
              </a:rPr>
              <a:t>Fibrose prédominant dans le tissu interstitiel peri-lymphatique.</a:t>
            </a:r>
          </a:p>
        </p:txBody>
      </p:sp>
      <p:pic>
        <p:nvPicPr>
          <p:cNvPr id="19461" name="Objec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357688"/>
            <a:ext cx="2671763" cy="240665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51288" y="5254625"/>
            <a:ext cx="472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fr-FR" sz="1600">
                <a:solidFill>
                  <a:srgbClr val="00FFFF"/>
                </a:solidFill>
                <a:latin typeface="Bookman Old Style" pitchFamily="18" charset="0"/>
              </a:rPr>
              <a:t>pneumoconiose mixte </a:t>
            </a:r>
            <a:r>
              <a:rPr lang="fr-FR" sz="1600">
                <a:latin typeface="Bookman Old Style" pitchFamily="18" charset="0"/>
              </a:rPr>
              <a:t>foyers nodulaires de tissu fibreux avec macrophages chargés de pigments dans les espaces péri-lymphatiques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6"/>
          <p:cNvSpPr txBox="1">
            <a:spLocks noChangeArrowheads="1"/>
          </p:cNvSpPr>
          <p:nvPr/>
        </p:nvSpPr>
        <p:spPr bwMode="auto">
          <a:xfrm>
            <a:off x="5257800" y="152400"/>
            <a:ext cx="3706813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>
                <a:latin typeface="Arial" charset="0"/>
                <a:cs typeface="Arial" charset="0"/>
              </a:rPr>
              <a:t>1 – </a:t>
            </a:r>
            <a:r>
              <a:rPr lang="fr-FR" sz="2000">
                <a:solidFill>
                  <a:srgbClr val="FFFF00"/>
                </a:solidFill>
                <a:latin typeface="Arial" charset="0"/>
                <a:cs typeface="Arial" charset="0"/>
              </a:rPr>
              <a:t>plaques pleurales </a:t>
            </a:r>
            <a:r>
              <a:rPr lang="fr-FR" sz="2000">
                <a:latin typeface="Arial" charset="0"/>
                <a:cs typeface="Arial" charset="0"/>
              </a:rPr>
              <a:t>calcifiées</a:t>
            </a:r>
          </a:p>
        </p:txBody>
      </p:sp>
      <p:pic>
        <p:nvPicPr>
          <p:cNvPr id="52227" name="Image 5" descr="urzedowski plaques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3" t="25555" r="4010" b="21111"/>
          <a:stretch>
            <a:fillRect/>
          </a:stretch>
        </p:blipFill>
        <p:spPr bwMode="auto">
          <a:xfrm>
            <a:off x="76200" y="152400"/>
            <a:ext cx="37338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Image 6" descr="urzedowski plaques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4" t="30000" r="5421" b="20000"/>
          <a:stretch>
            <a:fillRect/>
          </a:stretch>
        </p:blipFill>
        <p:spPr bwMode="auto">
          <a:xfrm>
            <a:off x="1447800" y="3429000"/>
            <a:ext cx="38862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èche en arc 10"/>
          <p:cNvSpPr>
            <a:spLocks noChangeArrowheads="1"/>
          </p:cNvSpPr>
          <p:nvPr/>
        </p:nvSpPr>
        <p:spPr bwMode="auto">
          <a:xfrm rot="413483">
            <a:off x="2405063" y="2090738"/>
            <a:ext cx="762000" cy="762000"/>
          </a:xfrm>
          <a:custGeom>
            <a:avLst/>
            <a:gdLst>
              <a:gd name="T0" fmla="*/ 95250 w 762000"/>
              <a:gd name="T1" fmla="*/ 381000 h 762000"/>
              <a:gd name="T2" fmla="*/ 746369 w 762000"/>
              <a:gd name="T3" fmla="*/ 287787 h 762000"/>
              <a:gd name="T4" fmla="*/ 666750 w 762000"/>
              <a:gd name="T5" fmla="*/ 381000 h 762000"/>
              <a:gd name="T6" fmla="*/ 555869 w 762000"/>
              <a:gd name="T7" fmla="*/ 287787 h 762000"/>
              <a:gd name="T8" fmla="*/ 0 60000 65536"/>
              <a:gd name="T9" fmla="*/ 0 60000 65536"/>
              <a:gd name="T10" fmla="*/ 0 60000 65536"/>
              <a:gd name="T11" fmla="*/ 0 60000 65536"/>
              <a:gd name="T12" fmla="*/ 145268 w 762000"/>
              <a:gd name="T13" fmla="*/ 145268 h 762000"/>
              <a:gd name="T14" fmla="*/ 616732 w 762000"/>
              <a:gd name="T15" fmla="*/ 616732 h 762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2000" h="762000">
                <a:moveTo>
                  <a:pt x="47625" y="381000"/>
                </a:moveTo>
                <a:lnTo>
                  <a:pt x="47625" y="381000"/>
                </a:lnTo>
                <a:cubicBezTo>
                  <a:pt x="47625" y="196882"/>
                  <a:pt x="196882" y="47625"/>
                  <a:pt x="381000" y="47625"/>
                </a:cubicBezTo>
                <a:cubicBezTo>
                  <a:pt x="529217" y="47625"/>
                  <a:pt x="659636" y="145480"/>
                  <a:pt x="701078" y="287786"/>
                </a:cubicBezTo>
                <a:lnTo>
                  <a:pt x="746369" y="287787"/>
                </a:lnTo>
                <a:lnTo>
                  <a:pt x="666750" y="381000"/>
                </a:lnTo>
                <a:lnTo>
                  <a:pt x="555869" y="287787"/>
                </a:lnTo>
                <a:lnTo>
                  <a:pt x="600123" y="287787"/>
                </a:lnTo>
                <a:lnTo>
                  <a:pt x="600122" y="287787"/>
                </a:lnTo>
                <a:cubicBezTo>
                  <a:pt x="562744" y="199917"/>
                  <a:pt x="476489" y="142875"/>
                  <a:pt x="381000" y="142875"/>
                </a:cubicBezTo>
                <a:cubicBezTo>
                  <a:pt x="249487" y="142875"/>
                  <a:pt x="142875" y="249487"/>
                  <a:pt x="142875" y="381000"/>
                </a:cubicBezTo>
                <a:lnTo>
                  <a:pt x="47625" y="381000"/>
                </a:lnTo>
                <a:close/>
              </a:path>
            </a:pathLst>
          </a:custGeom>
          <a:gradFill rotWithShape="1">
            <a:gsLst>
              <a:gs pos="0">
                <a:srgbClr val="9DA6F3"/>
              </a:gs>
              <a:gs pos="100000">
                <a:srgbClr val="002BB0"/>
              </a:gs>
            </a:gsLst>
            <a:lin ang="5400000"/>
          </a:gradFill>
          <a:ln w="9525">
            <a:solidFill>
              <a:srgbClr val="003099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fr-FR"/>
          </a:p>
        </p:txBody>
      </p:sp>
      <p:pic>
        <p:nvPicPr>
          <p:cNvPr id="52232" name="Image 11" descr="urzedowski plaqu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4" t="26666" r="4828" b="21111"/>
          <a:stretch>
            <a:fillRect/>
          </a:stretch>
        </p:blipFill>
        <p:spPr bwMode="auto">
          <a:xfrm>
            <a:off x="3886200" y="609600"/>
            <a:ext cx="33147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lèche vers la droite 12"/>
          <p:cNvSpPr>
            <a:spLocks noChangeArrowheads="1"/>
          </p:cNvSpPr>
          <p:nvPr/>
        </p:nvSpPr>
        <p:spPr bwMode="auto">
          <a:xfrm rot="2564897">
            <a:off x="6400800" y="2365375"/>
            <a:ext cx="392113" cy="195263"/>
          </a:xfrm>
          <a:prstGeom prst="right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9DA6F3"/>
              </a:gs>
              <a:gs pos="100000">
                <a:srgbClr val="002BB0"/>
              </a:gs>
            </a:gsLst>
            <a:lin ang="5400000"/>
          </a:gradFill>
          <a:ln w="9525">
            <a:solidFill>
              <a:srgbClr val="003099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Arial" charset="0"/>
              <a:ea typeface="ＭＳ Ｐゴシック" pitchFamily="-105" charset="-128"/>
            </a:endParaRPr>
          </a:p>
        </p:txBody>
      </p:sp>
      <p:pic>
        <p:nvPicPr>
          <p:cNvPr id="52235" name="Image 6" descr="urzedowski plaques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7" t="56619" r="5421" b="20000"/>
          <a:stretch>
            <a:fillRect/>
          </a:stretch>
        </p:blipFill>
        <p:spPr bwMode="auto">
          <a:xfrm>
            <a:off x="5927725" y="3213100"/>
            <a:ext cx="28956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Objec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429000"/>
            <a:ext cx="2519363" cy="2665413"/>
          </a:xfrm>
          <a:prstGeom prst="rect">
            <a:avLst/>
          </a:prstGeom>
        </p:spPr>
      </p:pic>
      <p:pic>
        <p:nvPicPr>
          <p:cNvPr id="146435" name="Object 3"/>
          <p:cNvPicPr>
            <a:picLocks noChangeAspect="1"/>
          </p:cNvPicPr>
          <p:nvPr/>
        </p:nvPicPr>
        <p:blipFill>
          <a:blip r:embed="rId6"/>
          <a:srcRect t="3540" b="7965"/>
          <a:stretch>
            <a:fillRect/>
          </a:stretch>
        </p:blipFill>
        <p:spPr>
          <a:xfrm>
            <a:off x="3048000" y="3124200"/>
            <a:ext cx="2819400" cy="1905000"/>
          </a:xfrm>
          <a:prstGeom prst="rect">
            <a:avLst/>
          </a:prstGeom>
        </p:spPr>
      </p:pic>
      <p:pic>
        <p:nvPicPr>
          <p:cNvPr id="146436" name="Object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4191000"/>
            <a:ext cx="2895600" cy="2079625"/>
          </a:xfrm>
          <a:prstGeom prst="rect">
            <a:avLst/>
          </a:prstGeom>
        </p:spPr>
      </p:pic>
      <p:sp>
        <p:nvSpPr>
          <p:cNvPr id="146437" name="Line 5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6896100" y="2282825"/>
            <a:ext cx="2081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b="1"/>
              <a:t>plaques pleurales</a:t>
            </a: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457200" y="6245225"/>
            <a:ext cx="5508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b="1"/>
              <a:t>plaques pleurales et cancer bronchique proximal</a:t>
            </a:r>
          </a:p>
        </p:txBody>
      </p:sp>
      <p:pic>
        <p:nvPicPr>
          <p:cNvPr id="146440" name="Object 8"/>
          <p:cNvPicPr>
            <a:picLocks noChangeAspect="1"/>
          </p:cNvPicPr>
          <p:nvPr/>
        </p:nvPicPr>
        <p:blipFill>
          <a:blip r:embed="rId10"/>
          <a:srcRect l="9074" r="6237"/>
          <a:stretch>
            <a:fillRect/>
          </a:stretch>
        </p:blipFill>
        <p:spPr>
          <a:xfrm>
            <a:off x="228600" y="152400"/>
            <a:ext cx="2590800" cy="2409825"/>
          </a:xfrm>
          <a:prstGeom prst="rect">
            <a:avLst/>
          </a:prstGeom>
        </p:spPr>
      </p:pic>
      <p:pic>
        <p:nvPicPr>
          <p:cNvPr id="146441" name="Object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24200" y="304800"/>
            <a:ext cx="2819400" cy="206216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4105275" cy="32845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8" descr=" 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89363"/>
            <a:ext cx="3168650" cy="28813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11" descr="sabattini-asbestose_19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1" t="30873" r="19069" b="30281"/>
          <a:stretch>
            <a:fillRect/>
          </a:stretch>
        </p:blipFill>
        <p:spPr bwMode="auto">
          <a:xfrm>
            <a:off x="5003800" y="1844675"/>
            <a:ext cx="3621088" cy="38179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26" name="AutoShape 18"/>
          <p:cNvSpPr>
            <a:spLocks noChangeArrowheads="1"/>
          </p:cNvSpPr>
          <p:nvPr/>
        </p:nvSpPr>
        <p:spPr bwMode="auto">
          <a:xfrm>
            <a:off x="7620000" y="3352800"/>
            <a:ext cx="576263" cy="341313"/>
          </a:xfrm>
          <a:prstGeom prst="notchedRightArrow">
            <a:avLst>
              <a:gd name="adj1" fmla="val 50000"/>
              <a:gd name="adj2" fmla="val 42209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3711575" cy="37449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7" descr=" 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76600"/>
            <a:ext cx="3148012" cy="35433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9" descr=" 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38600"/>
            <a:ext cx="2808288" cy="27844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Text Box 10"/>
          <p:cNvSpPr txBox="1">
            <a:spLocks noChangeArrowheads="1"/>
          </p:cNvSpPr>
          <p:nvPr/>
        </p:nvSpPr>
        <p:spPr bwMode="auto">
          <a:xfrm>
            <a:off x="2895600" y="228600"/>
            <a:ext cx="6049963" cy="406400"/>
          </a:xfrm>
          <a:prstGeom prst="rect">
            <a:avLst/>
          </a:prstGeom>
          <a:solidFill>
            <a:srgbClr val="4D4D4D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2000">
                <a:latin typeface="Arial" charset="0"/>
                <a:cs typeface="Arial" charset="0"/>
              </a:rPr>
              <a:t>2 - plaques pleurales non calcifiées (fibro - hyalines)</a:t>
            </a:r>
          </a:p>
        </p:txBody>
      </p:sp>
      <p:pic>
        <p:nvPicPr>
          <p:cNvPr id="54278" name="Picture 11" descr=" 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36613"/>
            <a:ext cx="2984500" cy="30257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D6E0B4"/>
            </a:solidFill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400" i="1" smtClean="0">
                <a:solidFill>
                  <a:srgbClr val="C7C04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 ATTEINTE PLEURALE :</a:t>
            </a:r>
            <a:br>
              <a:rPr lang="en-US" sz="2400" i="1" smtClean="0">
                <a:solidFill>
                  <a:srgbClr val="C7C04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i="1" u="sng" smtClean="0">
                <a:solidFill>
                  <a:srgbClr val="C7C04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FIBROSE PLEURALE VISCERALE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fr-FR" sz="1600" b="1" u="sng" smtClean="0">
                <a:solidFill>
                  <a:schemeClr val="hlink"/>
                </a:solidFill>
                <a:effectLst/>
              </a:rPr>
              <a:t>Épaississement pleural « diffus » ou fibrose pleurale 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moins spécifique pour l</a:t>
            </a:r>
            <a:r>
              <a:rPr lang="ja-JP" alt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altLang="ja-JP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asbestose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épaississement et fibrose de la plèvre </a:t>
            </a:r>
            <a:r>
              <a:rPr lang="fr-FR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viscérale </a:t>
            </a: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 / fusion avec plèvre pariétale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Pathogenèse : inflammation intense et fibrose des vx lymphatiques ou extension directe de la fibrose pulmonaire 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fr-FR" sz="1600" b="1" u="sng" smtClean="0">
                <a:solidFill>
                  <a:schemeClr val="hlink"/>
                </a:solidFill>
                <a:effectLst/>
              </a:rPr>
              <a:t>Imagerie :</a:t>
            </a: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épaississement diffus , y compris apex et cul-de-sac costo phréniques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fr-FR" sz="1600" b="1" u="sng" smtClean="0">
                <a:solidFill>
                  <a:schemeClr val="hlink"/>
                </a:solidFill>
                <a:effectLst/>
              </a:rPr>
              <a:t>Critères TDM</a:t>
            </a: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 (Lynch): largeur &gt; à 5 cm, extension crânio-caudale &gt; 8 cm, épaisseur &gt; 3mm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dd. plaque versus épaississement pleural : contours irréguliers ( plaque: limites nettes, contours réguliers )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28600"/>
            <a:ext cx="3916363" cy="49672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Text Box 7"/>
          <p:cNvSpPr txBox="1">
            <a:spLocks noChangeArrowheads="1"/>
          </p:cNvSpPr>
          <p:nvPr/>
        </p:nvSpPr>
        <p:spPr bwMode="auto">
          <a:xfrm>
            <a:off x="4479925" y="2224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fr-FR">
              <a:latin typeface="Arial" charset="0"/>
            </a:endParaRPr>
          </a:p>
        </p:txBody>
      </p:sp>
      <p:sp>
        <p:nvSpPr>
          <p:cNvPr id="56324" name="Text Box 8"/>
          <p:cNvSpPr txBox="1">
            <a:spLocks noChangeArrowheads="1"/>
          </p:cNvSpPr>
          <p:nvPr/>
        </p:nvSpPr>
        <p:spPr bwMode="auto">
          <a:xfrm>
            <a:off x="381000" y="5299075"/>
            <a:ext cx="8382000" cy="1177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2000">
                <a:solidFill>
                  <a:srgbClr val="3366FF"/>
                </a:solidFill>
                <a:cs typeface="Arial" charset="0"/>
              </a:rPr>
              <a:t>plaque de la plèvre viscérale avec bandes linéaires de distribution radiaire du parenchyme adjacent</a:t>
            </a:r>
          </a:p>
          <a:p>
            <a:pPr algn="ctr" eaLnBrk="1" hangingPunct="1"/>
            <a:endParaRPr lang="fr-FR" sz="900">
              <a:solidFill>
                <a:schemeClr val="bg1"/>
              </a:solidFill>
              <a:cs typeface="Arial" charset="0"/>
            </a:endParaRPr>
          </a:p>
          <a:p>
            <a:pPr algn="ctr" eaLnBrk="1" hangingPunct="1"/>
            <a:r>
              <a:rPr lang="fr-FR" sz="2000">
                <a:solidFill>
                  <a:schemeClr val="bg1"/>
                </a:solidFill>
                <a:cs typeface="Arial" charset="0"/>
              </a:rPr>
              <a:t>« pieds de corneille »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52400" y="4460875"/>
            <a:ext cx="8839200" cy="650875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>
                <a:solidFill>
                  <a:schemeClr val="bg1"/>
                </a:solidFill>
                <a:cs typeface="Arial" charset="0"/>
              </a:rPr>
              <a:t>les plaques pleurales viscérales sont associées à des anomalies </a:t>
            </a:r>
            <a:r>
              <a:rPr lang="fr-FR">
                <a:solidFill>
                  <a:srgbClr val="2326AF"/>
                </a:solidFill>
                <a:cs typeface="Arial" charset="0"/>
              </a:rPr>
              <a:t>du parenchyme adjacent</a:t>
            </a:r>
            <a:r>
              <a:rPr lang="fr-FR">
                <a:solidFill>
                  <a:schemeClr val="bg1"/>
                </a:solidFill>
                <a:cs typeface="Arial" charset="0"/>
              </a:rPr>
              <a:t>, des bandes linéaires interstitielles courtes ou des opacités parenchymateuses plus étendues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03200" y="355600"/>
            <a:ext cx="3260725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2000">
                <a:cs typeface="Arial" charset="0"/>
              </a:rPr>
              <a:t>épaississement pleural diffus</a:t>
            </a:r>
          </a:p>
        </p:txBody>
      </p:sp>
      <p:pic>
        <p:nvPicPr>
          <p:cNvPr id="14340" name="Picture 8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087688"/>
            <a:ext cx="3525838" cy="36496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10" descr=" 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006725"/>
            <a:ext cx="4175125" cy="35972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 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76250"/>
            <a:ext cx="2257425" cy="2895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2" name="AutoShape 12"/>
          <p:cNvSpPr>
            <a:spLocks noChangeArrowheads="1"/>
          </p:cNvSpPr>
          <p:nvPr/>
        </p:nvSpPr>
        <p:spPr bwMode="auto">
          <a:xfrm>
            <a:off x="4932363" y="2708275"/>
            <a:ext cx="576262" cy="288925"/>
          </a:xfrm>
          <a:prstGeom prst="notchedRightArrow">
            <a:avLst>
              <a:gd name="adj1" fmla="val 50000"/>
              <a:gd name="adj2" fmla="val 49863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Arial" charset="0"/>
            </a:endParaRPr>
          </a:p>
        </p:txBody>
      </p:sp>
      <p:pic>
        <p:nvPicPr>
          <p:cNvPr id="14338" name="Object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800" y="969963"/>
            <a:ext cx="3733800" cy="2717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D6E0B4"/>
            </a:solidFill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400" i="1" smtClean="0">
                <a:solidFill>
                  <a:srgbClr val="B2AB5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 ATTEINTE PLEURALE :</a:t>
            </a:r>
            <a:br>
              <a:rPr lang="en-US" sz="2400" i="1" smtClean="0">
                <a:solidFill>
                  <a:srgbClr val="B2AB5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i="1" u="sng" smtClean="0">
                <a:solidFill>
                  <a:srgbClr val="B2AB5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MESOTHELIOME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19812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Tumeur primitive la plus fréquente de la plèvre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Forte liaison avec </a:t>
            </a:r>
            <a:r>
              <a:rPr lang="fr-FR" sz="1600" smtClean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exposition à l</a:t>
            </a:r>
            <a:r>
              <a:rPr lang="ja-JP" altLang="fr-FR" sz="1600" smtClean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’</a:t>
            </a:r>
            <a:r>
              <a:rPr lang="fr-FR" altLang="ja-JP" sz="1600" smtClean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amiante</a:t>
            </a:r>
            <a:r>
              <a:rPr lang="fr-FR" altLang="ja-JP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 ( amphibole ! )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Latence 35-40 ans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Souvent épanchement pleural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Epaississement pleural rétractile ( hémi thorax ), aspect typique: </a:t>
            </a:r>
            <a:r>
              <a:rPr lang="fr-FR" sz="1600" smtClean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polylobé</a:t>
            </a:r>
            <a:r>
              <a:rPr lang="fr-FR" sz="1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 mais aussi épaississement régulier!</a:t>
            </a:r>
          </a:p>
        </p:txBody>
      </p:sp>
      <p:sp>
        <p:nvSpPr>
          <p:cNvPr id="57348" name="Rectangle 11"/>
          <p:cNvSpPr>
            <a:spLocks noChangeArrowheads="1"/>
          </p:cNvSpPr>
          <p:nvPr/>
        </p:nvSpPr>
        <p:spPr bwMode="auto">
          <a:xfrm>
            <a:off x="4786313" y="4252913"/>
            <a:ext cx="3517900" cy="2308225"/>
          </a:xfrm>
          <a:prstGeom prst="rect">
            <a:avLst/>
          </a:prstGeom>
          <a:solidFill>
            <a:srgbClr val="00000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>
                <a:solidFill>
                  <a:srgbClr val="FF99FF"/>
                </a:solidFill>
                <a:cs typeface="Arial" charset="0"/>
              </a:rPr>
              <a:t>épaississement pleural diffus : 92%</a:t>
            </a:r>
          </a:p>
          <a:p>
            <a:r>
              <a:rPr lang="fr-FR" sz="1600">
                <a:solidFill>
                  <a:srgbClr val="FF99FF"/>
                </a:solidFill>
                <a:cs typeface="Arial" charset="0"/>
              </a:rPr>
              <a:t>extension scissurale : 86%</a:t>
            </a:r>
          </a:p>
          <a:p>
            <a:r>
              <a:rPr lang="fr-FR" sz="1600">
                <a:solidFill>
                  <a:srgbClr val="FFFFFF"/>
                </a:solidFill>
                <a:cs typeface="Arial" charset="0"/>
              </a:rPr>
              <a:t>nodules : 30%</a:t>
            </a:r>
          </a:p>
          <a:p>
            <a:r>
              <a:rPr lang="fr-FR" sz="1600">
                <a:solidFill>
                  <a:srgbClr val="FF99FF"/>
                </a:solidFill>
                <a:cs typeface="Arial" charset="0"/>
              </a:rPr>
              <a:t>épanchement liquidien : 74%</a:t>
            </a:r>
          </a:p>
          <a:p>
            <a:r>
              <a:rPr lang="fr-FR" sz="1600">
                <a:solidFill>
                  <a:srgbClr val="FF99FF"/>
                </a:solidFill>
                <a:cs typeface="Arial" charset="0"/>
              </a:rPr>
              <a:t>rétraction hémithoracique : 42%</a:t>
            </a:r>
          </a:p>
          <a:p>
            <a:r>
              <a:rPr lang="fr-FR" sz="1600">
                <a:solidFill>
                  <a:srgbClr val="FFFFFF"/>
                </a:solidFill>
                <a:cs typeface="Arial" charset="0"/>
              </a:rPr>
              <a:t>extension paroi : 18%</a:t>
            </a:r>
          </a:p>
          <a:p>
            <a:r>
              <a:rPr lang="fr-FR" sz="1600">
                <a:solidFill>
                  <a:srgbClr val="FFFFFF"/>
                </a:solidFill>
                <a:cs typeface="Arial" charset="0"/>
              </a:rPr>
              <a:t>extension controlatérale : 10%</a:t>
            </a:r>
          </a:p>
          <a:p>
            <a:r>
              <a:rPr lang="fr-FR" sz="1600">
                <a:solidFill>
                  <a:srgbClr val="FF99FF"/>
                </a:solidFill>
                <a:cs typeface="Arial" charset="0"/>
              </a:rPr>
              <a:t>ADP médiastinales : 50%</a:t>
            </a:r>
          </a:p>
          <a:p>
            <a:r>
              <a:rPr lang="fr-FR" sz="1600">
                <a:solidFill>
                  <a:srgbClr val="FFFFFF"/>
                </a:solidFill>
                <a:cs typeface="Arial" charset="0"/>
              </a:rPr>
              <a:t>métastases hématogènes : rares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D6E0B4"/>
            </a:solidFill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400" i="1" smtClean="0">
                <a:solidFill>
                  <a:srgbClr val="B2AB5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 ATTEINTE PLEURALE :</a:t>
            </a:r>
            <a:br>
              <a:rPr lang="en-US" sz="2400" i="1" smtClean="0">
                <a:solidFill>
                  <a:srgbClr val="B2AB5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i="1" u="sng" smtClean="0">
                <a:solidFill>
                  <a:srgbClr val="B2AB5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MESOTHELIOME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720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fr-FR" sz="1800" b="1" u="sng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TDM :</a:t>
            </a:r>
            <a:r>
              <a:rPr lang="fr-FR" sz="18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	</a:t>
            </a:r>
          </a:p>
          <a:p>
            <a:pPr marL="609600" indent="-609600" eaLnBrk="1" hangingPunct="1">
              <a:lnSpc>
                <a:spcPct val="60000"/>
              </a:lnSpc>
              <a:buFontTx/>
              <a:buNone/>
              <a:defRPr/>
            </a:pP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  <a:sym typeface="Symbol" pitchFamily="18" charset="2"/>
              </a:rPr>
              <a:t>épaississement pleural nodulaire,  engainant</a:t>
            </a:r>
          </a:p>
          <a:p>
            <a:pPr marL="609600" indent="-609600" eaLnBrk="1" hangingPunct="1">
              <a:lnSpc>
                <a:spcPct val="60000"/>
              </a:lnSpc>
              <a:buFontTx/>
              <a:buNone/>
              <a:defRPr/>
            </a:pP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  <a:sym typeface="Symbol" pitchFamily="18" charset="2"/>
              </a:rPr>
              <a:t>+/- calcifications pleurales, engluées dans T</a:t>
            </a:r>
          </a:p>
          <a:p>
            <a:pPr marL="609600" indent="-609600" eaLnBrk="1" hangingPunct="1">
              <a:lnSpc>
                <a:spcPct val="60000"/>
              </a:lnSpc>
              <a:buFontTx/>
              <a:buNone/>
              <a:defRPr/>
            </a:pP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  <a:sym typeface="Symbol" pitchFamily="18" charset="2"/>
              </a:rPr>
              <a:t>épanchement pleural unilatéral			</a:t>
            </a:r>
          </a:p>
          <a:p>
            <a:pPr marL="609600" indent="-609600" eaLnBrk="1" hangingPunct="1">
              <a:lnSpc>
                <a:spcPct val="60000"/>
              </a:lnSpc>
              <a:buFontTx/>
              <a:buNone/>
              <a:defRPr/>
            </a:pP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  <a:sym typeface="Symbol" pitchFamily="18" charset="2"/>
              </a:rPr>
              <a:t>extension pariétale / médiastinale / diaphragmatique </a:t>
            </a:r>
          </a:p>
          <a:p>
            <a:pPr marL="609600" indent="-609600" eaLnBrk="1" hangingPunct="1">
              <a:lnSpc>
                <a:spcPct val="60000"/>
              </a:lnSpc>
              <a:buFontTx/>
              <a:buNone/>
              <a:defRPr/>
            </a:pP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  <a:sym typeface="Symbol" pitchFamily="18" charset="2"/>
              </a:rPr>
              <a:t>extension hépatique / péritonéale / rétro-péritonéale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fr-FR" sz="1800" b="1" u="sng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IRM 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	HyperT1 minime/muscle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	HyperT2 modéré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Staging : IRM = TDM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Extension localisée paroi ou diaphragme : IRM&gt;TDM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Espace réservé du contenu 3" descr="fau fernand mésoth pet ct_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3" t="30865" r="14442" b="32655"/>
          <a:stretch>
            <a:fillRect/>
          </a:stretch>
        </p:blipFill>
        <p:spPr bwMode="auto">
          <a:xfrm>
            <a:off x="5486400" y="4419600"/>
            <a:ext cx="2971800" cy="2011363"/>
          </a:xfrm>
        </p:spPr>
      </p:pic>
      <p:pic>
        <p:nvPicPr>
          <p:cNvPr id="59395" name="Image 4" descr="fau fernand mésoth pet ct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6" t="26666" r="11069" b="31111"/>
          <a:stretch>
            <a:fillRect/>
          </a:stretch>
        </p:blipFill>
        <p:spPr bwMode="auto">
          <a:xfrm>
            <a:off x="762000" y="3733800"/>
            <a:ext cx="37195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Image 7" descr="fau fernand mésot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7" t="28889" r="6239" b="25555"/>
          <a:stretch>
            <a:fillRect/>
          </a:stretch>
        </p:blipFill>
        <p:spPr bwMode="auto">
          <a:xfrm>
            <a:off x="6096000" y="76200"/>
            <a:ext cx="30178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Image 8" descr="fau fernand mésoth_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" t="25555" r="3416" b="26666"/>
          <a:stretch>
            <a:fillRect/>
          </a:stretch>
        </p:blipFill>
        <p:spPr bwMode="auto">
          <a:xfrm>
            <a:off x="88900" y="76200"/>
            <a:ext cx="33401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Image 9" descr="fau fernand mésoth pet c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8" t="32222" r="17532" b="31111"/>
          <a:stretch>
            <a:fillRect/>
          </a:stretch>
        </p:blipFill>
        <p:spPr bwMode="auto">
          <a:xfrm>
            <a:off x="5486400" y="2057400"/>
            <a:ext cx="29718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Image 10" descr="fau fernand mésoth pet ct_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6" t="27779" r="13892" b="30000"/>
          <a:stretch>
            <a:fillRect/>
          </a:stretch>
        </p:blipFill>
        <p:spPr bwMode="auto">
          <a:xfrm>
            <a:off x="2667000" y="1143000"/>
            <a:ext cx="27606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152400" y="6324600"/>
            <a:ext cx="793115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>
                <a:solidFill>
                  <a:srgbClr val="FFFFFF"/>
                </a:solidFill>
                <a:cs typeface="Arial" charset="0"/>
              </a:rPr>
              <a:t>Epaississement pleural nodulaire diffus, pleurésie, rétraction de l</a:t>
            </a:r>
            <a:r>
              <a:rPr lang="ja-JP" altLang="fr-FR">
                <a:solidFill>
                  <a:srgbClr val="FFFFFF"/>
                </a:solidFill>
                <a:cs typeface="Arial" charset="0"/>
              </a:rPr>
              <a:t>’</a:t>
            </a:r>
            <a:r>
              <a:rPr lang="fr-FR" altLang="ja-JP">
                <a:solidFill>
                  <a:srgbClr val="FFFFFF"/>
                </a:solidFill>
                <a:cs typeface="Arial" charset="0"/>
              </a:rPr>
              <a:t>hémithorax D</a:t>
            </a:r>
            <a:endParaRPr lang="fr-FR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2425"/>
            <a:ext cx="7770813" cy="2711450"/>
          </a:xfrm>
          <a:solidFill>
            <a:srgbClr val="5EB298"/>
          </a:solidFill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fr-FR" sz="430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SILICOSE </a:t>
            </a:r>
            <a:br>
              <a:rPr lang="fr-FR" sz="430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FR" sz="430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ET</a:t>
            </a:r>
            <a:br>
              <a:rPr lang="fr-FR" sz="430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FR" sz="430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PNEUMOCONIOSE DES MINEURS DE CHARBON</a:t>
            </a:r>
          </a:p>
        </p:txBody>
      </p:sp>
      <p:pic>
        <p:nvPicPr>
          <p:cNvPr id="21507" name="Image 3" descr="silicos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2987675"/>
            <a:ext cx="3033712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Image 4" descr="Mineur-silicos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2987675"/>
            <a:ext cx="3081337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g02oc10g26x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4464050" cy="44243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611188" y="6143625"/>
            <a:ext cx="7891462" cy="369888"/>
          </a:xfrm>
          <a:prstGeom prst="rect">
            <a:avLst/>
          </a:prstGeom>
          <a:noFill/>
          <a:ln w="9525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cs typeface="Arial" charset="0"/>
              </a:rPr>
              <a:t>épaississement pleural nodulaire diffus, pleurésie, rétraction de l</a:t>
            </a:r>
            <a:r>
              <a:rPr lang="ja-JP" altLang="fr-FR">
                <a:cs typeface="Arial" charset="0"/>
              </a:rPr>
              <a:t>’</a:t>
            </a:r>
            <a:r>
              <a:rPr lang="fr-FR" altLang="ja-JP">
                <a:cs typeface="Arial" charset="0"/>
              </a:rPr>
              <a:t>hémithorax G</a:t>
            </a:r>
            <a:endParaRPr lang="fr-FR">
              <a:cs typeface="Arial" charset="0"/>
            </a:endParaRPr>
          </a:p>
        </p:txBody>
      </p:sp>
      <p:pic>
        <p:nvPicPr>
          <p:cNvPr id="60420" name="Picture 8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3375"/>
            <a:ext cx="2465387" cy="3327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10" descr=" 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lum bright="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" r="815"/>
          <a:stretch>
            <a:fillRect/>
          </a:stretch>
        </p:blipFill>
        <p:spPr bwMode="auto">
          <a:xfrm>
            <a:off x="715963" y="3068638"/>
            <a:ext cx="2703512" cy="28813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12" descr=" 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8723" r="14761" b="2892"/>
          <a:stretch>
            <a:fillRect/>
          </a:stretch>
        </p:blipFill>
        <p:spPr bwMode="auto">
          <a:xfrm>
            <a:off x="4876800" y="2906713"/>
            <a:ext cx="1981200" cy="2960687"/>
          </a:xfrm>
          <a:prstGeom prst="rect">
            <a:avLst/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0423" name="Text Box 13"/>
          <p:cNvSpPr txBox="1">
            <a:spLocks noChangeArrowheads="1"/>
          </p:cNvSpPr>
          <p:nvPr/>
        </p:nvSpPr>
        <p:spPr bwMode="auto">
          <a:xfrm>
            <a:off x="3779838" y="404813"/>
            <a:ext cx="2844800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>
                <a:cs typeface="Arial" charset="0"/>
              </a:rPr>
              <a:t>aspect polylobé de la plèvre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" t="1987" r="7198"/>
          <a:stretch>
            <a:fillRect/>
          </a:stretch>
        </p:blipFill>
        <p:spPr bwMode="auto">
          <a:xfrm>
            <a:off x="323850" y="260350"/>
            <a:ext cx="2879725" cy="27193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323850" y="238125"/>
            <a:ext cx="4994275" cy="37623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>
                <a:cs typeface="Arial" charset="0"/>
              </a:rPr>
              <a:t>plaque calcifiée bénigne entourée de tissu tumoral</a:t>
            </a:r>
          </a:p>
        </p:txBody>
      </p:sp>
      <p:pic>
        <p:nvPicPr>
          <p:cNvPr id="61444" name="Picture 8" descr=" 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lum bright="18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r="378"/>
          <a:stretch>
            <a:fillRect/>
          </a:stretch>
        </p:blipFill>
        <p:spPr bwMode="auto">
          <a:xfrm>
            <a:off x="179388" y="3789363"/>
            <a:ext cx="2952750" cy="26463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5" name="Text Box 9"/>
          <p:cNvSpPr txBox="1">
            <a:spLocks noChangeArrowheads="1"/>
          </p:cNvSpPr>
          <p:nvPr/>
        </p:nvSpPr>
        <p:spPr bwMode="auto">
          <a:xfrm>
            <a:off x="304800" y="3505200"/>
            <a:ext cx="4371975" cy="376238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>
                <a:cs typeface="Arial" charset="0"/>
              </a:rPr>
              <a:t>extension scissurale et à la paroi thoracique</a:t>
            </a:r>
          </a:p>
        </p:txBody>
      </p:sp>
      <p:pic>
        <p:nvPicPr>
          <p:cNvPr id="61446" name="Picture 11" descr=" 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49275"/>
            <a:ext cx="2932112" cy="29591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Text Box 12"/>
          <p:cNvSpPr txBox="1">
            <a:spLocks noChangeArrowheads="1"/>
          </p:cNvSpPr>
          <p:nvPr/>
        </p:nvSpPr>
        <p:spPr bwMode="auto">
          <a:xfrm>
            <a:off x="4038600" y="1066800"/>
            <a:ext cx="3362325" cy="6508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>
                <a:cs typeface="Arial" charset="0"/>
              </a:rPr>
              <a:t>masse tumorale +</a:t>
            </a:r>
            <a:r>
              <a:rPr lang="fr-FR">
                <a:solidFill>
                  <a:schemeClr val="bg1"/>
                </a:solidFill>
                <a:cs typeface="Arial" charset="0"/>
              </a:rPr>
              <a:t> </a:t>
            </a:r>
            <a:r>
              <a:rPr lang="fr-FR">
                <a:solidFill>
                  <a:srgbClr val="FF99FF"/>
                </a:solidFill>
                <a:cs typeface="Arial" charset="0"/>
              </a:rPr>
              <a:t>calcifications:</a:t>
            </a:r>
            <a:r>
              <a:rPr lang="fr-FR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eaLnBrk="1" hangingPunct="1"/>
            <a:r>
              <a:rPr lang="fr-FR">
                <a:solidFill>
                  <a:srgbClr val="FF99FF"/>
                </a:solidFill>
                <a:cs typeface="Arial" charset="0"/>
              </a:rPr>
              <a:t>plaques</a:t>
            </a:r>
            <a:r>
              <a:rPr lang="fr-FR">
                <a:solidFill>
                  <a:schemeClr val="bg1"/>
                </a:solidFill>
                <a:cs typeface="Arial" charset="0"/>
              </a:rPr>
              <a:t> </a:t>
            </a:r>
            <a:r>
              <a:rPr lang="fr-FR">
                <a:cs typeface="Arial" charset="0"/>
              </a:rPr>
              <a:t>ou</a:t>
            </a:r>
            <a:r>
              <a:rPr lang="fr-FR">
                <a:solidFill>
                  <a:schemeClr val="bg1"/>
                </a:solidFill>
                <a:cs typeface="Arial" charset="0"/>
              </a:rPr>
              <a:t> </a:t>
            </a:r>
            <a:r>
              <a:rPr lang="fr-FR">
                <a:solidFill>
                  <a:srgbClr val="FF99FF"/>
                </a:solidFill>
                <a:cs typeface="Arial" charset="0"/>
              </a:rPr>
              <a:t>MPM</a:t>
            </a:r>
          </a:p>
        </p:txBody>
      </p:sp>
      <p:pic>
        <p:nvPicPr>
          <p:cNvPr id="61448" name="Picture 14" descr=" 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lum bright="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721100"/>
            <a:ext cx="2952750" cy="28717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9" name="Picture 16" descr=" 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292600"/>
            <a:ext cx="2249487" cy="23129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1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0350"/>
            <a:ext cx="2881312" cy="24352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6011863" y="765175"/>
            <a:ext cx="2665412" cy="925513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>
                <a:cs typeface="Arial" charset="0"/>
              </a:rPr>
              <a:t>Extension à la paroi thoracique et rétraction de l</a:t>
            </a:r>
            <a:r>
              <a:rPr lang="ja-JP" altLang="fr-FR">
                <a:cs typeface="Arial" charset="0"/>
              </a:rPr>
              <a:t>’</a:t>
            </a:r>
            <a:r>
              <a:rPr lang="fr-FR" altLang="ja-JP">
                <a:cs typeface="Arial" charset="0"/>
              </a:rPr>
              <a:t>hémithorax</a:t>
            </a:r>
            <a:endParaRPr lang="fr-FR">
              <a:cs typeface="Arial" charset="0"/>
            </a:endParaRPr>
          </a:p>
        </p:txBody>
      </p:sp>
      <p:pic>
        <p:nvPicPr>
          <p:cNvPr id="62468" name="Picture 8" descr=" 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6348" r="1857"/>
          <a:stretch>
            <a:fillRect/>
          </a:stretch>
        </p:blipFill>
        <p:spPr bwMode="auto">
          <a:xfrm>
            <a:off x="5867400" y="2492375"/>
            <a:ext cx="2952750" cy="24796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9" name="Text Box 9"/>
          <p:cNvSpPr txBox="1">
            <a:spLocks noChangeArrowheads="1"/>
          </p:cNvSpPr>
          <p:nvPr/>
        </p:nvSpPr>
        <p:spPr bwMode="auto">
          <a:xfrm>
            <a:off x="5795963" y="5062538"/>
            <a:ext cx="2921000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>
                <a:cs typeface="Arial" charset="0"/>
              </a:rPr>
              <a:t>Envahissement du péricarde</a:t>
            </a:r>
          </a:p>
        </p:txBody>
      </p:sp>
      <p:pic>
        <p:nvPicPr>
          <p:cNvPr id="62470" name="Picture 11" descr=" 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lum bright="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2284" r="16292"/>
          <a:stretch>
            <a:fillRect/>
          </a:stretch>
        </p:blipFill>
        <p:spPr bwMode="auto">
          <a:xfrm>
            <a:off x="592138" y="3792538"/>
            <a:ext cx="2481262" cy="27003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1" name="Picture 14" descr=" 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lum bright="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520950" cy="24352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2" name="Picture 16" descr=" 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4633913"/>
            <a:ext cx="2305050" cy="20113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3" name="Text Box 12"/>
          <p:cNvSpPr txBox="1">
            <a:spLocks noChangeArrowheads="1"/>
          </p:cNvSpPr>
          <p:nvPr/>
        </p:nvSpPr>
        <p:spPr bwMode="auto">
          <a:xfrm>
            <a:off x="2540000" y="6269038"/>
            <a:ext cx="5888038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>
                <a:cs typeface="Arial" charset="0"/>
              </a:rPr>
              <a:t>Extension sous diaphragmatique, envahissement hépatique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mesotheliome 2"/>
          <p:cNvPicPr>
            <a:picLocks noChangeAspect="1" noChangeArrowheads="1"/>
          </p:cNvPicPr>
          <p:nvPr/>
        </p:nvPicPr>
        <p:blipFill>
          <a:blip r:embed="rId3">
            <a:lum bright="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2"/>
          <a:stretch>
            <a:fillRect/>
          </a:stretch>
        </p:blipFill>
        <p:spPr bwMode="auto">
          <a:xfrm>
            <a:off x="4195763" y="2870200"/>
            <a:ext cx="2454275" cy="33528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1" name="Picture 3" descr="mesotheliome 8"/>
          <p:cNvPicPr>
            <a:picLocks noChangeAspect="1" noChangeArrowheads="1"/>
          </p:cNvPicPr>
          <p:nvPr/>
        </p:nvPicPr>
        <p:blipFill>
          <a:blip r:embed="rId4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1"/>
          <a:stretch>
            <a:fillRect/>
          </a:stretch>
        </p:blipFill>
        <p:spPr bwMode="auto">
          <a:xfrm>
            <a:off x="250825" y="188913"/>
            <a:ext cx="2767013" cy="34290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mesotheliome 5"/>
          <p:cNvPicPr>
            <a:picLocks noChangeAspect="1" noChangeArrowheads="1"/>
          </p:cNvPicPr>
          <p:nvPr/>
        </p:nvPicPr>
        <p:blipFill>
          <a:blip r:embed="rId5">
            <a:lum bright="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2887663" cy="35814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6" descr="mesotheliome 4"/>
          <p:cNvPicPr>
            <a:picLocks noChangeAspect="1" noChangeArrowheads="1"/>
          </p:cNvPicPr>
          <p:nvPr/>
        </p:nvPicPr>
        <p:blipFill>
          <a:blip r:embed="rId6">
            <a:lum bright="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4"/>
          <a:stretch>
            <a:fillRect/>
          </a:stretch>
        </p:blipFill>
        <p:spPr bwMode="auto">
          <a:xfrm>
            <a:off x="1403350" y="3505200"/>
            <a:ext cx="2438400" cy="33528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Text Box 8"/>
          <p:cNvSpPr txBox="1">
            <a:spLocks noChangeArrowheads="1"/>
          </p:cNvSpPr>
          <p:nvPr/>
        </p:nvSpPr>
        <p:spPr bwMode="auto">
          <a:xfrm>
            <a:off x="2103438" y="185738"/>
            <a:ext cx="688975" cy="376237"/>
          </a:xfrm>
          <a:prstGeom prst="rect">
            <a:avLst/>
          </a:prstGeom>
          <a:solidFill>
            <a:schemeClr val="tx1"/>
          </a:solidFill>
          <a:ln w="9525">
            <a:solidFill>
              <a:srgbClr val="33CC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>
                <a:solidFill>
                  <a:srgbClr val="33CCFF"/>
                </a:solidFill>
                <a:latin typeface="Arial" charset="0"/>
                <a:cs typeface="Arial" charset="0"/>
              </a:rPr>
              <a:t>TDM</a:t>
            </a:r>
          </a:p>
        </p:txBody>
      </p:sp>
      <p:sp>
        <p:nvSpPr>
          <p:cNvPr id="63495" name="Text Box 9"/>
          <p:cNvSpPr txBox="1">
            <a:spLocks noChangeArrowheads="1"/>
          </p:cNvSpPr>
          <p:nvPr/>
        </p:nvSpPr>
        <p:spPr bwMode="auto">
          <a:xfrm>
            <a:off x="7864475" y="4291013"/>
            <a:ext cx="612775" cy="376237"/>
          </a:xfrm>
          <a:prstGeom prst="rect">
            <a:avLst/>
          </a:prstGeom>
          <a:solidFill>
            <a:schemeClr val="tx1"/>
          </a:solidFill>
          <a:ln w="9525">
            <a:solidFill>
              <a:srgbClr val="33CC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>
                <a:solidFill>
                  <a:srgbClr val="33CCFF"/>
                </a:solidFill>
                <a:latin typeface="Arial" charset="0"/>
                <a:cs typeface="Arial" charset="0"/>
              </a:rPr>
              <a:t>IRM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rdebut.jpg"/>
          <p:cNvPicPr>
            <a:picLocks noChangeAspect="1"/>
          </p:cNvPicPr>
          <p:nvPr/>
        </p:nvPicPr>
        <p:blipFill rotWithShape="1">
          <a:blip r:embed="rId3"/>
          <a:srcRect l="12295" t="10425" r="11722" b="10699"/>
          <a:stretch/>
        </p:blipFill>
        <p:spPr>
          <a:xfrm>
            <a:off x="71438" y="668338"/>
            <a:ext cx="2795587" cy="3687762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</p:pic>
      <p:pic>
        <p:nvPicPr>
          <p:cNvPr id="3" name="Image 2" descr="fr.jpg"/>
          <p:cNvPicPr>
            <a:picLocks noChangeAspect="1"/>
          </p:cNvPicPr>
          <p:nvPr/>
        </p:nvPicPr>
        <p:blipFill rotWithShape="1">
          <a:blip r:embed="rId4"/>
          <a:srcRect l="7938" t="10974" r="12245" b="10426"/>
          <a:stretch/>
        </p:blipFill>
        <p:spPr>
          <a:xfrm>
            <a:off x="3062288" y="668338"/>
            <a:ext cx="2947987" cy="3687762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</p:pic>
      <p:pic>
        <p:nvPicPr>
          <p:cNvPr id="4" name="Image 3" descr="fr fin.jpg"/>
          <p:cNvPicPr>
            <a:picLocks noChangeAspect="1"/>
          </p:cNvPicPr>
          <p:nvPr/>
        </p:nvPicPr>
        <p:blipFill rotWithShape="1">
          <a:blip r:embed="rId5"/>
          <a:srcRect l="7938" t="13306" r="20435" b="13581"/>
          <a:stretch/>
        </p:blipFill>
        <p:spPr>
          <a:xfrm>
            <a:off x="6118225" y="668338"/>
            <a:ext cx="2843213" cy="3687762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</p:pic>
      <p:sp>
        <p:nvSpPr>
          <p:cNvPr id="64517" name="ZoneTexte 4"/>
          <p:cNvSpPr txBox="1">
            <a:spLocks noChangeArrowheads="1"/>
          </p:cNvSpPr>
          <p:nvPr/>
        </p:nvSpPr>
        <p:spPr bwMode="auto">
          <a:xfrm>
            <a:off x="704850" y="4845050"/>
            <a:ext cx="74390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/>
              <a:t>Extension tumorale de proche en proche, rares évolutions métastatiques.</a:t>
            </a:r>
          </a:p>
          <a:p>
            <a:pPr algn="ctr" eaLnBrk="1" hangingPunct="1"/>
            <a:endParaRPr lang="fr-FR"/>
          </a:p>
          <a:p>
            <a:pPr algn="ctr" eaLnBrk="1" hangingPunct="1"/>
            <a:r>
              <a:rPr lang="fr-FR"/>
              <a:t>Seule la chirurgie est curatrice après exérèse complète du volume tumorale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Objec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28600"/>
            <a:ext cx="3581400" cy="2241550"/>
          </a:xfrm>
          <a:prstGeom prst="rect">
            <a:avLst/>
          </a:prstGeom>
        </p:spPr>
      </p:pic>
      <p:pic>
        <p:nvPicPr>
          <p:cNvPr id="169987" name="Object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52400"/>
            <a:ext cx="3429000" cy="2382838"/>
          </a:xfrm>
          <a:prstGeom prst="rect">
            <a:avLst/>
          </a:prstGeom>
        </p:spPr>
      </p:pic>
      <p:pic>
        <p:nvPicPr>
          <p:cNvPr id="169988" name="Object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800" y="2819400"/>
            <a:ext cx="2827338" cy="3200400"/>
          </a:xfrm>
          <a:prstGeom prst="rect">
            <a:avLst/>
          </a:prstGeom>
        </p:spPr>
      </p:pic>
      <p:pic>
        <p:nvPicPr>
          <p:cNvPr id="169989" name="Object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" y="2819400"/>
            <a:ext cx="2717800" cy="3200400"/>
          </a:xfrm>
          <a:prstGeom prst="rect">
            <a:avLst/>
          </a:prstGeom>
        </p:spPr>
      </p:pic>
      <p:pic>
        <p:nvPicPr>
          <p:cNvPr id="169990" name="Object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0" y="4724400"/>
            <a:ext cx="3048000" cy="1862138"/>
          </a:xfrm>
          <a:prstGeom prst="rect">
            <a:avLst/>
          </a:prstGeom>
        </p:spPr>
      </p:pic>
      <p:pic>
        <p:nvPicPr>
          <p:cNvPr id="169991" name="Object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58000" y="2438400"/>
            <a:ext cx="2024063" cy="2133600"/>
          </a:xfrm>
          <a:prstGeom prst="rect">
            <a:avLst/>
          </a:prstGeom>
        </p:spPr>
      </p:pic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1219200" y="6249988"/>
            <a:ext cx="3559175" cy="406400"/>
          </a:xfrm>
          <a:prstGeom prst="rect">
            <a:avLst/>
          </a:prstGeom>
          <a:noFill/>
          <a:ln w="9525">
            <a:solidFill>
              <a:srgbClr val="68A57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2000" b="1" i="1"/>
              <a:t>mésothéliome malin péritonéal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QUELQUES PIEGES EN IMAGERIE…</a:t>
            </a:r>
            <a:endParaRPr lang="en-US" sz="1800" b="1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pic>
        <p:nvPicPr>
          <p:cNvPr id="65539" name="Image 8" descr="beige_22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2131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Image 9" descr="beige_21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1447800"/>
            <a:ext cx="31448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Image 12" descr="beige_26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52938"/>
            <a:ext cx="32131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Image 13" descr="beige_26b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4452938"/>
            <a:ext cx="30480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ZoneTexte 14"/>
          <p:cNvSpPr txBox="1">
            <a:spLocks noChangeArrowheads="1"/>
          </p:cNvSpPr>
          <p:nvPr/>
        </p:nvSpPr>
        <p:spPr bwMode="auto">
          <a:xfrm>
            <a:off x="3529013" y="5392738"/>
            <a:ext cx="2211387" cy="4000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prstDash val="dot"/>
            <a:round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dirty="0" smtClean="0">
                <a:solidFill>
                  <a:srgbClr val="2F2F26"/>
                </a:solidFill>
                <a:latin typeface="+mn-lt"/>
                <a:cs typeface="Arial" charset="0"/>
              </a:rPr>
              <a:t>Muscle sous costal</a:t>
            </a:r>
          </a:p>
        </p:txBody>
      </p:sp>
      <p:sp>
        <p:nvSpPr>
          <p:cNvPr id="37897" name="ZoneTexte 15"/>
          <p:cNvSpPr txBox="1">
            <a:spLocks noChangeArrowheads="1"/>
          </p:cNvSpPr>
          <p:nvPr/>
        </p:nvSpPr>
        <p:spPr bwMode="auto">
          <a:xfrm>
            <a:off x="6172200" y="1600200"/>
            <a:ext cx="2540000" cy="4000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prstDash val="dot"/>
            <a:round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dirty="0" smtClean="0">
                <a:solidFill>
                  <a:srgbClr val="2F2F26"/>
                </a:solidFill>
                <a:latin typeface="+mn-lt"/>
                <a:cs typeface="Arial" charset="0"/>
              </a:rPr>
              <a:t>Graisse extra pleurale</a:t>
            </a:r>
          </a:p>
        </p:txBody>
      </p:sp>
      <p:sp>
        <p:nvSpPr>
          <p:cNvPr id="65545" name="ZoneTexte 16"/>
          <p:cNvSpPr txBox="1">
            <a:spLocks noChangeArrowheads="1"/>
          </p:cNvSpPr>
          <p:nvPr/>
        </p:nvSpPr>
        <p:spPr bwMode="auto">
          <a:xfrm>
            <a:off x="76200" y="1600200"/>
            <a:ext cx="5029200" cy="4000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prstDash val="dot"/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2000">
                <a:solidFill>
                  <a:schemeClr val="bg2"/>
                </a:solidFill>
                <a:cs typeface="Arial" charset="0"/>
              </a:rPr>
              <a:t>Veines systémiques postérieures (Azygos)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1117600" indent="-1117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fr-FR" sz="2400" b="1" dirty="0" smtClean="0">
                <a:solidFill>
                  <a:srgbClr val="F0E500"/>
                </a:solidFill>
                <a:latin typeface="+mn-lt"/>
              </a:rPr>
              <a:t>CONCLUSION</a:t>
            </a:r>
          </a:p>
        </p:txBody>
      </p:sp>
      <p:sp>
        <p:nvSpPr>
          <p:cNvPr id="38915" name="Espace réservé du contenu 8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r>
              <a:rPr lang="fr-FR" sz="2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Recommandations sur la réalisation du scanner dans le cadre du </a:t>
            </a:r>
            <a:r>
              <a:rPr lang="fr-FR" sz="2600" smtClean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suivi post professionnel (SPP)</a:t>
            </a:r>
            <a:r>
              <a:rPr lang="fr-FR" sz="2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:</a:t>
            </a:r>
          </a:p>
          <a:p>
            <a:pPr>
              <a:lnSpc>
                <a:spcPct val="90000"/>
              </a:lnSpc>
              <a:defRPr/>
            </a:pPr>
            <a:endParaRPr lang="fr-FR" sz="1500" smtClean="0">
              <a:effectLst>
                <a:outerShdw blurRad="38100" dist="38100" dir="2700000" algn="tl">
                  <a:srgbClr val="2F2F26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fr-FR" sz="2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TDM         exposition active ≥ 1 an</a:t>
            </a:r>
          </a:p>
          <a:p>
            <a:pPr lvl="2">
              <a:lnSpc>
                <a:spcPct val="90000"/>
              </a:lnSpc>
              <a:defRPr/>
            </a:pPr>
            <a:r>
              <a:rPr lang="fr-FR" sz="19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Latence ≥ 30 ans si exposition intermédiaire</a:t>
            </a:r>
          </a:p>
          <a:p>
            <a:pPr lvl="2">
              <a:lnSpc>
                <a:spcPct val="90000"/>
              </a:lnSpc>
              <a:defRPr/>
            </a:pPr>
            <a:r>
              <a:rPr lang="fr-FR" sz="19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Latence ≥ 20 ans si exposition forte</a:t>
            </a:r>
          </a:p>
          <a:p>
            <a:pPr lvl="2">
              <a:lnSpc>
                <a:spcPct val="90000"/>
              </a:lnSpc>
              <a:defRPr/>
            </a:pPr>
            <a:endParaRPr lang="fr-FR" sz="1900" smtClean="0">
              <a:effectLst>
                <a:outerShdw blurRad="38100" dist="38100" dir="2700000" algn="tl">
                  <a:srgbClr val="2F2F26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fr-FR" sz="26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TDM initial normal</a:t>
            </a:r>
          </a:p>
          <a:p>
            <a:pPr lvl="2">
              <a:lnSpc>
                <a:spcPct val="90000"/>
              </a:lnSpc>
              <a:defRPr/>
            </a:pPr>
            <a:r>
              <a:rPr lang="fr-FR" sz="19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1x tous les 5 ans si exposition forte</a:t>
            </a:r>
          </a:p>
          <a:p>
            <a:pPr lvl="2">
              <a:lnSpc>
                <a:spcPct val="90000"/>
              </a:lnSpc>
              <a:defRPr/>
            </a:pPr>
            <a:r>
              <a:rPr lang="fr-FR" sz="19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1x tous les 10 ans pour autres expositions </a:t>
            </a:r>
          </a:p>
          <a:p>
            <a:pPr>
              <a:lnSpc>
                <a:spcPct val="90000"/>
              </a:lnSpc>
              <a:defRPr/>
            </a:pPr>
            <a:endParaRPr lang="fr-FR" sz="2000" smtClean="0">
              <a:effectLst>
                <a:outerShdw blurRad="38100" dist="38100" dir="2700000" algn="tl">
                  <a:srgbClr val="2F2F26"/>
                </a:outerShdw>
              </a:effectLst>
              <a:latin typeface="Arial" charset="0"/>
            </a:endParaRPr>
          </a:p>
        </p:txBody>
      </p:sp>
      <p:sp>
        <p:nvSpPr>
          <p:cNvPr id="10" name="Double flèche horizontale 9"/>
          <p:cNvSpPr>
            <a:spLocks noChangeArrowheads="1"/>
          </p:cNvSpPr>
          <p:nvPr/>
        </p:nvSpPr>
        <p:spPr bwMode="auto">
          <a:xfrm>
            <a:off x="1979613" y="3386138"/>
            <a:ext cx="609600" cy="3048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Arial" charset="0"/>
              <a:ea typeface="ＭＳ Ｐゴシック" pitchFamily="-105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1117600" indent="-1117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fr-FR" sz="2400" b="1" dirty="0" smtClean="0">
                <a:solidFill>
                  <a:srgbClr val="F0E500"/>
                </a:solidFill>
                <a:latin typeface="+mn-lt"/>
              </a:rPr>
              <a:t>CONCLUSION</a:t>
            </a:r>
          </a:p>
        </p:txBody>
      </p:sp>
      <p:sp>
        <p:nvSpPr>
          <p:cNvPr id="39939" name="Espace réservé du contenu 8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z="20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Intérêt du scanner avec </a:t>
            </a:r>
            <a:r>
              <a:rPr lang="fr-FR" sz="2000" smtClean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protocole adapté </a:t>
            </a:r>
            <a:r>
              <a:rPr lang="fr-FR" sz="20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(procubitus ++, limiter irradiation)</a:t>
            </a:r>
          </a:p>
          <a:p>
            <a:r>
              <a:rPr lang="fr-FR" sz="20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Critères </a:t>
            </a:r>
            <a:r>
              <a:rPr lang="fr-FR" sz="2000" smtClean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morphologiques</a:t>
            </a:r>
            <a:r>
              <a:rPr lang="fr-FR" sz="20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 et </a:t>
            </a:r>
            <a:r>
              <a:rPr lang="fr-FR" sz="2000" smtClean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topographiques</a:t>
            </a:r>
          </a:p>
          <a:p>
            <a:r>
              <a:rPr lang="fr-FR" sz="2000" smtClean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Atteinte pleurale et/ou pulmonaire.</a:t>
            </a:r>
          </a:p>
          <a:p>
            <a:r>
              <a:rPr lang="fr-FR" sz="20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Interprétation devant aboutir à une </a:t>
            </a:r>
            <a:r>
              <a:rPr lang="fr-FR" sz="2000" smtClean="0">
                <a:solidFill>
                  <a:srgbClr val="33C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 standardisation » </a:t>
            </a:r>
            <a:r>
              <a:rPr lang="fr-FR" sz="20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des comptes rendus.</a:t>
            </a:r>
          </a:p>
          <a:p>
            <a:endParaRPr lang="fr-FR" sz="2000" smtClean="0">
              <a:effectLst>
                <a:outerShdw blurRad="38100" dist="38100" dir="2700000" algn="tl">
                  <a:srgbClr val="2F2F26"/>
                </a:outerShdw>
              </a:effectLst>
            </a:endParaRPr>
          </a:p>
          <a:p>
            <a:pPr>
              <a:buFontTx/>
              <a:buNone/>
            </a:pPr>
            <a:r>
              <a:rPr lang="fr-FR" sz="20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   Conclusion non ambiguë sur la présence ou l</a:t>
            </a:r>
            <a:r>
              <a:rPr lang="ja-JP" altLang="fr-FR" sz="20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altLang="ja-JP" sz="20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absence de lésions liées à l</a:t>
            </a:r>
            <a:r>
              <a:rPr lang="ja-JP" altLang="fr-FR" sz="20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 altLang="ja-JP" sz="20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amiante: </a:t>
            </a:r>
            <a:r>
              <a:rPr lang="fr-FR" altLang="ja-JP" sz="2000" i="1" smtClean="0">
                <a:solidFill>
                  <a:srgbClr val="C7C04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indemnisations..</a:t>
            </a:r>
          </a:p>
          <a:p>
            <a:endParaRPr lang="fr-FR" smtClean="0">
              <a:effectLst>
                <a:outerShdw blurRad="38100" dist="38100" dir="2700000" algn="tl">
                  <a:srgbClr val="2F2F26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fr-FR" sz="2400" b="1" i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REFERENCES</a:t>
            </a:r>
          </a:p>
        </p:txBody>
      </p:sp>
      <p:sp>
        <p:nvSpPr>
          <p:cNvPr id="40963" name="Espace réservé du contenu 2"/>
          <p:cNvSpPr>
            <a:spLocks noGrp="1"/>
          </p:cNvSpPr>
          <p:nvPr>
            <p:ph idx="1"/>
          </p:nvPr>
        </p:nvSpPr>
        <p:spPr>
          <a:xfrm>
            <a:off x="685800" y="1868488"/>
            <a:ext cx="7770813" cy="4257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900" smtClean="0">
                <a:effectLst>
                  <a:outerShdw blurRad="38100" dist="38100" dir="2700000" algn="tl">
                    <a:srgbClr val="2F2F26"/>
                  </a:outerShdw>
                </a:effectLst>
                <a:latin typeface="Arial" charset="0"/>
              </a:rPr>
              <a:t>Beigelman-Aubry C. Atlas iconographique tomodensitométrique des pathologies bénignes de l</a:t>
            </a:r>
            <a:r>
              <a:rPr lang="ja-JP" altLang="fr-FR" sz="1900" smtClean="0">
                <a:effectLst>
                  <a:outerShdw blurRad="38100" dist="38100" dir="2700000" algn="tl">
                    <a:srgbClr val="2F2F26"/>
                  </a:outerShdw>
                </a:effectLst>
                <a:latin typeface="Arial" charset="0"/>
              </a:rPr>
              <a:t>’</a:t>
            </a:r>
            <a:r>
              <a:rPr lang="fr-FR" altLang="ja-JP" sz="1900" smtClean="0">
                <a:effectLst>
                  <a:outerShdw blurRad="38100" dist="38100" dir="2700000" algn="tl">
                    <a:srgbClr val="2F2F26"/>
                  </a:outerShdw>
                </a:effectLst>
                <a:latin typeface="Arial" charset="0"/>
              </a:rPr>
              <a:t>amiante. J Radiol 2007; 88:845-62.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endParaRPr lang="fr-FR" sz="1900" smtClean="0">
              <a:effectLst>
                <a:outerShdw blurRad="38100" dist="38100" dir="2700000" algn="tl">
                  <a:srgbClr val="2F2F26"/>
                </a:outerShdw>
              </a:effectLst>
              <a:latin typeface="Arial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900" smtClean="0">
                <a:effectLst>
                  <a:outerShdw blurRad="38100" dist="38100" dir="2700000" algn="tl">
                    <a:srgbClr val="2F2F26"/>
                  </a:outerShdw>
                </a:effectLst>
                <a:latin typeface="Arial" charset="0"/>
              </a:rPr>
              <a:t>Huw D. Roach, Gareth J. Davies, Richard Attanoos, Michael Crane, Haydn Adams, and Siân Phillips Asbestos: When the Dust Settles—An Imaging Review of Asbestos-related Disease Radiographics 2002; 22:S167-S184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endParaRPr lang="fr-FR" sz="1900" smtClean="0">
              <a:effectLst>
                <a:outerShdw blurRad="38100" dist="38100" dir="2700000" algn="tl">
                  <a:srgbClr val="2F2F26"/>
                </a:outerShdw>
              </a:effectLst>
              <a:latin typeface="Arial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1900" smtClean="0">
                <a:effectLst>
                  <a:outerShdw blurRad="38100" dist="38100" dir="2700000" algn="tl">
                    <a:srgbClr val="2F2F26"/>
                  </a:outerShdw>
                </a:effectLst>
                <a:latin typeface="Arial" charset="0"/>
              </a:rPr>
              <a:t>Masanori Akira, Satoru Yamamoto, Yoshikazu Inoue, and Mitsunori SakataniHigh-Resolution CT of Asbestosis and Idiopathic Pulmonary Fibrosis Am. J. Roentgenol., 2003; 181:163 - 169.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2306638" cy="577850"/>
          </a:xfrm>
          <a:solidFill>
            <a:srgbClr val="68A57A"/>
          </a:solidFill>
          <a:ln w="19050">
            <a:solidFill>
              <a:schemeClr val="tx1"/>
            </a:solidFill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Silicose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8113" y="1168400"/>
            <a:ext cx="8751887" cy="881063"/>
          </a:xfrm>
          <a:ln>
            <a:solidFill>
              <a:srgbClr val="FFFFFF"/>
            </a:solidFill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1800" smtClean="0">
                <a:effectLst>
                  <a:outerShdw blurRad="38100" dist="38100" dir="2700000" algn="tl">
                    <a:srgbClr val="2F2F26"/>
                  </a:outerShdw>
                </a:effectLst>
              </a:rPr>
              <a:t>La silicose et la pneumoconiose des mineurs de charbon ont des présentations radiologiques proches, elles seront étudiées dans le même chapitre.</a:t>
            </a:r>
          </a:p>
        </p:txBody>
      </p:sp>
      <p:sp>
        <p:nvSpPr>
          <p:cNvPr id="22532" name="ZoneTexte 3"/>
          <p:cNvSpPr txBox="1">
            <a:spLocks noChangeArrowheads="1"/>
          </p:cNvSpPr>
          <p:nvPr/>
        </p:nvSpPr>
        <p:spPr bwMode="auto">
          <a:xfrm>
            <a:off x="138113" y="2725738"/>
            <a:ext cx="8751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38113" y="2371725"/>
            <a:ext cx="8751887" cy="107315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indent="-342900" algn="just">
              <a:spcBef>
                <a:spcPts val="2000"/>
              </a:spcBef>
              <a:buFontTx/>
              <a:buBlip>
                <a:blip r:embed="rId3"/>
              </a:buBlip>
              <a:defRPr/>
            </a:pPr>
            <a:r>
              <a:rPr lang="fr-FR">
                <a:effectLst>
                  <a:outerShdw blurRad="38100" dist="38100" dir="2700000" algn="tl">
                    <a:srgbClr val="2F2F26"/>
                  </a:outerShdw>
                </a:effectLst>
              </a:rPr>
              <a:t>La silicose et lié à l</a:t>
            </a:r>
            <a:r>
              <a:rPr lang="fr-FR" altLang="fr-FR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>
                <a:effectLst>
                  <a:outerShdw blurRad="38100" dist="38100" dir="2700000" algn="tl">
                    <a:srgbClr val="2F2F26"/>
                  </a:outerShdw>
                </a:effectLst>
              </a:rPr>
              <a:t>inhalation de bioxyde de silicium et touche notamment les carriers, les mineurs, les tunneliers et les prothésistes dentaires.</a:t>
            </a:r>
          </a:p>
        </p:txBody>
      </p:sp>
      <p:pic>
        <p:nvPicPr>
          <p:cNvPr id="22534" name="Image 3" descr="img13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20958" r="10793" b="71146"/>
          <a:stretch>
            <a:fillRect/>
          </a:stretch>
        </p:blipFill>
        <p:spPr bwMode="auto">
          <a:xfrm>
            <a:off x="381000" y="3444875"/>
            <a:ext cx="83978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138113" y="5013325"/>
            <a:ext cx="8751887" cy="107315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indent="-342900" algn="just">
              <a:spcBef>
                <a:spcPts val="2000"/>
              </a:spcBef>
              <a:buFontTx/>
              <a:buBlip>
                <a:blip r:embed="rId3"/>
              </a:buBlip>
              <a:defRPr/>
            </a:pPr>
            <a:r>
              <a:rPr lang="fr-FR">
                <a:effectLst>
                  <a:outerShdw blurRad="38100" dist="38100" dir="2700000" algn="tl">
                    <a:srgbClr val="2F2F26"/>
                  </a:outerShdw>
                </a:effectLst>
              </a:rPr>
              <a:t>La pneumoconiose des mineurs de charbon est secondaire à l</a:t>
            </a:r>
            <a:r>
              <a:rPr lang="fr-FR" altLang="fr-FR">
                <a:effectLst>
                  <a:outerShdw blurRad="38100" dist="38100" dir="2700000" algn="tl">
                    <a:srgbClr val="2F2F26"/>
                  </a:outerShdw>
                </a:effectLst>
              </a:rPr>
              <a:t>’</a:t>
            </a:r>
            <a:r>
              <a:rPr lang="fr-FR">
                <a:effectLst>
                  <a:outerShdw blurRad="38100" dist="38100" dir="2700000" algn="tl">
                    <a:srgbClr val="2F2F26"/>
                  </a:outerShdw>
                </a:effectLst>
              </a:rPr>
              <a:t>inhalation de poussière de charbon contenant du carbone de charbon, du mica, du kaolin et de la silice.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38113" y="1389063"/>
            <a:ext cx="8751887" cy="1073150"/>
          </a:xfrm>
          <a:solidFill>
            <a:srgbClr val="5EB298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fr-FR" sz="400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AUTRES PNEUMOCONIOSES</a:t>
            </a:r>
          </a:p>
        </p:txBody>
      </p:sp>
      <p:sp>
        <p:nvSpPr>
          <p:cNvPr id="69636" name="ZoneTexte 3"/>
          <p:cNvSpPr txBox="1">
            <a:spLocks noChangeArrowheads="1"/>
          </p:cNvSpPr>
          <p:nvPr/>
        </p:nvSpPr>
        <p:spPr bwMode="auto">
          <a:xfrm>
            <a:off x="138113" y="2725738"/>
            <a:ext cx="8751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/>
            <a:r>
              <a:rPr lang="fr-FR" sz="3200" b="1" smtClean="0">
                <a:solidFill>
                  <a:srgbClr val="68A57A"/>
                </a:solidFill>
                <a:effectLst/>
              </a:rPr>
              <a:t>Sidérose pulmonaire</a:t>
            </a:r>
            <a:endParaRPr lang="fr-FR" sz="3600" b="1" smtClean="0">
              <a:solidFill>
                <a:srgbClr val="68A57A"/>
              </a:solidFill>
              <a:effectLst/>
            </a:endParaRPr>
          </a:p>
        </p:txBody>
      </p:sp>
      <p:sp>
        <p:nvSpPr>
          <p:cNvPr id="172035" name="Rectangle 3"/>
          <p:cNvSpPr>
            <a:spLocks noGrp="1"/>
          </p:cNvSpPr>
          <p:nvPr>
            <p:ph type="body" idx="1"/>
          </p:nvPr>
        </p:nvSpPr>
        <p:spPr bwMode="auto">
          <a:xfrm>
            <a:off x="0" y="1371600"/>
            <a:ext cx="914400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None/>
            </a:pPr>
            <a:r>
              <a:rPr lang="fr-FR" sz="1500" b="1" smtClean="0">
                <a:solidFill>
                  <a:schemeClr val="bg1"/>
                </a:solidFill>
                <a:effectLst/>
                <a:latin typeface="Comic Sans MS" pitchFamily="66" charset="0"/>
              </a:rPr>
              <a:t>	</a:t>
            </a:r>
            <a:r>
              <a:rPr lang="fr-FR" sz="1600" smtClean="0">
                <a:effectLst/>
              </a:rPr>
              <a:t>Accumulation</a:t>
            </a:r>
            <a:r>
              <a:rPr lang="fr-FR" sz="1600" smtClean="0">
                <a:solidFill>
                  <a:schemeClr val="bg1"/>
                </a:solidFill>
                <a:effectLst/>
              </a:rPr>
              <a:t> </a:t>
            </a:r>
            <a:r>
              <a:rPr lang="fr-FR" sz="1600" smtClean="0">
                <a:solidFill>
                  <a:srgbClr val="00FFFF"/>
                </a:solidFill>
                <a:effectLst/>
              </a:rPr>
              <a:t>d’oxydes de fer</a:t>
            </a:r>
            <a:r>
              <a:rPr lang="fr-FR" sz="1600" smtClean="0">
                <a:solidFill>
                  <a:schemeClr val="bg1"/>
                </a:solidFill>
                <a:effectLst/>
              </a:rPr>
              <a:t> </a:t>
            </a:r>
            <a:r>
              <a:rPr lang="fr-FR" sz="1600" smtClean="0">
                <a:effectLst/>
              </a:rPr>
              <a:t>dans les</a:t>
            </a:r>
            <a:r>
              <a:rPr lang="fr-FR" sz="1600" smtClean="0">
                <a:solidFill>
                  <a:schemeClr val="bg1"/>
                </a:solidFill>
                <a:effectLst/>
              </a:rPr>
              <a:t> </a:t>
            </a:r>
            <a:r>
              <a:rPr lang="fr-FR" sz="1600" smtClean="0">
                <a:solidFill>
                  <a:srgbClr val="FF66FF"/>
                </a:solidFill>
                <a:effectLst/>
              </a:rPr>
              <a:t>macrophages</a:t>
            </a:r>
            <a:r>
              <a:rPr lang="fr-FR" sz="1600" smtClean="0">
                <a:solidFill>
                  <a:schemeClr val="bg1"/>
                </a:solidFill>
                <a:effectLst/>
              </a:rPr>
              <a:t> </a:t>
            </a:r>
            <a:r>
              <a:rPr lang="fr-FR" sz="1600" smtClean="0">
                <a:effectLst/>
              </a:rPr>
              <a:t>du poumon . Elle s’observe chez les</a:t>
            </a:r>
            <a:r>
              <a:rPr lang="fr-FR" sz="1600" smtClean="0">
                <a:solidFill>
                  <a:schemeClr val="bg1"/>
                </a:solidFill>
                <a:effectLst/>
              </a:rPr>
              <a:t> </a:t>
            </a:r>
            <a:r>
              <a:rPr lang="fr-FR" sz="1600" smtClean="0">
                <a:solidFill>
                  <a:srgbClr val="FFCC00"/>
                </a:solidFill>
                <a:effectLst/>
              </a:rPr>
              <a:t>soudeurs à l’arc</a:t>
            </a:r>
            <a:r>
              <a:rPr lang="fr-FR" sz="1600" smtClean="0">
                <a:solidFill>
                  <a:schemeClr val="bg1"/>
                </a:solidFill>
                <a:effectLst/>
              </a:rPr>
              <a:t> </a:t>
            </a:r>
            <a:r>
              <a:rPr lang="fr-FR" sz="1600" smtClean="0">
                <a:effectLst/>
              </a:rPr>
              <a:t>ou au</a:t>
            </a:r>
            <a:r>
              <a:rPr lang="fr-FR" sz="1600" smtClean="0">
                <a:solidFill>
                  <a:schemeClr val="bg1"/>
                </a:solidFill>
                <a:effectLst/>
              </a:rPr>
              <a:t> </a:t>
            </a:r>
            <a:r>
              <a:rPr lang="fr-FR" sz="1600" smtClean="0">
                <a:solidFill>
                  <a:srgbClr val="FFCC00"/>
                </a:solidFill>
                <a:effectLst/>
              </a:rPr>
              <a:t>chalumeau oxy-acéthylènique</a:t>
            </a:r>
            <a:r>
              <a:rPr lang="fr-FR" sz="1600" smtClean="0">
                <a:solidFill>
                  <a:schemeClr val="bg1"/>
                </a:solidFill>
                <a:effectLst/>
              </a:rPr>
              <a:t> </a:t>
            </a:r>
            <a:r>
              <a:rPr lang="fr-FR" sz="1600" smtClean="0">
                <a:effectLst/>
              </a:rPr>
              <a:t>qui sont exposés aux vapeurs de métal .la sidérose n’entraîne</a:t>
            </a:r>
            <a:r>
              <a:rPr lang="fr-FR" sz="1600" smtClean="0">
                <a:solidFill>
                  <a:schemeClr val="bg1"/>
                </a:solidFill>
                <a:effectLst/>
              </a:rPr>
              <a:t> </a:t>
            </a:r>
            <a:r>
              <a:rPr lang="fr-FR" sz="1600" smtClean="0">
                <a:solidFill>
                  <a:srgbClr val="00FFFF"/>
                </a:solidFill>
                <a:effectLst/>
              </a:rPr>
              <a:t>pas de fibrose</a:t>
            </a:r>
            <a:r>
              <a:rPr lang="fr-FR" sz="1600" smtClean="0">
                <a:solidFill>
                  <a:schemeClr val="bg1"/>
                </a:solidFill>
                <a:effectLst/>
              </a:rPr>
              <a:t> </a:t>
            </a:r>
            <a:r>
              <a:rPr lang="fr-FR" sz="1600" smtClean="0">
                <a:effectLst/>
              </a:rPr>
              <a:t>ni de retentissement fonctionnel mais le fer est souvent mélangé à une quantité notable de silice entraînant une</a:t>
            </a:r>
            <a:r>
              <a:rPr lang="fr-FR" sz="1600" smtClean="0">
                <a:solidFill>
                  <a:schemeClr val="bg1"/>
                </a:solidFill>
                <a:effectLst/>
              </a:rPr>
              <a:t> </a:t>
            </a:r>
            <a:r>
              <a:rPr lang="fr-FR" sz="1600" smtClean="0">
                <a:solidFill>
                  <a:srgbClr val="FF66FF"/>
                </a:solidFill>
                <a:effectLst/>
              </a:rPr>
              <a:t>silico-sidérose</a:t>
            </a:r>
            <a:r>
              <a:rPr lang="fr-FR" sz="1600" smtClean="0">
                <a:solidFill>
                  <a:schemeClr val="bg1"/>
                </a:solidFill>
                <a:effectLst/>
              </a:rPr>
              <a:t> </a:t>
            </a:r>
            <a:r>
              <a:rPr lang="fr-FR" sz="1600" smtClean="0">
                <a:effectLst/>
              </a:rPr>
              <a:t>( pneumoconiose à poussières mixtes ) associée à une fibrose interstitielle modérée.</a:t>
            </a:r>
          </a:p>
          <a:p>
            <a:pPr marL="609600" indent="-609600">
              <a:buFontTx/>
              <a:buNone/>
            </a:pPr>
            <a:endParaRPr lang="fr-FR" sz="1600" smtClean="0">
              <a:effectLst/>
            </a:endParaRPr>
          </a:p>
          <a:p>
            <a:pPr marL="609600" indent="-609600">
              <a:buFontTx/>
              <a:buNone/>
            </a:pPr>
            <a:r>
              <a:rPr lang="fr-FR" sz="1600" smtClean="0">
                <a:solidFill>
                  <a:schemeClr val="bg1"/>
                </a:solidFill>
                <a:effectLst/>
              </a:rPr>
              <a:t>	</a:t>
            </a:r>
            <a:r>
              <a:rPr lang="fr-FR" sz="1600" smtClean="0">
                <a:effectLst/>
              </a:rPr>
              <a:t>Radiologiquement ,la sidérose pure entraîne une</a:t>
            </a:r>
            <a:r>
              <a:rPr lang="fr-FR" sz="1600" smtClean="0">
                <a:solidFill>
                  <a:schemeClr val="bg1"/>
                </a:solidFill>
                <a:effectLst/>
              </a:rPr>
              <a:t> </a:t>
            </a:r>
            <a:r>
              <a:rPr lang="fr-FR" sz="1600" smtClean="0">
                <a:solidFill>
                  <a:srgbClr val="FFCC00"/>
                </a:solidFill>
                <a:effectLst/>
              </a:rPr>
              <a:t>fine réticulation</a:t>
            </a:r>
            <a:r>
              <a:rPr lang="fr-FR" sz="1600" smtClean="0">
                <a:solidFill>
                  <a:schemeClr val="bg1"/>
                </a:solidFill>
                <a:effectLst/>
              </a:rPr>
              <a:t> </a:t>
            </a:r>
            <a:r>
              <a:rPr lang="fr-FR" sz="1600" smtClean="0">
                <a:effectLst/>
              </a:rPr>
              <a:t>et des</a:t>
            </a:r>
            <a:r>
              <a:rPr lang="fr-FR" sz="1600" smtClean="0">
                <a:solidFill>
                  <a:schemeClr val="bg1"/>
                </a:solidFill>
                <a:effectLst/>
              </a:rPr>
              <a:t> </a:t>
            </a:r>
            <a:r>
              <a:rPr lang="fr-FR" sz="1600" smtClean="0">
                <a:solidFill>
                  <a:srgbClr val="00FF00"/>
                </a:solidFill>
                <a:effectLst/>
              </a:rPr>
              <a:t>opacités micronodulaire moins denses et moins diffuses que</a:t>
            </a:r>
            <a:r>
              <a:rPr lang="fr-FR" sz="1600" smtClean="0">
                <a:solidFill>
                  <a:schemeClr val="bg1"/>
                </a:solidFill>
                <a:effectLst/>
              </a:rPr>
              <a:t> </a:t>
            </a:r>
            <a:r>
              <a:rPr lang="fr-FR" sz="1600" smtClean="0">
                <a:solidFill>
                  <a:srgbClr val="00FF00"/>
                </a:solidFill>
                <a:effectLst/>
              </a:rPr>
              <a:t>dans la </a:t>
            </a:r>
            <a:r>
              <a:rPr lang="fr-FR" sz="1600" smtClean="0">
                <a:effectLst/>
              </a:rPr>
              <a:t>silicose. Ces anomalies peuvent régresser et disparaître avec la cessation de l’exposition, ce qui confirment qu’elles correspondent essentiellement aux macrophages chargés de particule de fer.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/>
            <a:r>
              <a:rPr lang="fr-FR" sz="3200" b="1" smtClean="0">
                <a:solidFill>
                  <a:srgbClr val="68A57A"/>
                </a:solidFill>
                <a:effectLst/>
              </a:rPr>
              <a:t>Sidérose pulmonaire</a:t>
            </a:r>
            <a:endParaRPr lang="fr-FR" sz="3600" b="1" smtClean="0">
              <a:solidFill>
                <a:srgbClr val="68A57A"/>
              </a:solidFill>
              <a:effectLst/>
            </a:endParaRPr>
          </a:p>
        </p:txBody>
      </p:sp>
      <p:sp>
        <p:nvSpPr>
          <p:cNvPr id="173059" name="Rectangle 3"/>
          <p:cNvSpPr>
            <a:spLocks noGrp="1"/>
          </p:cNvSpPr>
          <p:nvPr>
            <p:ph type="body" idx="1"/>
          </p:nvPr>
        </p:nvSpPr>
        <p:spPr bwMode="auto">
          <a:xfrm>
            <a:off x="0" y="914400"/>
            <a:ext cx="914400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None/>
            </a:pPr>
            <a:r>
              <a:rPr lang="fr-FR" sz="1500" b="1" smtClean="0">
                <a:solidFill>
                  <a:schemeClr val="bg1"/>
                </a:solidFill>
                <a:effectLst/>
              </a:rPr>
              <a:t>	</a:t>
            </a:r>
            <a:r>
              <a:rPr lang="fr-FR" sz="1600" smtClean="0">
                <a:effectLst/>
              </a:rPr>
              <a:t>En CT-HR chez les soudeurs à l’arc on retrouve le micronodules centrolobulaires mal définis avec ou sans images linéaires branchées ( qui traduisent l’accumulation péri-bronchovasculaire des macrophages ) et les zones de verre dépoli bilatérales (reflétant les macrophage des espaces aériens alvéolaires )</a:t>
            </a:r>
          </a:p>
        </p:txBody>
      </p:sp>
      <p:pic>
        <p:nvPicPr>
          <p:cNvPr id="173062" name="Objec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911350"/>
            <a:ext cx="3846513" cy="2903538"/>
          </a:xfrm>
          <a:prstGeom prst="rect">
            <a:avLst/>
          </a:prstGeom>
        </p:spPr>
      </p:pic>
      <p:pic>
        <p:nvPicPr>
          <p:cNvPr id="173063" name="Object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900" y="3924300"/>
            <a:ext cx="3905250" cy="2933700"/>
          </a:xfrm>
          <a:prstGeom prst="rect">
            <a:avLst/>
          </a:prstGeom>
        </p:spPr>
      </p:pic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6011863" y="5805488"/>
            <a:ext cx="297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b="1"/>
              <a:t>Sidérose chez un soudeur</a:t>
            </a:r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5759450" y="6248400"/>
            <a:ext cx="3384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b="1"/>
              <a:t>(ouvrier d’un chantier naval)</a:t>
            </a:r>
          </a:p>
        </p:txBody>
      </p:sp>
      <p:pic>
        <p:nvPicPr>
          <p:cNvPr id="173066" name="Object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1913" y="1908175"/>
            <a:ext cx="3614737" cy="37655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Object 2"/>
          <p:cNvPicPr>
            <a:picLocks noChangeAspect="1"/>
          </p:cNvPicPr>
          <p:nvPr/>
        </p:nvPicPr>
        <p:blipFill>
          <a:blip r:embed="rId4"/>
          <a:srcRect t="2099" b="86"/>
          <a:stretch>
            <a:fillRect/>
          </a:stretch>
        </p:blipFill>
        <p:spPr>
          <a:xfrm>
            <a:off x="228600" y="138113"/>
            <a:ext cx="3838575" cy="2703512"/>
          </a:xfrm>
          <a:prstGeom prst="rect">
            <a:avLst/>
          </a:prstGeom>
        </p:spPr>
      </p:pic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4356100" y="1484313"/>
            <a:ext cx="287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b="1"/>
              <a:t>Sidérose professionnelle</a:t>
            </a:r>
          </a:p>
        </p:txBody>
      </p:sp>
      <p:pic>
        <p:nvPicPr>
          <p:cNvPr id="174084" name="Object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200400"/>
            <a:ext cx="2711450" cy="2743200"/>
          </a:xfrm>
          <a:prstGeom prst="rect">
            <a:avLst/>
          </a:prstGeom>
        </p:spPr>
      </p:pic>
      <p:pic>
        <p:nvPicPr>
          <p:cNvPr id="174085" name="Object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0" y="3276600"/>
            <a:ext cx="2438400" cy="2246313"/>
          </a:xfrm>
          <a:prstGeom prst="rect">
            <a:avLst/>
          </a:prstGeom>
        </p:spPr>
      </p:pic>
      <p:pic>
        <p:nvPicPr>
          <p:cNvPr id="174086" name="Object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0" y="3124200"/>
            <a:ext cx="2819400" cy="1836738"/>
          </a:xfrm>
          <a:prstGeom prst="rect">
            <a:avLst/>
          </a:prstGeom>
        </p:spPr>
      </p:pic>
      <p:pic>
        <p:nvPicPr>
          <p:cNvPr id="174087" name="Object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7400" y="5029200"/>
            <a:ext cx="3048000" cy="1765300"/>
          </a:xfrm>
          <a:prstGeom prst="rect">
            <a:avLst/>
          </a:prstGeom>
        </p:spPr>
      </p:pic>
      <p:sp>
        <p:nvSpPr>
          <p:cNvPr id="174088" name="Line 8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685800" y="6245225"/>
            <a:ext cx="426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 b="1"/>
              <a:t>hémosidérose ; rétrecissement mitral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/>
          </p:cNvSpPr>
          <p:nvPr>
            <p:ph type="title"/>
          </p:nvPr>
        </p:nvSpPr>
        <p:spPr bwMode="auto">
          <a:xfrm>
            <a:off x="0" y="-15240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/>
            <a:r>
              <a:rPr lang="fr-FR" sz="3200" b="1" smtClean="0">
                <a:solidFill>
                  <a:srgbClr val="68A57A"/>
                </a:solidFill>
                <a:effectLst/>
              </a:rPr>
              <a:t>Pneumoconiose aux alliages de métaux lourds</a:t>
            </a:r>
            <a:endParaRPr lang="fr-FR" sz="3600" b="1" smtClean="0">
              <a:solidFill>
                <a:srgbClr val="68A57A"/>
              </a:solidFill>
              <a:effectLst/>
            </a:endParaRPr>
          </a:p>
        </p:txBody>
      </p:sp>
      <p:sp>
        <p:nvSpPr>
          <p:cNvPr id="175107" name="Rectangle 3"/>
          <p:cNvSpPr>
            <a:spLocks noGrp="1"/>
          </p:cNvSpPr>
          <p:nvPr>
            <p:ph type="body" idx="1"/>
          </p:nvPr>
        </p:nvSpPr>
        <p:spPr bwMode="auto">
          <a:xfrm>
            <a:off x="0" y="990600"/>
            <a:ext cx="9144000" cy="3906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None/>
            </a:pPr>
            <a:r>
              <a:rPr lang="fr-FR" sz="1500" b="1" smtClean="0">
                <a:solidFill>
                  <a:schemeClr val="bg1"/>
                </a:solidFill>
                <a:effectLst/>
                <a:latin typeface="Comic Sans MS" pitchFamily="66" charset="0"/>
              </a:rPr>
              <a:t>	</a:t>
            </a:r>
            <a:r>
              <a:rPr lang="fr-FR" sz="1500" b="1" smtClean="0">
                <a:effectLst/>
              </a:rPr>
              <a:t>Les métaux lourds sont des</a:t>
            </a:r>
            <a:r>
              <a:rPr lang="fr-FR" sz="1500" b="1" smtClean="0">
                <a:solidFill>
                  <a:schemeClr val="bg1"/>
                </a:solidFill>
                <a:effectLst/>
              </a:rPr>
              <a:t> </a:t>
            </a:r>
            <a:r>
              <a:rPr lang="fr-FR" sz="1500" b="1" smtClean="0">
                <a:solidFill>
                  <a:srgbClr val="FFFF00"/>
                </a:solidFill>
                <a:effectLst/>
              </a:rPr>
              <a:t>alliages de tungstène,de carbone et de</a:t>
            </a:r>
            <a:r>
              <a:rPr lang="fr-FR" sz="1500" b="1" smtClean="0">
                <a:solidFill>
                  <a:schemeClr val="bg1"/>
                </a:solidFill>
                <a:effectLst/>
              </a:rPr>
              <a:t> </a:t>
            </a:r>
            <a:r>
              <a:rPr lang="fr-FR" sz="1500" b="1" smtClean="0">
                <a:solidFill>
                  <a:schemeClr val="hlink"/>
                </a:solidFill>
                <a:effectLst/>
              </a:rPr>
              <a:t>cobalt</a:t>
            </a:r>
            <a:r>
              <a:rPr lang="fr-FR" sz="1500" b="1" smtClean="0">
                <a:effectLst/>
              </a:rPr>
              <a:t>. Ils sont extrêmement durs et résistants à la chaleur .On les utilise pour perforer et polir les autres métaux .L’exposition à ces métaux lourds peut s’observer pendant la fabrication ou l’utilisation de ces produits et constitue une cause bien connue de</a:t>
            </a:r>
            <a:r>
              <a:rPr lang="fr-FR" sz="1500" b="1" smtClean="0">
                <a:solidFill>
                  <a:schemeClr val="bg1"/>
                </a:solidFill>
                <a:effectLst/>
              </a:rPr>
              <a:t> </a:t>
            </a:r>
            <a:r>
              <a:rPr lang="fr-FR" sz="1500" b="1" smtClean="0">
                <a:solidFill>
                  <a:srgbClr val="00FFFF"/>
                </a:solidFill>
                <a:effectLst/>
              </a:rPr>
              <a:t>pneumonie interstitielle et de fibrose</a:t>
            </a:r>
            <a:r>
              <a:rPr lang="fr-FR" sz="1500" b="1" smtClean="0">
                <a:effectLst/>
              </a:rPr>
              <a:t>.</a:t>
            </a:r>
          </a:p>
          <a:p>
            <a:pPr marL="609600" indent="-609600">
              <a:buFontTx/>
              <a:buNone/>
            </a:pPr>
            <a:r>
              <a:rPr lang="fr-FR" sz="1500" b="1" smtClean="0">
                <a:solidFill>
                  <a:schemeClr val="bg1"/>
                </a:solidFill>
                <a:effectLst/>
              </a:rPr>
              <a:t>	</a:t>
            </a:r>
            <a:r>
              <a:rPr lang="fr-FR" sz="1500" b="1" smtClean="0">
                <a:effectLst/>
              </a:rPr>
              <a:t>Bien que les aspects histologiques puissent être ceux d’une UIP ou d’une DIP classique,l’aspect de pneumonie interstitielle à cellules géantes est caractéristique. Avec la progression de la maladie , le remodelage parenchymateux et les aspects en rayon de miel peuvent apparaître.</a:t>
            </a:r>
          </a:p>
        </p:txBody>
      </p:sp>
      <p:pic>
        <p:nvPicPr>
          <p:cNvPr id="175108" name="Objec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663" y="3213100"/>
            <a:ext cx="3735387" cy="33686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/>
          </p:cNvSpPr>
          <p:nvPr>
            <p:ph type="title"/>
          </p:nvPr>
        </p:nvSpPr>
        <p:spPr bwMode="auto">
          <a:xfrm>
            <a:off x="0" y="-15240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/>
            <a:r>
              <a:rPr lang="fr-FR" sz="3200" b="1" smtClean="0">
                <a:solidFill>
                  <a:srgbClr val="68A57A"/>
                </a:solidFill>
                <a:effectLst/>
              </a:rPr>
              <a:t>Pneumoconiose aux alliages de métaux lourds</a:t>
            </a:r>
            <a:endParaRPr lang="fr-FR" sz="3600" b="1" smtClean="0">
              <a:solidFill>
                <a:srgbClr val="68A57A"/>
              </a:solidFill>
              <a:effectLst/>
            </a:endParaRPr>
          </a:p>
        </p:txBody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 bwMode="auto">
          <a:xfrm>
            <a:off x="0" y="762000"/>
            <a:ext cx="914400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None/>
            </a:pPr>
            <a:r>
              <a:rPr lang="fr-FR" sz="1500" b="1" smtClean="0">
                <a:solidFill>
                  <a:schemeClr val="bg1"/>
                </a:solidFill>
                <a:effectLst/>
                <a:latin typeface="Comic Sans MS" pitchFamily="66" charset="0"/>
              </a:rPr>
              <a:t>	</a:t>
            </a:r>
            <a:r>
              <a:rPr lang="fr-FR" sz="1500" b="1" smtClean="0">
                <a:effectLst/>
              </a:rPr>
              <a:t>radiologiquement on observe un aspect réticulaire et micronodulaire diffus associé à des adénopathies . Avec l’évolution la réticulation s’accentue et dans les formes avancées on peut voir de petits kystes reflétant le rayon de miel .</a:t>
            </a:r>
          </a:p>
          <a:p>
            <a:pPr marL="609600" indent="-609600">
              <a:buFontTx/>
              <a:buNone/>
            </a:pPr>
            <a:r>
              <a:rPr lang="fr-FR" sz="1500" b="1" smtClean="0">
                <a:effectLst/>
              </a:rPr>
              <a:t> </a:t>
            </a:r>
            <a:br>
              <a:rPr lang="fr-FR" sz="1500" b="1" smtClean="0">
                <a:effectLst/>
              </a:rPr>
            </a:br>
            <a:r>
              <a:rPr lang="fr-FR" sz="1500" b="1" smtClean="0">
                <a:effectLst/>
              </a:rPr>
              <a:t>En CT-HR les zones bilatérales de verre dépoli,de consolidation ,les images réticulaires extensives   et les bronchectasies de traction sont indicatrices de fibrose</a:t>
            </a:r>
            <a:r>
              <a:rPr lang="fr-FR" sz="1500" b="1" smtClean="0">
                <a:solidFill>
                  <a:schemeClr val="bg1"/>
                </a:solidFill>
                <a:effectLst/>
                <a:latin typeface="Comic Sans MS" pitchFamily="66" charset="0"/>
              </a:rPr>
              <a:t> </a:t>
            </a:r>
            <a:endParaRPr lang="fr-FR" sz="1500" b="1" smtClean="0">
              <a:solidFill>
                <a:srgbClr val="FF66FF"/>
              </a:solidFill>
              <a:effectLst/>
              <a:latin typeface="Comic Sans MS" pitchFamily="66" charset="0"/>
            </a:endParaRPr>
          </a:p>
        </p:txBody>
      </p:sp>
      <p:pic>
        <p:nvPicPr>
          <p:cNvPr id="176133" name="Object 5"/>
          <p:cNvPicPr>
            <a:picLocks noChangeAspect="1"/>
          </p:cNvPicPr>
          <p:nvPr/>
        </p:nvPicPr>
        <p:blipFill>
          <a:blip r:embed="rId4"/>
          <a:srcRect r="2163" b="1129"/>
          <a:stretch>
            <a:fillRect/>
          </a:stretch>
        </p:blipFill>
        <p:spPr>
          <a:xfrm>
            <a:off x="4535488" y="3825875"/>
            <a:ext cx="4489450" cy="2898775"/>
          </a:xfrm>
          <a:prstGeom prst="rect">
            <a:avLst/>
          </a:prstGeom>
        </p:spPr>
      </p:pic>
      <p:pic>
        <p:nvPicPr>
          <p:cNvPr id="176134" name="Object 6"/>
          <p:cNvPicPr>
            <a:picLocks noChangeAspect="1"/>
          </p:cNvPicPr>
          <p:nvPr/>
        </p:nvPicPr>
        <p:blipFill>
          <a:blip r:embed="rId6"/>
          <a:srcRect r="1890"/>
          <a:stretch>
            <a:fillRect/>
          </a:stretch>
        </p:blipFill>
        <p:spPr>
          <a:xfrm>
            <a:off x="125413" y="2641600"/>
            <a:ext cx="4410075" cy="280828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/>
          </p:cNvSpPr>
          <p:nvPr>
            <p:ph type="title"/>
          </p:nvPr>
        </p:nvSpPr>
        <p:spPr bwMode="auto">
          <a:xfrm>
            <a:off x="685800" y="2173288"/>
            <a:ext cx="7770813" cy="1430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fr-FR" i="1" smtClean="0">
                <a:effectLst/>
              </a:rPr>
              <a:t>Merci de votre attention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2306638" cy="577850"/>
          </a:xfrm>
          <a:solidFill>
            <a:srgbClr val="68A57A"/>
          </a:solidFill>
          <a:ln w="19050">
            <a:solidFill>
              <a:schemeClr val="tx1"/>
            </a:solidFill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FR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Silicose</a:t>
            </a:r>
          </a:p>
        </p:txBody>
      </p:sp>
      <p:sp>
        <p:nvSpPr>
          <p:cNvPr id="3076" name="ZoneTexte 3"/>
          <p:cNvSpPr txBox="1">
            <a:spLocks noChangeArrowheads="1"/>
          </p:cNvSpPr>
          <p:nvPr/>
        </p:nvSpPr>
        <p:spPr bwMode="auto">
          <a:xfrm>
            <a:off x="1870075" y="311150"/>
            <a:ext cx="3916363" cy="369888"/>
          </a:xfrm>
          <a:prstGeom prst="rect">
            <a:avLst/>
          </a:prstGeom>
          <a:solidFill>
            <a:srgbClr val="FF3C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i="1"/>
              <a:t>Corrélations anatomo-radiologiques:</a:t>
            </a:r>
          </a:p>
        </p:txBody>
      </p:sp>
      <p:sp>
        <p:nvSpPr>
          <p:cNvPr id="3077" name="ZoneTexte 4"/>
          <p:cNvSpPr txBox="1">
            <a:spLocks noChangeArrowheads="1"/>
          </p:cNvSpPr>
          <p:nvPr/>
        </p:nvSpPr>
        <p:spPr bwMode="auto">
          <a:xfrm>
            <a:off x="2819400" y="1011238"/>
            <a:ext cx="3584575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/>
              <a:t>Inhalation des particules minérales</a:t>
            </a:r>
          </a:p>
        </p:txBody>
      </p:sp>
      <p:sp>
        <p:nvSpPr>
          <p:cNvPr id="3078" name="ZoneTexte 5"/>
          <p:cNvSpPr txBox="1">
            <a:spLocks noChangeArrowheads="1"/>
          </p:cNvSpPr>
          <p:nvPr/>
        </p:nvSpPr>
        <p:spPr bwMode="auto">
          <a:xfrm>
            <a:off x="2355850" y="2052638"/>
            <a:ext cx="4513263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/>
              <a:t>Dépose des particules sur l</a:t>
            </a:r>
            <a:r>
              <a:rPr lang="fr-FR" altLang="fr-FR" sz="1600"/>
              <a:t>’</a:t>
            </a:r>
            <a:r>
              <a:rPr lang="fr-FR" sz="1600"/>
              <a:t>épithélium respiratoire</a:t>
            </a:r>
          </a:p>
        </p:txBody>
      </p:sp>
      <p:sp>
        <p:nvSpPr>
          <p:cNvPr id="3079" name="ZoneTexte 6"/>
          <p:cNvSpPr txBox="1">
            <a:spLocks noChangeArrowheads="1"/>
          </p:cNvSpPr>
          <p:nvPr/>
        </p:nvSpPr>
        <p:spPr bwMode="auto">
          <a:xfrm>
            <a:off x="2814638" y="3063875"/>
            <a:ext cx="3594100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/>
              <a:t>Evacuation grâce au tapis muco-ciliaire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43438" y="4237038"/>
            <a:ext cx="3929062" cy="83026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/>
              <a:t>Dépassement des capacités d</a:t>
            </a:r>
            <a:r>
              <a:rPr lang="fr-FR" altLang="fr-FR" sz="1600" dirty="0"/>
              <a:t>’</a:t>
            </a:r>
            <a:r>
              <a:rPr lang="fr-FR" sz="1600" dirty="0"/>
              <a:t>épuration:</a:t>
            </a:r>
          </a:p>
          <a:p>
            <a:pPr>
              <a:buFontTx/>
              <a:buChar char="-"/>
              <a:defRPr/>
            </a:pPr>
            <a:r>
              <a:rPr lang="fr-FR" sz="1600" dirty="0"/>
              <a:t>  Exposition intense et/ou prolongée</a:t>
            </a:r>
          </a:p>
          <a:p>
            <a:pPr>
              <a:buFontTx/>
              <a:buChar char="-"/>
              <a:defRPr/>
            </a:pPr>
            <a:r>
              <a:rPr lang="fr-FR" sz="1600" dirty="0"/>
              <a:t>  Altération de la clairance </a:t>
            </a:r>
            <a:r>
              <a:rPr lang="fr-FR" sz="1600" dirty="0" err="1"/>
              <a:t>muco</a:t>
            </a:r>
            <a:r>
              <a:rPr lang="fr-FR" sz="1600" dirty="0"/>
              <a:t>-ciliaire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100638" y="5516563"/>
            <a:ext cx="2922587" cy="120015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Particules phagocytées</a:t>
            </a:r>
          </a:p>
          <a:p>
            <a:pPr>
              <a:defRPr/>
            </a:pPr>
            <a:r>
              <a:rPr lang="fr-FR" dirty="0"/>
              <a:t> par les macrophages </a:t>
            </a:r>
          </a:p>
          <a:p>
            <a:pPr>
              <a:defRPr/>
            </a:pPr>
            <a:r>
              <a:rPr lang="fr-FR" dirty="0"/>
              <a:t>= cellules à poussière</a:t>
            </a:r>
          </a:p>
          <a:p>
            <a:pPr>
              <a:defRPr/>
            </a:pPr>
            <a:r>
              <a:rPr lang="fr-FR" i="1" dirty="0">
                <a:solidFill>
                  <a:srgbClr val="C896F6"/>
                </a:solidFill>
              </a:rPr>
              <a:t>          PNEUMOCONIOSE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606925" y="1381125"/>
            <a:ext cx="4763" cy="595313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4592638" y="2392363"/>
            <a:ext cx="4762" cy="595312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4611688" y="3402013"/>
            <a:ext cx="822325" cy="833437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6553200" y="5067300"/>
            <a:ext cx="0" cy="449263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6" name="ZoneTexte 12"/>
          <p:cNvSpPr txBox="1">
            <a:spLocks noChangeArrowheads="1"/>
          </p:cNvSpPr>
          <p:nvPr/>
        </p:nvSpPr>
        <p:spPr bwMode="auto">
          <a:xfrm>
            <a:off x="6026150" y="3559175"/>
            <a:ext cx="2600325" cy="3381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/>
              <a:t>Absence de pneumoconiose</a:t>
            </a:r>
          </a:p>
        </p:txBody>
      </p:sp>
      <p:cxnSp>
        <p:nvCxnSpPr>
          <p:cNvPr id="18" name="Connecteur droit 17"/>
          <p:cNvCxnSpPr>
            <a:stCxn id="3079" idx="3"/>
          </p:cNvCxnSpPr>
          <p:nvPr/>
        </p:nvCxnSpPr>
        <p:spPr>
          <a:xfrm flipV="1">
            <a:off x="6408738" y="3228975"/>
            <a:ext cx="915987" cy="476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endCxn id="3086" idx="0"/>
          </p:cNvCxnSpPr>
          <p:nvPr/>
        </p:nvCxnSpPr>
        <p:spPr>
          <a:xfrm>
            <a:off x="7324725" y="3228975"/>
            <a:ext cx="1588" cy="3302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9" name="ZoneTexte 22"/>
          <p:cNvSpPr txBox="1">
            <a:spLocks noChangeArrowheads="1"/>
          </p:cNvSpPr>
          <p:nvPr/>
        </p:nvSpPr>
        <p:spPr bwMode="auto">
          <a:xfrm>
            <a:off x="147638" y="3617913"/>
            <a:ext cx="3929062" cy="33813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/>
              <a:t>Evacuation lymphatique médiastino-hilaire</a:t>
            </a:r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1870075" y="2392363"/>
            <a:ext cx="485775" cy="1166812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Objec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8" y="4068763"/>
            <a:ext cx="3622675" cy="25558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398463"/>
            <a:ext cx="2598737" cy="1870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563"/>
            <a:ext cx="2238375" cy="1592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990600"/>
            <a:ext cx="2722563" cy="20240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Imag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978275"/>
            <a:ext cx="2722563" cy="1938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Imag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4700588"/>
            <a:ext cx="2633662" cy="1889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Imag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3946525"/>
            <a:ext cx="1662112" cy="2640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Imag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1997075"/>
            <a:ext cx="2281237" cy="183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èche en arc 11"/>
          <p:cNvSpPr>
            <a:spLocks/>
          </p:cNvSpPr>
          <p:nvPr/>
        </p:nvSpPr>
        <p:spPr bwMode="auto">
          <a:xfrm rot="20210716" flipH="1">
            <a:off x="2219325" y="269875"/>
            <a:ext cx="1117600" cy="965200"/>
          </a:xfrm>
          <a:custGeom>
            <a:avLst/>
            <a:gdLst>
              <a:gd name="T0" fmla="*/ 60325 w 1117600"/>
              <a:gd name="T1" fmla="*/ 482600 h 965200"/>
              <a:gd name="T2" fmla="*/ 497968 w 1117600"/>
              <a:gd name="T3" fmla="*/ 63481 h 965200"/>
              <a:gd name="T4" fmla="*/ 1029284 w 1117600"/>
              <a:gd name="T5" fmla="*/ 343085 h 965200"/>
              <a:gd name="T6" fmla="*/ 1083743 w 1117600"/>
              <a:gd name="T7" fmla="*/ 343086 h 965200"/>
              <a:gd name="T8" fmla="*/ 996950 w 1117600"/>
              <a:gd name="T9" fmla="*/ 482600 h 965200"/>
              <a:gd name="T10" fmla="*/ 842443 w 1117600"/>
              <a:gd name="T11" fmla="*/ 343086 h 965200"/>
              <a:gd name="T12" fmla="*/ 893779 w 1117600"/>
              <a:gd name="T13" fmla="*/ 343086 h 965200"/>
              <a:gd name="T14" fmla="*/ 499253 w 1117600"/>
              <a:gd name="T15" fmla="*/ 184745 h 965200"/>
              <a:gd name="T16" fmla="*/ 180975 w 1117600"/>
              <a:gd name="T17" fmla="*/ 482600 h 965200"/>
              <a:gd name="T18" fmla="*/ 60325 w 1117600"/>
              <a:gd name="T19" fmla="*/ 482600 h 9652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17600" h="965200">
                <a:moveTo>
                  <a:pt x="60325" y="482600"/>
                </a:moveTo>
                <a:cubicBezTo>
                  <a:pt x="60325" y="269313"/>
                  <a:pt x="248075" y="89510"/>
                  <a:pt x="497968" y="63481"/>
                </a:cubicBezTo>
                <a:cubicBezTo>
                  <a:pt x="730653" y="39244"/>
                  <a:pt x="951829" y="155638"/>
                  <a:pt x="1029284" y="343085"/>
                </a:cubicBezTo>
                <a:lnTo>
                  <a:pt x="1083743" y="343086"/>
                </a:lnTo>
                <a:lnTo>
                  <a:pt x="996950" y="482600"/>
                </a:lnTo>
                <a:lnTo>
                  <a:pt x="842443" y="343086"/>
                </a:lnTo>
                <a:lnTo>
                  <a:pt x="893779" y="343086"/>
                </a:lnTo>
                <a:cubicBezTo>
                  <a:pt x="818611" y="228064"/>
                  <a:pt x="659732" y="164298"/>
                  <a:pt x="499253" y="184745"/>
                </a:cubicBezTo>
                <a:cubicBezTo>
                  <a:pt x="315894" y="208107"/>
                  <a:pt x="180975" y="334369"/>
                  <a:pt x="180975" y="482600"/>
                </a:cubicBezTo>
                <a:lnTo>
                  <a:pt x="60325" y="482600"/>
                </a:lnTo>
                <a:close/>
              </a:path>
            </a:pathLst>
          </a:custGeom>
          <a:gradFill rotWithShape="1">
            <a:gsLst>
              <a:gs pos="0">
                <a:srgbClr val="B3FF10"/>
              </a:gs>
              <a:gs pos="50000">
                <a:srgbClr val="79A600"/>
              </a:gs>
              <a:gs pos="100000">
                <a:srgbClr val="395100"/>
              </a:gs>
            </a:gsLst>
            <a:lin ang="5400000"/>
          </a:gradFill>
          <a:ln w="6350" cap="flat" cmpd="sng">
            <a:solidFill>
              <a:srgbClr val="739801"/>
            </a:solidFill>
            <a:prstDash val="solid"/>
            <a:round/>
            <a:headEnd/>
            <a:tailEnd/>
          </a:ln>
          <a:effectLst>
            <a:outerShdw dist="50800" dir="2100015" sx="103999" sy="103999" algn="br" rotWithShape="0">
              <a:srgbClr val="000000">
                <a:alpha val="5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14" name="Flèche vers le bas 13"/>
          <p:cNvSpPr>
            <a:spLocks noChangeArrowheads="1"/>
          </p:cNvSpPr>
          <p:nvPr/>
        </p:nvSpPr>
        <p:spPr bwMode="auto">
          <a:xfrm>
            <a:off x="2192338" y="3184525"/>
            <a:ext cx="246062" cy="647700"/>
          </a:xfrm>
          <a:prstGeom prst="down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B3FF10"/>
              </a:gs>
              <a:gs pos="50000">
                <a:srgbClr val="79A600"/>
              </a:gs>
              <a:gs pos="100000">
                <a:srgbClr val="395100"/>
              </a:gs>
            </a:gsLst>
            <a:lin ang="5400000"/>
          </a:gradFill>
          <a:ln w="6350">
            <a:solidFill>
              <a:srgbClr val="739801"/>
            </a:solidFill>
            <a:miter lim="800000"/>
            <a:headEnd/>
            <a:tailEnd/>
          </a:ln>
          <a:effectLst>
            <a:outerShdw dist="50800" dir="2100015" sx="103999" sy="103999" algn="br" rotWithShape="0">
              <a:srgbClr val="808080">
                <a:alpha val="5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Flèche en arc 14"/>
          <p:cNvSpPr>
            <a:spLocks/>
          </p:cNvSpPr>
          <p:nvPr/>
        </p:nvSpPr>
        <p:spPr bwMode="auto">
          <a:xfrm rot="12572459" flipH="1">
            <a:off x="2209800" y="5748338"/>
            <a:ext cx="1117600" cy="965200"/>
          </a:xfrm>
          <a:custGeom>
            <a:avLst/>
            <a:gdLst>
              <a:gd name="T0" fmla="*/ 60325 w 1117600"/>
              <a:gd name="T1" fmla="*/ 482600 h 965200"/>
              <a:gd name="T2" fmla="*/ 497968 w 1117600"/>
              <a:gd name="T3" fmla="*/ 63481 h 965200"/>
              <a:gd name="T4" fmla="*/ 1029284 w 1117600"/>
              <a:gd name="T5" fmla="*/ 343085 h 965200"/>
              <a:gd name="T6" fmla="*/ 1083743 w 1117600"/>
              <a:gd name="T7" fmla="*/ 343086 h 965200"/>
              <a:gd name="T8" fmla="*/ 996950 w 1117600"/>
              <a:gd name="T9" fmla="*/ 482600 h 965200"/>
              <a:gd name="T10" fmla="*/ 842443 w 1117600"/>
              <a:gd name="T11" fmla="*/ 343086 h 965200"/>
              <a:gd name="T12" fmla="*/ 893779 w 1117600"/>
              <a:gd name="T13" fmla="*/ 343086 h 965200"/>
              <a:gd name="T14" fmla="*/ 499253 w 1117600"/>
              <a:gd name="T15" fmla="*/ 184745 h 965200"/>
              <a:gd name="T16" fmla="*/ 180975 w 1117600"/>
              <a:gd name="T17" fmla="*/ 482600 h 965200"/>
              <a:gd name="T18" fmla="*/ 60325 w 1117600"/>
              <a:gd name="T19" fmla="*/ 482600 h 9652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17600" h="965200">
                <a:moveTo>
                  <a:pt x="60325" y="482600"/>
                </a:moveTo>
                <a:cubicBezTo>
                  <a:pt x="60325" y="269313"/>
                  <a:pt x="248075" y="89510"/>
                  <a:pt x="497968" y="63481"/>
                </a:cubicBezTo>
                <a:cubicBezTo>
                  <a:pt x="730653" y="39244"/>
                  <a:pt x="951829" y="155638"/>
                  <a:pt x="1029284" y="343085"/>
                </a:cubicBezTo>
                <a:lnTo>
                  <a:pt x="1083743" y="343086"/>
                </a:lnTo>
                <a:lnTo>
                  <a:pt x="996950" y="482600"/>
                </a:lnTo>
                <a:lnTo>
                  <a:pt x="842443" y="343086"/>
                </a:lnTo>
                <a:lnTo>
                  <a:pt x="893779" y="343086"/>
                </a:lnTo>
                <a:cubicBezTo>
                  <a:pt x="818611" y="228064"/>
                  <a:pt x="659732" y="164298"/>
                  <a:pt x="499253" y="184745"/>
                </a:cubicBezTo>
                <a:cubicBezTo>
                  <a:pt x="315894" y="208107"/>
                  <a:pt x="180975" y="334369"/>
                  <a:pt x="180975" y="482600"/>
                </a:cubicBezTo>
                <a:lnTo>
                  <a:pt x="60325" y="482600"/>
                </a:lnTo>
                <a:close/>
              </a:path>
            </a:pathLst>
          </a:custGeom>
          <a:gradFill rotWithShape="1">
            <a:gsLst>
              <a:gs pos="0">
                <a:srgbClr val="B3FF10"/>
              </a:gs>
              <a:gs pos="50000">
                <a:srgbClr val="79A600"/>
              </a:gs>
              <a:gs pos="100000">
                <a:srgbClr val="395100"/>
              </a:gs>
            </a:gsLst>
            <a:lin ang="5400000"/>
          </a:gradFill>
          <a:ln w="6350" cap="flat" cmpd="sng">
            <a:solidFill>
              <a:srgbClr val="739801"/>
            </a:solidFill>
            <a:prstDash val="solid"/>
            <a:round/>
            <a:headEnd/>
            <a:tailEnd/>
          </a:ln>
          <a:effectLst>
            <a:outerShdw dist="50800" dir="2100015" sx="103999" sy="103999" algn="br" rotWithShape="0">
              <a:srgbClr val="000000">
                <a:alpha val="5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16" name="Flèche vers la gauche 15"/>
          <p:cNvSpPr>
            <a:spLocks noChangeArrowheads="1"/>
          </p:cNvSpPr>
          <p:nvPr/>
        </p:nvSpPr>
        <p:spPr bwMode="auto">
          <a:xfrm>
            <a:off x="6248400" y="736600"/>
            <a:ext cx="590550" cy="425450"/>
          </a:xfrm>
          <a:prstGeom prst="leftArrow">
            <a:avLst>
              <a:gd name="adj1" fmla="val 50000"/>
              <a:gd name="adj2" fmla="val 50002"/>
            </a:avLst>
          </a:prstGeom>
          <a:solidFill>
            <a:srgbClr val="FFFF00"/>
          </a:solidFill>
          <a:ln w="6350">
            <a:solidFill>
              <a:srgbClr val="739801"/>
            </a:solidFill>
            <a:miter lim="800000"/>
            <a:headEnd/>
            <a:tailEnd/>
          </a:ln>
          <a:effectLst>
            <a:outerShdw dist="50800" dir="2100015" sx="103999" sy="103999" algn="br" rotWithShape="0">
              <a:srgbClr val="808080">
                <a:alpha val="5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565" name="ZoneTexte 12"/>
          <p:cNvSpPr txBox="1">
            <a:spLocks noChangeArrowheads="1"/>
          </p:cNvSpPr>
          <p:nvPr/>
        </p:nvSpPr>
        <p:spPr bwMode="auto">
          <a:xfrm>
            <a:off x="3128963" y="2268538"/>
            <a:ext cx="35115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1400"/>
              <a:t>Inhalation particules (silice) </a:t>
            </a:r>
            <a:r>
              <a:rPr lang="fr-FR" sz="1400">
                <a:sym typeface="Wingdings" pitchFamily="2" charset="2"/>
              </a:rPr>
              <a:t> alvéole</a:t>
            </a:r>
            <a:endParaRPr lang="fr-FR" sz="1400"/>
          </a:p>
          <a:p>
            <a:pPr algn="ctr" eaLnBrk="1" hangingPunct="1"/>
            <a:r>
              <a:rPr lang="fr-FR" sz="1400"/>
              <a:t>Phagocytées par macrophages</a:t>
            </a:r>
          </a:p>
        </p:txBody>
      </p:sp>
      <p:sp>
        <p:nvSpPr>
          <p:cNvPr id="23566" name="ZoneTexte 16"/>
          <p:cNvSpPr txBox="1">
            <a:spLocks noChangeArrowheads="1"/>
          </p:cNvSpPr>
          <p:nvPr/>
        </p:nvSpPr>
        <p:spPr bwMode="auto">
          <a:xfrm>
            <a:off x="-1588" y="3014663"/>
            <a:ext cx="2193926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1400"/>
              <a:t>Passage dans l</a:t>
            </a:r>
            <a:r>
              <a:rPr lang="fr-FR" altLang="fr-FR" sz="1400"/>
              <a:t>’</a:t>
            </a:r>
            <a:r>
              <a:rPr lang="fr-FR" altLang="ja-JP" sz="1400"/>
              <a:t>interstitium</a:t>
            </a:r>
            <a:endParaRPr lang="fr-FR" sz="1400"/>
          </a:p>
        </p:txBody>
      </p:sp>
      <p:sp>
        <p:nvSpPr>
          <p:cNvPr id="23567" name="ZoneTexte 17"/>
          <p:cNvSpPr txBox="1">
            <a:spLocks noChangeArrowheads="1"/>
          </p:cNvSpPr>
          <p:nvPr/>
        </p:nvSpPr>
        <p:spPr bwMode="auto">
          <a:xfrm>
            <a:off x="195263" y="5916613"/>
            <a:ext cx="224313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400"/>
              <a:t>Mort cellulaire suite à la toxicité des particules</a:t>
            </a:r>
          </a:p>
          <a:p>
            <a:pPr eaLnBrk="1" hangingPunct="1"/>
            <a:r>
              <a:rPr lang="fr-FR" sz="1400">
                <a:sym typeface="Wingdings" pitchFamily="2" charset="2"/>
              </a:rPr>
              <a:t> </a:t>
            </a:r>
            <a:r>
              <a:rPr lang="fr-FR" sz="1400"/>
              <a:t>Inflammation</a:t>
            </a:r>
          </a:p>
        </p:txBody>
      </p:sp>
      <p:sp>
        <p:nvSpPr>
          <p:cNvPr id="23568" name="ZoneTexte 18"/>
          <p:cNvSpPr txBox="1">
            <a:spLocks noChangeArrowheads="1"/>
          </p:cNvSpPr>
          <p:nvPr/>
        </p:nvSpPr>
        <p:spPr bwMode="auto">
          <a:xfrm>
            <a:off x="3432175" y="4321175"/>
            <a:ext cx="3028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400">
                <a:latin typeface="Calibri" pitchFamily="34" charset="0"/>
              </a:rPr>
              <a:t>Fibroblastes </a:t>
            </a:r>
            <a:r>
              <a:rPr lang="fr-FR" sz="1400">
                <a:latin typeface="Calibri" pitchFamily="34" charset="0"/>
                <a:sym typeface="Wingdings" pitchFamily="2" charset="2"/>
              </a:rPr>
              <a:t> fibrose  nodules</a:t>
            </a:r>
            <a:endParaRPr lang="fr-FR" sz="140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èle par défaut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Histoire.thmx</Template>
  <TotalTime>1172</TotalTime>
  <Words>2356</Words>
  <Application>Microsoft Office PowerPoint</Application>
  <PresentationFormat>Affichage à l'écran (4:3)</PresentationFormat>
  <Paragraphs>452</Paragraphs>
  <Slides>76</Slides>
  <Notes>76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76</vt:i4>
      </vt:variant>
    </vt:vector>
  </HeadingPairs>
  <TitlesOfParts>
    <vt:vector size="89" baseType="lpstr">
      <vt:lpstr>Calisto MT</vt:lpstr>
      <vt:lpstr>MS PGothic</vt:lpstr>
      <vt:lpstr>Arial</vt:lpstr>
      <vt:lpstr>Calibri</vt:lpstr>
      <vt:lpstr>MS PMincho</vt:lpstr>
      <vt:lpstr>Wingdings</vt:lpstr>
      <vt:lpstr>Bookman Old Style</vt:lpstr>
      <vt:lpstr>Comic Sans MS</vt:lpstr>
      <vt:lpstr>Times New Roman</vt:lpstr>
      <vt:lpstr>Symbol</vt:lpstr>
      <vt:lpstr>Story</vt:lpstr>
      <vt:lpstr>Organigramme hiérarchique Microsoft</vt:lpstr>
      <vt:lpstr>Adobe Photoshop Image</vt:lpstr>
      <vt:lpstr>LES PNEUMOCONIOSES</vt:lpstr>
      <vt:lpstr>Introduction:</vt:lpstr>
      <vt:lpstr>Introduction:</vt:lpstr>
      <vt:lpstr>Organigramme des pneumopathies professionnelles</vt:lpstr>
      <vt:lpstr>Introduction:</vt:lpstr>
      <vt:lpstr>SILICOSE  ET  PNEUMOCONIOSE DES MINEURS DE CHARBON</vt:lpstr>
      <vt:lpstr>Silicose</vt:lpstr>
      <vt:lpstr>Silicose</vt:lpstr>
      <vt:lpstr>Présentation PowerPoint</vt:lpstr>
      <vt:lpstr>Silicose</vt:lpstr>
      <vt:lpstr>Silicose</vt:lpstr>
      <vt:lpstr>Silicose</vt:lpstr>
      <vt:lpstr>Silicose</vt:lpstr>
      <vt:lpstr>Silicose</vt:lpstr>
      <vt:lpstr>Silicose</vt:lpstr>
      <vt:lpstr>Silicose</vt:lpstr>
      <vt:lpstr>Silicose</vt:lpstr>
      <vt:lpstr>Silicose</vt:lpstr>
      <vt:lpstr>Silicose</vt:lpstr>
      <vt:lpstr>Silicose</vt:lpstr>
      <vt:lpstr>Silicose</vt:lpstr>
      <vt:lpstr>Silicose</vt:lpstr>
      <vt:lpstr>Silicose</vt:lpstr>
      <vt:lpstr>Silicose</vt:lpstr>
      <vt:lpstr>Silicose</vt:lpstr>
      <vt:lpstr>AMIANTE-ASBESTOSE</vt:lpstr>
      <vt:lpstr>  Maladies liées à l’amiante</vt:lpstr>
      <vt:lpstr>Présentation PowerPoint</vt:lpstr>
      <vt:lpstr>SCANNER</vt:lpstr>
      <vt:lpstr>Présentation PowerPoint</vt:lpstr>
      <vt:lpstr>INTERET DE LA RADIOGRAPHIE THORACIQUE?</vt:lpstr>
      <vt:lpstr>QUELLES ANOMALIES RECHERCHER EN IMAGERIE?</vt:lpstr>
      <vt:lpstr>1 ATTEINTE PULMONAIRE : FIBROSE PULMONAIRE INTERSTITIELLE</vt:lpstr>
      <vt:lpstr>Présentation PowerPoint</vt:lpstr>
      <vt:lpstr>Présentation PowerPoint</vt:lpstr>
      <vt:lpstr>1 ATTEINTE PULMONAIRE : FIBROSE PULMONAIRE INTERSTITIELLE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 ATTEINTE PULMONAIRE : ATELECTASIE par ENROULEMENT</vt:lpstr>
      <vt:lpstr>Présentation PowerPoint</vt:lpstr>
      <vt:lpstr>Présentation PowerPoint</vt:lpstr>
      <vt:lpstr>1 ATTEINTE PULMONAIRE : CANCER PULMONAIRE</vt:lpstr>
      <vt:lpstr>2 ATTEINTE PLEURALE </vt:lpstr>
      <vt:lpstr>2 ATTEINTE PLEURALE : EPANCHEMENT PLEURAL</vt:lpstr>
      <vt:lpstr>2 ATTEINTE PLEURALE : PLAQUES PLEURALES</vt:lpstr>
      <vt:lpstr>2 ATTEINTE PLEURALE : PLAQUES PLEURALES</vt:lpstr>
      <vt:lpstr>Présentation PowerPoint</vt:lpstr>
      <vt:lpstr>Présentation PowerPoint</vt:lpstr>
      <vt:lpstr>Présentation PowerPoint</vt:lpstr>
      <vt:lpstr>Présentation PowerPoint</vt:lpstr>
      <vt:lpstr>2 ATTEINTE PLEURALE : FIBROSE PLEURALE VISCERALE</vt:lpstr>
      <vt:lpstr>Présentation PowerPoint</vt:lpstr>
      <vt:lpstr>Présentation PowerPoint</vt:lpstr>
      <vt:lpstr>2 ATTEINTE PLEURALE : MESOTHELIOME</vt:lpstr>
      <vt:lpstr>2 ATTEINTE PLEURALE : MESOTHELIOME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QUELQUES PIEGES EN IMAGERIE…</vt:lpstr>
      <vt:lpstr>Présentation PowerPoint</vt:lpstr>
      <vt:lpstr>Présentation PowerPoint</vt:lpstr>
      <vt:lpstr>REFERENCES</vt:lpstr>
      <vt:lpstr>Présentation PowerPoint</vt:lpstr>
      <vt:lpstr>Sidérose pulmonaire</vt:lpstr>
      <vt:lpstr>Sidérose pulmonaire</vt:lpstr>
      <vt:lpstr>Présentation PowerPoint</vt:lpstr>
      <vt:lpstr>Pneumoconiose aux alliages de métaux lourds</vt:lpstr>
      <vt:lpstr>Pneumoconiose aux alliages de métaux lourds</vt:lpstr>
      <vt:lpstr>Merci de votre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lombard</dc:creator>
  <cp:lastModifiedBy> </cp:lastModifiedBy>
  <cp:revision>56</cp:revision>
  <dcterms:created xsi:type="dcterms:W3CDTF">2012-11-29T20:44:59Z</dcterms:created>
  <dcterms:modified xsi:type="dcterms:W3CDTF">2012-12-27T12:39:33Z</dcterms:modified>
</cp:coreProperties>
</file>