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7" r:id="rId14"/>
    <p:sldId id="278" r:id="rId15"/>
    <p:sldId id="269" r:id="rId16"/>
    <p:sldId id="270" r:id="rId17"/>
    <p:sldId id="271" r:id="rId18"/>
    <p:sldId id="274" r:id="rId19"/>
    <p:sldId id="275" r:id="rId20"/>
    <p:sldId id="276" r:id="rId21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  <a:srgbClr val="CCFFFF"/>
    <a:srgbClr val="00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90" y="-6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11918A-C276-4939-849A-1A77E66BC945}" type="datetimeFigureOut">
              <a:rPr lang="fr-FR" smtClean="0"/>
              <a:pPr/>
              <a:t>24/07/2011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6709FC-F368-4E09-BA11-336C9EFF34F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1ABFF9A-8D65-4DDE-8BBB-B64E6EFFC21E}" type="slidenum">
              <a:rPr lang="fr-FR" smtClean="0"/>
              <a:pPr/>
              <a:t>1</a:t>
            </a:fld>
            <a:endParaRPr lang="fr-FR" smtClean="0"/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E9C21-5B7B-4F54-BCFF-8D6D0B2B5044}" type="slidenum">
              <a:rPr lang="fr-FR" smtClean="0"/>
              <a:pPr/>
              <a:t>2</a:t>
            </a:fld>
            <a:endParaRPr lang="fr-FR" smtClean="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17113-7D43-4659-AC43-0877C408727E}" type="datetimeFigureOut">
              <a:rPr lang="fr-FR" smtClean="0"/>
              <a:pPr/>
              <a:t>24/07/2011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B8706-E03D-47BA-BDD3-39BC4A9FAD8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17113-7D43-4659-AC43-0877C408727E}" type="datetimeFigureOut">
              <a:rPr lang="fr-FR" smtClean="0"/>
              <a:pPr/>
              <a:t>24/07/2011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B8706-E03D-47BA-BDD3-39BC4A9FAD8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17113-7D43-4659-AC43-0877C408727E}" type="datetimeFigureOut">
              <a:rPr lang="fr-FR" smtClean="0"/>
              <a:pPr/>
              <a:t>24/07/2011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B8706-E03D-47BA-BDD3-39BC4A9FAD8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17113-7D43-4659-AC43-0877C408727E}" type="datetimeFigureOut">
              <a:rPr lang="fr-FR" smtClean="0"/>
              <a:pPr/>
              <a:t>24/07/2011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B8706-E03D-47BA-BDD3-39BC4A9FAD8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17113-7D43-4659-AC43-0877C408727E}" type="datetimeFigureOut">
              <a:rPr lang="fr-FR" smtClean="0"/>
              <a:pPr/>
              <a:t>24/07/2011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B8706-E03D-47BA-BDD3-39BC4A9FAD8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17113-7D43-4659-AC43-0877C408727E}" type="datetimeFigureOut">
              <a:rPr lang="fr-FR" smtClean="0"/>
              <a:pPr/>
              <a:t>24/07/2011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B8706-E03D-47BA-BDD3-39BC4A9FAD8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17113-7D43-4659-AC43-0877C408727E}" type="datetimeFigureOut">
              <a:rPr lang="fr-FR" smtClean="0"/>
              <a:pPr/>
              <a:t>24/07/2011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B8706-E03D-47BA-BDD3-39BC4A9FAD8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17113-7D43-4659-AC43-0877C408727E}" type="datetimeFigureOut">
              <a:rPr lang="fr-FR" smtClean="0"/>
              <a:pPr/>
              <a:t>24/07/2011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B8706-E03D-47BA-BDD3-39BC4A9FAD8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17113-7D43-4659-AC43-0877C408727E}" type="datetimeFigureOut">
              <a:rPr lang="fr-FR" smtClean="0"/>
              <a:pPr/>
              <a:t>24/07/2011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B8706-E03D-47BA-BDD3-39BC4A9FAD8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17113-7D43-4659-AC43-0877C408727E}" type="datetimeFigureOut">
              <a:rPr lang="fr-FR" smtClean="0"/>
              <a:pPr/>
              <a:t>24/07/2011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B8706-E03D-47BA-BDD3-39BC4A9FAD8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17113-7D43-4659-AC43-0877C408727E}" type="datetimeFigureOut">
              <a:rPr lang="fr-FR" smtClean="0"/>
              <a:pPr/>
              <a:t>24/07/2011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B8706-E03D-47BA-BDD3-39BC4A9FAD8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017113-7D43-4659-AC43-0877C408727E}" type="datetimeFigureOut">
              <a:rPr lang="fr-FR" smtClean="0"/>
              <a:pPr/>
              <a:t>24/07/2011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2B8706-E03D-47BA-BDD3-39BC4A9FAD8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gif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Relationship Id="rId9" Type="http://schemas.openxmlformats.org/officeDocument/2006/relationships/image" Target="../media/image34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ajronline.org/content/vol193/issue2/images/large/08_08_2297_02D_cmyk.jpeg" TargetMode="External"/><Relationship Id="rId3" Type="http://schemas.openxmlformats.org/officeDocument/2006/relationships/image" Target="../media/image42.jpeg"/><Relationship Id="rId7" Type="http://schemas.openxmlformats.org/officeDocument/2006/relationships/image" Target="../media/image44.jpeg"/><Relationship Id="rId2" Type="http://schemas.openxmlformats.org/officeDocument/2006/relationships/hyperlink" Target="http://www.ajronline.org/content/vol193/issue2/images/large/08_08_2297_02A.jpe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ajronline.org/content/vol193/issue2/images/large/08_08_2297_02B.jpeg" TargetMode="External"/><Relationship Id="rId5" Type="http://schemas.openxmlformats.org/officeDocument/2006/relationships/image" Target="../media/image43.jpeg"/><Relationship Id="rId4" Type="http://schemas.openxmlformats.org/officeDocument/2006/relationships/hyperlink" Target="http://www.ajronline.org/content/vol193/issue2/images/large/08_08_2297_02C_cmyk.jpeg" TargetMode="External"/><Relationship Id="rId9" Type="http://schemas.openxmlformats.org/officeDocument/2006/relationships/image" Target="../media/image4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54013" y="2780928"/>
            <a:ext cx="5184775" cy="3889375"/>
            <a:chOff x="113" y="1706"/>
            <a:chExt cx="3266" cy="2450"/>
          </a:xfrm>
        </p:grpSpPr>
        <p:pic>
          <p:nvPicPr>
            <p:cNvPr id="56328" name="Picture 3" descr="Sans-titre-27"/>
            <p:cNvPicPr>
              <a:picLocks noChangeAspect="1" noChangeArrowheads="1"/>
            </p:cNvPicPr>
            <p:nvPr/>
          </p:nvPicPr>
          <p:blipFill>
            <a:blip r:embed="rId3" cstate="print">
              <a:lum bright="-12000"/>
            </a:blip>
            <a:srcRect/>
            <a:stretch>
              <a:fillRect/>
            </a:stretch>
          </p:blipFill>
          <p:spPr bwMode="auto">
            <a:xfrm>
              <a:off x="793" y="2840"/>
              <a:ext cx="1244" cy="13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6329" name="Picture 4" descr="Sans-titre-28"/>
            <p:cNvPicPr>
              <a:picLocks noChangeAspect="1" noChangeArrowheads="1"/>
            </p:cNvPicPr>
            <p:nvPr/>
          </p:nvPicPr>
          <p:blipFill>
            <a:blip r:embed="rId4" cstate="print">
              <a:lum bright="-12000"/>
            </a:blip>
            <a:srcRect/>
            <a:stretch>
              <a:fillRect/>
            </a:stretch>
          </p:blipFill>
          <p:spPr bwMode="auto">
            <a:xfrm>
              <a:off x="113" y="1706"/>
              <a:ext cx="1406" cy="12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1077" name="Text Box 5"/>
            <p:cNvSpPr txBox="1">
              <a:spLocks noChangeArrowheads="1"/>
            </p:cNvSpPr>
            <p:nvPr/>
          </p:nvSpPr>
          <p:spPr bwMode="auto">
            <a:xfrm>
              <a:off x="1565" y="2069"/>
              <a:ext cx="1429" cy="465"/>
            </a:xfrm>
            <a:prstGeom prst="rect">
              <a:avLst/>
            </a:prstGeom>
            <a:solidFill>
              <a:schemeClr val="tx2">
                <a:lumMod val="75000"/>
                <a:lumOff val="25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fr-FR" sz="1400" b="1" dirty="0">
                  <a:solidFill>
                    <a:schemeClr val="bg1"/>
                  </a:solidFill>
                  <a:latin typeface="Comic Sans MS" pitchFamily="66" charset="0"/>
                </a:rPr>
                <a:t>jeune femme 34 ans </a:t>
              </a:r>
            </a:p>
            <a:p>
              <a:pPr>
                <a:defRPr/>
              </a:pPr>
              <a:r>
                <a:rPr lang="fr-FR" sz="1400" b="1" dirty="0">
                  <a:solidFill>
                    <a:schemeClr val="bg1"/>
                  </a:solidFill>
                  <a:latin typeface="Comic Sans MS" pitchFamily="66" charset="0"/>
                </a:rPr>
                <a:t>douleurs abdominales</a:t>
              </a:r>
            </a:p>
            <a:p>
              <a:pPr>
                <a:defRPr/>
              </a:pPr>
              <a:r>
                <a:rPr lang="fr-FR" sz="1400" b="1" dirty="0">
                  <a:solidFill>
                    <a:schemeClr val="bg1"/>
                  </a:solidFill>
                  <a:latin typeface="Comic Sans MS" pitchFamily="66" charset="0"/>
                </a:rPr>
                <a:t>,discrète cholestase  </a:t>
              </a:r>
            </a:p>
          </p:txBody>
        </p:sp>
        <p:pic>
          <p:nvPicPr>
            <p:cNvPr id="56331" name="Picture 6" descr="Sans-titre-29"/>
            <p:cNvPicPr>
              <a:picLocks noChangeAspect="1" noChangeArrowheads="1"/>
            </p:cNvPicPr>
            <p:nvPr/>
          </p:nvPicPr>
          <p:blipFill>
            <a:blip r:embed="rId5" cstate="print">
              <a:lum bright="-12000"/>
            </a:blip>
            <a:srcRect/>
            <a:stretch>
              <a:fillRect/>
            </a:stretch>
          </p:blipFill>
          <p:spPr bwMode="auto">
            <a:xfrm>
              <a:off x="2109" y="2886"/>
              <a:ext cx="1270" cy="12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1080" name="Text Box 8"/>
          <p:cNvSpPr txBox="1">
            <a:spLocks noChangeArrowheads="1"/>
          </p:cNvSpPr>
          <p:nvPr/>
        </p:nvSpPr>
        <p:spPr bwMode="auto">
          <a:xfrm>
            <a:off x="107950" y="44624"/>
            <a:ext cx="8713788" cy="2923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400" b="1" u="sng" dirty="0">
                <a:solidFill>
                  <a:srgbClr val="FFFF00"/>
                </a:solidFill>
                <a:latin typeface="Comic Sans MS" pitchFamily="66" charset="0"/>
              </a:rPr>
              <a:t>la pancréatite auto-immune</a:t>
            </a:r>
            <a:r>
              <a:rPr lang="fr-FR" sz="2400" b="1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fr-FR" sz="1400" b="1" dirty="0">
                <a:solidFill>
                  <a:schemeClr val="bg1"/>
                </a:solidFill>
                <a:latin typeface="Comic Sans MS" pitchFamily="66" charset="0"/>
              </a:rPr>
              <a:t>( ou pancréatite sclérosante  </a:t>
            </a:r>
            <a:r>
              <a:rPr lang="fr-FR" sz="1400" b="1" dirty="0" err="1">
                <a:solidFill>
                  <a:schemeClr val="bg1"/>
                </a:solidFill>
                <a:latin typeface="Comic Sans MS" pitchFamily="66" charset="0"/>
              </a:rPr>
              <a:t>lympho</a:t>
            </a:r>
            <a:r>
              <a:rPr lang="fr-FR" sz="1400" b="1" dirty="0">
                <a:solidFill>
                  <a:schemeClr val="bg1"/>
                </a:solidFill>
                <a:latin typeface="Comic Sans MS" pitchFamily="66" charset="0"/>
              </a:rPr>
              <a:t>-plasmocytaire </a:t>
            </a:r>
            <a:r>
              <a:rPr lang="fr-FR" sz="1400" b="1" dirty="0" smtClean="0">
                <a:solidFill>
                  <a:schemeClr val="bg1"/>
                </a:solidFill>
                <a:latin typeface="Comic Sans MS" pitchFamily="66" charset="0"/>
              </a:rPr>
              <a:t>LPSP ,pancréatite </a:t>
            </a:r>
            <a:r>
              <a:rPr lang="fr-FR" sz="1400" b="1" dirty="0">
                <a:solidFill>
                  <a:schemeClr val="bg1"/>
                </a:solidFill>
                <a:latin typeface="Comic Sans MS" pitchFamily="66" charset="0"/>
              </a:rPr>
              <a:t>non alcoolique avec destruction </a:t>
            </a:r>
            <a:r>
              <a:rPr lang="fr-FR" sz="1400" b="1" dirty="0" err="1">
                <a:solidFill>
                  <a:schemeClr val="bg1"/>
                </a:solidFill>
                <a:latin typeface="Comic Sans MS" pitchFamily="66" charset="0"/>
              </a:rPr>
              <a:t>canalaire</a:t>
            </a:r>
            <a:r>
              <a:rPr lang="fr-FR" sz="1400" b="1" dirty="0" smtClean="0">
                <a:solidFill>
                  <a:schemeClr val="bg1"/>
                </a:solidFill>
                <a:latin typeface="Comic Sans MS" pitchFamily="66" charset="0"/>
              </a:rPr>
              <a:t>…)   </a:t>
            </a:r>
            <a:r>
              <a:rPr lang="fr-FR" sz="1600" b="1" dirty="0">
                <a:solidFill>
                  <a:schemeClr val="bg1"/>
                </a:solidFill>
                <a:latin typeface="Comic Sans MS" pitchFamily="66" charset="0"/>
                <a:sym typeface="Symbol" pitchFamily="18" charset="2"/>
              </a:rPr>
              <a:t> pancréatite à </a:t>
            </a:r>
            <a:r>
              <a:rPr lang="fr-FR" sz="1600" b="1" dirty="0" smtClean="0">
                <a:solidFill>
                  <a:schemeClr val="bg1"/>
                </a:solidFill>
                <a:latin typeface="Comic Sans MS" pitchFamily="66" charset="0"/>
                <a:sym typeface="Symbol" pitchFamily="18" charset="2"/>
              </a:rPr>
              <a:t>éosinophiles.</a:t>
            </a:r>
            <a:endParaRPr lang="fr-FR" sz="1600" b="1" dirty="0">
              <a:solidFill>
                <a:schemeClr val="bg1"/>
              </a:solidFill>
              <a:latin typeface="Comic Sans MS" pitchFamily="66" charset="0"/>
            </a:endParaRPr>
          </a:p>
          <a:p>
            <a:r>
              <a:rPr lang="fr-FR" sz="1600" b="1" dirty="0">
                <a:solidFill>
                  <a:schemeClr val="bg1"/>
                </a:solidFill>
                <a:latin typeface="Comic Sans MS" pitchFamily="66" charset="0"/>
              </a:rPr>
              <a:t>c'est une forme de pancréatite chronique , mais surtout un diagnostic différentiel de l'adénocarcinome </a:t>
            </a:r>
            <a:r>
              <a:rPr lang="fr-FR" sz="1600" b="1" dirty="0" err="1">
                <a:solidFill>
                  <a:schemeClr val="bg1"/>
                </a:solidFill>
                <a:latin typeface="Comic Sans MS" pitchFamily="66" charset="0"/>
              </a:rPr>
              <a:t>ductal</a:t>
            </a:r>
            <a:r>
              <a:rPr lang="fr-FR" sz="1600" b="1" dirty="0">
                <a:solidFill>
                  <a:schemeClr val="bg1"/>
                </a:solidFill>
                <a:latin typeface="Comic Sans MS" pitchFamily="66" charset="0"/>
              </a:rPr>
              <a:t> du pancréas</a:t>
            </a:r>
          </a:p>
          <a:p>
            <a:endParaRPr lang="fr-FR" sz="1600" b="1" dirty="0">
              <a:solidFill>
                <a:schemeClr val="bg1"/>
              </a:solidFill>
              <a:latin typeface="Comic Sans MS" pitchFamily="66" charset="0"/>
            </a:endParaRPr>
          </a:p>
          <a:p>
            <a:r>
              <a:rPr lang="fr-FR" sz="1600" b="1" dirty="0">
                <a:solidFill>
                  <a:schemeClr val="bg1"/>
                </a:solidFill>
                <a:latin typeface="Comic Sans MS" pitchFamily="66" charset="0"/>
              </a:rPr>
              <a:t> elle peut se présenter sous 2 aspects :</a:t>
            </a:r>
          </a:p>
          <a:p>
            <a:endParaRPr lang="fr-FR" sz="1600" b="1" dirty="0">
              <a:solidFill>
                <a:schemeClr val="bg1"/>
              </a:solidFill>
              <a:latin typeface="Comic Sans MS" pitchFamily="66" charset="0"/>
              <a:sym typeface="Symbol" pitchFamily="18" charset="2"/>
            </a:endParaRPr>
          </a:p>
          <a:p>
            <a:r>
              <a:rPr lang="fr-FR" sz="1600" b="1" dirty="0" smtClean="0">
                <a:solidFill>
                  <a:schemeClr val="bg1"/>
                </a:solidFill>
                <a:latin typeface="Comic Sans MS" pitchFamily="66" charset="0"/>
              </a:rPr>
              <a:t> - </a:t>
            </a:r>
            <a:r>
              <a:rPr lang="fr-FR" sz="1600" b="1" dirty="0">
                <a:solidFill>
                  <a:schemeClr val="bg1"/>
                </a:solidFill>
                <a:latin typeface="Comic Sans MS" pitchFamily="66" charset="0"/>
              </a:rPr>
              <a:t>forme localisée </a:t>
            </a:r>
            <a:r>
              <a:rPr lang="fr-FR" sz="1600" b="1" u="sng" dirty="0" smtClean="0">
                <a:solidFill>
                  <a:srgbClr val="FF99FF"/>
                </a:solidFill>
                <a:latin typeface="Comic Sans MS" pitchFamily="66" charset="0"/>
              </a:rPr>
              <a:t>pseudo-tumorale</a:t>
            </a:r>
            <a:r>
              <a:rPr lang="fr-FR" sz="1600" b="1" dirty="0" smtClean="0">
                <a:solidFill>
                  <a:srgbClr val="FF99FF"/>
                </a:solidFill>
                <a:latin typeface="Comic Sans MS" pitchFamily="66" charset="0"/>
              </a:rPr>
              <a:t>   </a:t>
            </a:r>
            <a:r>
              <a:rPr lang="fr-FR" sz="1600" b="1" dirty="0" smtClean="0">
                <a:solidFill>
                  <a:schemeClr val="bg1"/>
                </a:solidFill>
                <a:latin typeface="Comic Sans MS" pitchFamily="66" charset="0"/>
              </a:rPr>
              <a:t>(30% des cas)</a:t>
            </a:r>
          </a:p>
          <a:p>
            <a:r>
              <a:rPr lang="fr-FR" sz="1600" b="1" dirty="0" smtClean="0">
                <a:solidFill>
                  <a:schemeClr val="bg1"/>
                </a:solidFill>
                <a:latin typeface="Comic Sans MS" pitchFamily="66" charset="0"/>
              </a:rPr>
              <a:t> , plus fréquente chez l'homme , plutôt âgé.</a:t>
            </a:r>
            <a:endParaRPr lang="fr-FR" sz="1600" b="1" u="sng" dirty="0">
              <a:solidFill>
                <a:srgbClr val="FF99FF"/>
              </a:solidFill>
              <a:latin typeface="Comic Sans MS" pitchFamily="66" charset="0"/>
            </a:endParaRPr>
          </a:p>
          <a:p>
            <a:r>
              <a:rPr lang="fr-FR" sz="1600" b="1" dirty="0">
                <a:solidFill>
                  <a:schemeClr val="bg1"/>
                </a:solidFill>
                <a:latin typeface="Comic Sans MS" pitchFamily="66" charset="0"/>
              </a:rPr>
              <a:t>	</a:t>
            </a:r>
          </a:p>
        </p:txBody>
      </p:sp>
      <p:sp>
        <p:nvSpPr>
          <p:cNvPr id="131081" name="Freeform 9"/>
          <p:cNvSpPr>
            <a:spLocks/>
          </p:cNvSpPr>
          <p:nvPr/>
        </p:nvSpPr>
        <p:spPr bwMode="auto">
          <a:xfrm>
            <a:off x="2162175" y="5842148"/>
            <a:ext cx="466725" cy="611188"/>
          </a:xfrm>
          <a:custGeom>
            <a:avLst/>
            <a:gdLst>
              <a:gd name="T0" fmla="*/ 2147483647 w 294"/>
              <a:gd name="T1" fmla="*/ 2147483647 h 385"/>
              <a:gd name="T2" fmla="*/ 2147483647 w 294"/>
              <a:gd name="T3" fmla="*/ 2147483647 h 385"/>
              <a:gd name="T4" fmla="*/ 2147483647 w 294"/>
              <a:gd name="T5" fmla="*/ 2147483647 h 385"/>
              <a:gd name="T6" fmla="*/ 2147483647 w 294"/>
              <a:gd name="T7" fmla="*/ 2147483647 h 385"/>
              <a:gd name="T8" fmla="*/ 2147483647 w 294"/>
              <a:gd name="T9" fmla="*/ 2147483647 h 385"/>
              <a:gd name="T10" fmla="*/ 2147483647 w 294"/>
              <a:gd name="T11" fmla="*/ 2147483647 h 385"/>
              <a:gd name="T12" fmla="*/ 2147483647 w 294"/>
              <a:gd name="T13" fmla="*/ 2147483647 h 385"/>
              <a:gd name="T14" fmla="*/ 2147483647 w 294"/>
              <a:gd name="T15" fmla="*/ 2147483647 h 385"/>
              <a:gd name="T16" fmla="*/ 2147483647 w 294"/>
              <a:gd name="T17" fmla="*/ 2147483647 h 385"/>
              <a:gd name="T18" fmla="*/ 2147483647 w 294"/>
              <a:gd name="T19" fmla="*/ 2147483647 h 385"/>
              <a:gd name="T20" fmla="*/ 2147483647 w 294"/>
              <a:gd name="T21" fmla="*/ 2147483647 h 385"/>
              <a:gd name="T22" fmla="*/ 2147483647 w 294"/>
              <a:gd name="T23" fmla="*/ 2147483647 h 385"/>
              <a:gd name="T24" fmla="*/ 2147483647 w 294"/>
              <a:gd name="T25" fmla="*/ 2147483647 h 38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94"/>
              <a:gd name="T40" fmla="*/ 0 h 385"/>
              <a:gd name="T41" fmla="*/ 294 w 294"/>
              <a:gd name="T42" fmla="*/ 385 h 385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94" h="385">
                <a:moveTo>
                  <a:pt x="234" y="7"/>
                </a:moveTo>
                <a:cubicBezTo>
                  <a:pt x="219" y="0"/>
                  <a:pt x="212" y="45"/>
                  <a:pt x="189" y="53"/>
                </a:cubicBezTo>
                <a:cubicBezTo>
                  <a:pt x="166" y="61"/>
                  <a:pt x="121" y="46"/>
                  <a:pt x="98" y="53"/>
                </a:cubicBezTo>
                <a:cubicBezTo>
                  <a:pt x="75" y="60"/>
                  <a:pt x="67" y="83"/>
                  <a:pt x="52" y="98"/>
                </a:cubicBezTo>
                <a:cubicBezTo>
                  <a:pt x="37" y="113"/>
                  <a:pt x="14" y="113"/>
                  <a:pt x="7" y="143"/>
                </a:cubicBezTo>
                <a:cubicBezTo>
                  <a:pt x="0" y="173"/>
                  <a:pt x="0" y="241"/>
                  <a:pt x="7" y="279"/>
                </a:cubicBezTo>
                <a:cubicBezTo>
                  <a:pt x="14" y="317"/>
                  <a:pt x="29" y="355"/>
                  <a:pt x="52" y="370"/>
                </a:cubicBezTo>
                <a:cubicBezTo>
                  <a:pt x="75" y="385"/>
                  <a:pt x="120" y="377"/>
                  <a:pt x="143" y="370"/>
                </a:cubicBezTo>
                <a:cubicBezTo>
                  <a:pt x="166" y="363"/>
                  <a:pt x="166" y="340"/>
                  <a:pt x="189" y="325"/>
                </a:cubicBezTo>
                <a:cubicBezTo>
                  <a:pt x="212" y="310"/>
                  <a:pt x="264" y="302"/>
                  <a:pt x="279" y="279"/>
                </a:cubicBezTo>
                <a:cubicBezTo>
                  <a:pt x="294" y="256"/>
                  <a:pt x="279" y="219"/>
                  <a:pt x="279" y="189"/>
                </a:cubicBezTo>
                <a:cubicBezTo>
                  <a:pt x="279" y="159"/>
                  <a:pt x="286" y="121"/>
                  <a:pt x="279" y="98"/>
                </a:cubicBezTo>
                <a:cubicBezTo>
                  <a:pt x="272" y="75"/>
                  <a:pt x="249" y="14"/>
                  <a:pt x="234" y="7"/>
                </a:cubicBezTo>
                <a:close/>
              </a:path>
            </a:pathLst>
          </a:custGeom>
          <a:solidFill>
            <a:srgbClr val="00FF00">
              <a:alpha val="30196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1082" name="Line 10"/>
          <p:cNvSpPr>
            <a:spLocks noChangeShapeType="1"/>
          </p:cNvSpPr>
          <p:nvPr/>
        </p:nvSpPr>
        <p:spPr bwMode="auto">
          <a:xfrm flipH="1">
            <a:off x="1533525" y="3789288"/>
            <a:ext cx="792163" cy="4318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31083" name="Text Box 11"/>
          <p:cNvSpPr txBox="1">
            <a:spLocks noChangeArrowheads="1"/>
          </p:cNvSpPr>
          <p:nvPr/>
        </p:nvSpPr>
        <p:spPr bwMode="auto">
          <a:xfrm>
            <a:off x="5718175" y="2144713"/>
            <a:ext cx="3425825" cy="3323987"/>
          </a:xfrm>
          <a:prstGeom prst="rect">
            <a:avLst/>
          </a:prstGeom>
          <a:gradFill rotWithShape="1">
            <a:gsLst>
              <a:gs pos="0">
                <a:srgbClr val="001800"/>
              </a:gs>
              <a:gs pos="50000">
                <a:srgbClr val="003300"/>
              </a:gs>
              <a:gs pos="100000">
                <a:srgbClr val="0018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fr-FR" sz="1400" b="1" dirty="0">
              <a:solidFill>
                <a:schemeClr val="bg1"/>
              </a:solidFill>
              <a:latin typeface="Comic Sans MS" pitchFamily="66" charset="0"/>
            </a:endParaRPr>
          </a:p>
          <a:p>
            <a:r>
              <a:rPr lang="fr-FR" sz="1400" b="1" dirty="0">
                <a:solidFill>
                  <a:schemeClr val="bg1"/>
                </a:solidFill>
                <a:latin typeface="Comic Sans MS" pitchFamily="66" charset="0"/>
              </a:rPr>
              <a:t>douleurs  HCD </a:t>
            </a:r>
            <a:r>
              <a:rPr lang="fr-FR" sz="1400" b="1" dirty="0" smtClean="0">
                <a:solidFill>
                  <a:schemeClr val="bg1"/>
                </a:solidFill>
                <a:latin typeface="Comic Sans MS" pitchFamily="66" charset="0"/>
              </a:rPr>
              <a:t>,  </a:t>
            </a:r>
            <a:r>
              <a:rPr lang="fr-FR" sz="1400" b="1" dirty="0" err="1" smtClean="0">
                <a:solidFill>
                  <a:schemeClr val="bg1"/>
                </a:solidFill>
                <a:latin typeface="Comic Sans MS" pitchFamily="66" charset="0"/>
              </a:rPr>
              <a:t>cholestase</a:t>
            </a:r>
            <a:endParaRPr lang="fr-FR" sz="1400" b="1" dirty="0">
              <a:solidFill>
                <a:schemeClr val="bg1"/>
              </a:solidFill>
              <a:latin typeface="Comic Sans MS" pitchFamily="66" charset="0"/>
            </a:endParaRPr>
          </a:p>
          <a:p>
            <a:endParaRPr lang="fr-FR" sz="1400" b="1" dirty="0">
              <a:solidFill>
                <a:schemeClr val="bg1"/>
              </a:solidFill>
              <a:latin typeface="Comic Sans MS" pitchFamily="66" charset="0"/>
            </a:endParaRPr>
          </a:p>
          <a:p>
            <a:r>
              <a:rPr lang="fr-FR" sz="1400" b="1" dirty="0">
                <a:solidFill>
                  <a:schemeClr val="bg1"/>
                </a:solidFill>
                <a:latin typeface="Comic Sans MS" pitchFamily="66" charset="0"/>
              </a:rPr>
              <a:t>pas d'alcoolisme </a:t>
            </a:r>
          </a:p>
          <a:p>
            <a:endParaRPr lang="fr-FR" sz="1400" b="1" dirty="0">
              <a:solidFill>
                <a:schemeClr val="bg1"/>
              </a:solidFill>
              <a:latin typeface="Comic Sans MS" pitchFamily="66" charset="0"/>
            </a:endParaRPr>
          </a:p>
          <a:p>
            <a:r>
              <a:rPr lang="fr-FR" sz="1400" b="1" dirty="0" err="1">
                <a:solidFill>
                  <a:schemeClr val="bg1"/>
                </a:solidFill>
                <a:latin typeface="Comic Sans MS" pitchFamily="66" charset="0"/>
              </a:rPr>
              <a:t>Ig</a:t>
            </a:r>
            <a:r>
              <a:rPr lang="fr-FR" sz="1400" b="1" dirty="0">
                <a:solidFill>
                  <a:schemeClr val="bg1"/>
                </a:solidFill>
                <a:latin typeface="Comic Sans MS" pitchFamily="66" charset="0"/>
              </a:rPr>
              <a:t> G4 élevées </a:t>
            </a:r>
          </a:p>
          <a:p>
            <a:endParaRPr lang="fr-FR" sz="1400" b="1" dirty="0">
              <a:solidFill>
                <a:schemeClr val="bg1"/>
              </a:solidFill>
              <a:latin typeface="Comic Sans MS" pitchFamily="66" charset="0"/>
            </a:endParaRPr>
          </a:p>
          <a:p>
            <a:r>
              <a:rPr lang="fr-FR" sz="1400" b="1" dirty="0">
                <a:solidFill>
                  <a:schemeClr val="bg1"/>
                </a:solidFill>
                <a:latin typeface="Comic Sans MS" pitchFamily="66" charset="0"/>
              </a:rPr>
              <a:t>association fréquente avec </a:t>
            </a:r>
            <a:r>
              <a:rPr lang="fr-FR" sz="1400" b="1" dirty="0" smtClean="0">
                <a:solidFill>
                  <a:schemeClr val="bg1"/>
                </a:solidFill>
                <a:latin typeface="Comic Sans MS" pitchFamily="66" charset="0"/>
              </a:rPr>
              <a:t> autres atteintes </a:t>
            </a:r>
            <a:r>
              <a:rPr lang="fr-FR" sz="1400" b="1" dirty="0">
                <a:solidFill>
                  <a:schemeClr val="bg1"/>
                </a:solidFill>
                <a:latin typeface="Comic Sans MS" pitchFamily="66" charset="0"/>
              </a:rPr>
              <a:t>auto-immunes :</a:t>
            </a:r>
          </a:p>
          <a:p>
            <a:endParaRPr lang="fr-FR" sz="1400" b="1" dirty="0">
              <a:solidFill>
                <a:schemeClr val="bg1"/>
              </a:solidFill>
              <a:latin typeface="Comic Sans MS" pitchFamily="66" charset="0"/>
            </a:endParaRPr>
          </a:p>
          <a:p>
            <a:r>
              <a:rPr lang="fr-FR" sz="1400" b="1" dirty="0">
                <a:solidFill>
                  <a:schemeClr val="bg1"/>
                </a:solidFill>
                <a:latin typeface="Comic Sans MS" pitchFamily="66" charset="0"/>
              </a:rPr>
              <a:t> -fibrose rétro-péritonéale</a:t>
            </a:r>
          </a:p>
          <a:p>
            <a:r>
              <a:rPr lang="fr-FR" sz="1400" b="1" dirty="0">
                <a:solidFill>
                  <a:schemeClr val="bg1"/>
                </a:solidFill>
                <a:latin typeface="Comic Sans MS" pitchFamily="66" charset="0"/>
              </a:rPr>
              <a:t> -</a:t>
            </a:r>
            <a:r>
              <a:rPr lang="fr-FR" sz="1400" b="1" dirty="0" err="1">
                <a:solidFill>
                  <a:schemeClr val="bg1"/>
                </a:solidFill>
                <a:latin typeface="Comic Sans MS" pitchFamily="66" charset="0"/>
              </a:rPr>
              <a:t>cholangite</a:t>
            </a:r>
            <a:r>
              <a:rPr lang="fr-FR" sz="1400" b="1" dirty="0">
                <a:solidFill>
                  <a:schemeClr val="bg1"/>
                </a:solidFill>
                <a:latin typeface="Comic Sans MS" pitchFamily="66" charset="0"/>
              </a:rPr>
              <a:t> auto-immune </a:t>
            </a:r>
          </a:p>
          <a:p>
            <a:r>
              <a:rPr lang="fr-FR" sz="1400" b="1" dirty="0" smtClean="0">
                <a:solidFill>
                  <a:schemeClr val="bg1"/>
                </a:solidFill>
                <a:latin typeface="Comic Sans MS" pitchFamily="66" charset="0"/>
              </a:rPr>
              <a:t> -</a:t>
            </a:r>
            <a:r>
              <a:rPr lang="fr-FR" sz="1400" b="1" dirty="0" err="1" smtClean="0">
                <a:solidFill>
                  <a:schemeClr val="bg1"/>
                </a:solidFill>
                <a:latin typeface="Comic Sans MS" pitchFamily="66" charset="0"/>
              </a:rPr>
              <a:t>sialadénite</a:t>
            </a:r>
            <a:r>
              <a:rPr lang="fr-FR" sz="1400" b="1" dirty="0" smtClean="0">
                <a:solidFill>
                  <a:schemeClr val="bg1"/>
                </a:solidFill>
                <a:latin typeface="Comic Sans MS" pitchFamily="66" charset="0"/>
              </a:rPr>
              <a:t> sclérosante</a:t>
            </a:r>
            <a:endParaRPr lang="fr-FR" sz="1400" b="1" dirty="0">
              <a:solidFill>
                <a:schemeClr val="bg1"/>
              </a:solidFill>
              <a:latin typeface="Comic Sans MS" pitchFamily="66" charset="0"/>
            </a:endParaRPr>
          </a:p>
          <a:p>
            <a:r>
              <a:rPr lang="fr-FR" sz="1400" b="1" dirty="0">
                <a:solidFill>
                  <a:schemeClr val="bg1"/>
                </a:solidFill>
                <a:latin typeface="Comic Sans MS" pitchFamily="66" charset="0"/>
              </a:rPr>
              <a:t> -….</a:t>
            </a:r>
          </a:p>
          <a:p>
            <a:r>
              <a:rPr lang="fr-FR" sz="1400" b="1" dirty="0">
                <a:solidFill>
                  <a:schemeClr val="bg1"/>
                </a:solidFill>
                <a:latin typeface="Comic Sans MS" pitchFamily="66" charset="0"/>
              </a:rPr>
              <a:t> </a:t>
            </a:r>
          </a:p>
        </p:txBody>
      </p:sp>
      <p:sp>
        <p:nvSpPr>
          <p:cNvPr id="11" name="ZoneTexte 10"/>
          <p:cNvSpPr txBox="1">
            <a:spLocks noChangeArrowheads="1"/>
          </p:cNvSpPr>
          <p:nvPr/>
        </p:nvSpPr>
        <p:spPr bwMode="auto">
          <a:xfrm>
            <a:off x="5667375" y="5505450"/>
            <a:ext cx="3476625" cy="954088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400" b="1" dirty="0">
                <a:solidFill>
                  <a:schemeClr val="bg1"/>
                </a:solidFill>
                <a:latin typeface="Comic Sans MS" pitchFamily="66" charset="0"/>
              </a:rPr>
              <a:t>25% des DPC pour présomption d'adénocarcinome </a:t>
            </a:r>
            <a:r>
              <a:rPr lang="fr-FR" sz="1400" b="1" dirty="0" err="1">
                <a:solidFill>
                  <a:schemeClr val="bg1"/>
                </a:solidFill>
                <a:latin typeface="Comic Sans MS" pitchFamily="66" charset="0"/>
              </a:rPr>
              <a:t>ductal</a:t>
            </a:r>
            <a:r>
              <a:rPr lang="fr-FR" sz="1400" b="1" dirty="0">
                <a:solidFill>
                  <a:schemeClr val="bg1"/>
                </a:solidFill>
                <a:latin typeface="Comic Sans MS" pitchFamily="66" charset="0"/>
              </a:rPr>
              <a:t> du pancréas céphalique montrent  en fait des PAI … ! ! ! ( aux USA)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31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31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3108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31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31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31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310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310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310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310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3108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81" grpId="0" animBg="1"/>
      <p:bldP spid="131082" grpId="0" animBg="1"/>
      <p:bldP spid="131083" grpId="0" uiExpand="1" build="p" animBg="1"/>
      <p:bldP spid="1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 Box 8"/>
          <p:cNvSpPr txBox="1">
            <a:spLocks noChangeArrowheads="1"/>
          </p:cNvSpPr>
          <p:nvPr/>
        </p:nvSpPr>
        <p:spPr bwMode="auto">
          <a:xfrm>
            <a:off x="238125" y="165100"/>
            <a:ext cx="735965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400" b="1" dirty="0">
                <a:solidFill>
                  <a:schemeClr val="bg1"/>
                </a:solidFill>
                <a:latin typeface="Comic Sans MS" pitchFamily="66" charset="0"/>
              </a:rPr>
              <a:t>En résumé </a:t>
            </a:r>
            <a:r>
              <a:rPr lang="fr-FR" sz="1400" b="1" dirty="0">
                <a:solidFill>
                  <a:srgbClr val="FFFF00"/>
                </a:solidFill>
                <a:latin typeface="Comic Sans MS" pitchFamily="66" charset="0"/>
              </a:rPr>
              <a:t>las PAI se caractérisent  </a:t>
            </a:r>
            <a:r>
              <a:rPr lang="fr-FR" sz="1400" b="1" dirty="0" smtClean="0">
                <a:solidFill>
                  <a:srgbClr val="FFFF00"/>
                </a:solidFill>
                <a:latin typeface="Comic Sans MS" pitchFamily="66" charset="0"/>
              </a:rPr>
              <a:t>par 4 </a:t>
            </a:r>
            <a:r>
              <a:rPr lang="fr-FR" sz="1400" b="1" dirty="0">
                <a:solidFill>
                  <a:srgbClr val="FFFF00"/>
                </a:solidFill>
                <a:latin typeface="Comic Sans MS" pitchFamily="66" charset="0"/>
              </a:rPr>
              <a:t>critères principaux</a:t>
            </a:r>
          </a:p>
          <a:p>
            <a:r>
              <a:rPr lang="fr-FR" sz="1400" b="1" dirty="0">
                <a:solidFill>
                  <a:srgbClr val="FFFF00"/>
                </a:solidFill>
                <a:latin typeface="Comic Sans MS" pitchFamily="66" charset="0"/>
              </a:rPr>
              <a:t>:</a:t>
            </a:r>
          </a:p>
          <a:p>
            <a:r>
              <a:rPr lang="fr-FR" sz="1400" b="1" dirty="0">
                <a:solidFill>
                  <a:schemeClr val="bg1"/>
                </a:solidFill>
                <a:latin typeface="Comic Sans MS" pitchFamily="66" charset="0"/>
              </a:rPr>
              <a:t>	-anatomo-pathologiques</a:t>
            </a:r>
          </a:p>
          <a:p>
            <a:r>
              <a:rPr lang="fr-FR" sz="1400" b="1" dirty="0">
                <a:solidFill>
                  <a:schemeClr val="bg1"/>
                </a:solidFill>
                <a:latin typeface="Comic Sans MS" pitchFamily="66" charset="0"/>
              </a:rPr>
              <a:t>	-aspects radiologiques</a:t>
            </a:r>
          </a:p>
          <a:p>
            <a:r>
              <a:rPr lang="fr-FR" sz="1400" b="1" dirty="0">
                <a:solidFill>
                  <a:schemeClr val="bg1"/>
                </a:solidFill>
                <a:latin typeface="Comic Sans MS" pitchFamily="66" charset="0"/>
              </a:rPr>
              <a:t>	-atteintes d'autres organes</a:t>
            </a:r>
          </a:p>
          <a:p>
            <a:r>
              <a:rPr lang="fr-FR" sz="1400" b="1" dirty="0">
                <a:solidFill>
                  <a:schemeClr val="bg1"/>
                </a:solidFill>
                <a:latin typeface="Comic Sans MS" pitchFamily="66" charset="0"/>
              </a:rPr>
              <a:t>	-réponse clinique et morphologique à la corticothérapie </a:t>
            </a:r>
            <a:endParaRPr lang="fr-FR" sz="1400" b="1" dirty="0">
              <a:solidFill>
                <a:srgbClr val="FF99FF"/>
              </a:solidFill>
              <a:latin typeface="Comic Sans MS" pitchFamily="66" charset="0"/>
            </a:endParaRPr>
          </a:p>
        </p:txBody>
      </p:sp>
      <p:sp>
        <p:nvSpPr>
          <p:cNvPr id="58371" name="Text Box 8"/>
          <p:cNvSpPr txBox="1">
            <a:spLocks noChangeArrowheads="1"/>
          </p:cNvSpPr>
          <p:nvPr/>
        </p:nvSpPr>
        <p:spPr bwMode="auto">
          <a:xfrm>
            <a:off x="0" y="4660900"/>
            <a:ext cx="91440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1400" b="1" dirty="0">
                <a:solidFill>
                  <a:schemeClr val="bg1"/>
                </a:solidFill>
                <a:latin typeface="Comic Sans MS" pitchFamily="66" charset="0"/>
              </a:rPr>
              <a:t>Des  divergences apparaissent entre les grandes séries japonaises dans lesquelles le diagnostic est affirmé sur les seuls critères morphologiques et  les travaux européens et nord américains dans lesquels des descriptions </a:t>
            </a:r>
            <a:r>
              <a:rPr lang="fr-FR" sz="1400" b="1" dirty="0" err="1" smtClean="0">
                <a:solidFill>
                  <a:schemeClr val="bg1"/>
                </a:solidFill>
                <a:latin typeface="Comic Sans MS" pitchFamily="66" charset="0"/>
              </a:rPr>
              <a:t>anatomo</a:t>
            </a:r>
            <a:r>
              <a:rPr lang="fr-FR" sz="1400" b="1" dirty="0" smtClean="0">
                <a:solidFill>
                  <a:schemeClr val="bg1"/>
                </a:solidFill>
                <a:latin typeface="Comic Sans MS" pitchFamily="66" charset="0"/>
              </a:rPr>
              <a:t>- pathologiques </a:t>
            </a:r>
            <a:r>
              <a:rPr lang="fr-FR" sz="1400" b="1" dirty="0">
                <a:solidFill>
                  <a:schemeClr val="bg1"/>
                </a:solidFill>
                <a:latin typeface="Comic Sans MS" pitchFamily="66" charset="0"/>
              </a:rPr>
              <a:t>précises ont permis d'individualiser au moins 2 grandes présentations :</a:t>
            </a:r>
          </a:p>
          <a:p>
            <a:endParaRPr lang="fr-FR" sz="1400" b="1" dirty="0">
              <a:solidFill>
                <a:schemeClr val="bg1"/>
              </a:solidFill>
              <a:latin typeface="Comic Sans MS" pitchFamily="66" charset="0"/>
            </a:endParaRPr>
          </a:p>
          <a:p>
            <a:r>
              <a:rPr lang="fr-FR" sz="1400" b="1" dirty="0" smtClean="0">
                <a:solidFill>
                  <a:schemeClr val="bg1"/>
                </a:solidFill>
                <a:latin typeface="Comic Sans MS" pitchFamily="66" charset="0"/>
              </a:rPr>
              <a:t>   -</a:t>
            </a:r>
            <a:r>
              <a:rPr lang="fr-FR" sz="1400" b="1" dirty="0">
                <a:solidFill>
                  <a:srgbClr val="00FF00"/>
                </a:solidFill>
                <a:latin typeface="Comic Sans MS" pitchFamily="66" charset="0"/>
              </a:rPr>
              <a:t>la pancréatite sclérosante </a:t>
            </a:r>
            <a:r>
              <a:rPr lang="fr-FR" sz="1400" b="1" dirty="0" err="1">
                <a:solidFill>
                  <a:srgbClr val="00FF00"/>
                </a:solidFill>
                <a:latin typeface="Comic Sans MS" pitchFamily="66" charset="0"/>
              </a:rPr>
              <a:t>lymphoplasmocytaire</a:t>
            </a:r>
            <a:r>
              <a:rPr lang="fr-FR" sz="1400" b="1" dirty="0">
                <a:solidFill>
                  <a:srgbClr val="00FF00"/>
                </a:solidFill>
                <a:latin typeface="Comic Sans MS" pitchFamily="66" charset="0"/>
              </a:rPr>
              <a:t> sans lésion </a:t>
            </a:r>
            <a:r>
              <a:rPr lang="fr-FR" sz="1400" b="1" dirty="0" smtClean="0">
                <a:solidFill>
                  <a:srgbClr val="00FF00"/>
                </a:solidFill>
                <a:latin typeface="Comic Sans MS" pitchFamily="66" charset="0"/>
              </a:rPr>
              <a:t>nécrosante épithéliale granulocytaire</a:t>
            </a:r>
            <a:endParaRPr lang="fr-FR" sz="1400" b="1" dirty="0">
              <a:solidFill>
                <a:srgbClr val="00FF00"/>
              </a:solidFill>
              <a:latin typeface="Comic Sans MS" pitchFamily="66" charset="0"/>
            </a:endParaRPr>
          </a:p>
          <a:p>
            <a:endParaRPr lang="fr-FR" sz="1400" b="1" dirty="0">
              <a:solidFill>
                <a:schemeClr val="bg1"/>
              </a:solidFill>
              <a:latin typeface="Comic Sans MS" pitchFamily="66" charset="0"/>
            </a:endParaRPr>
          </a:p>
          <a:p>
            <a:r>
              <a:rPr lang="fr-FR" sz="1400" b="1" dirty="0" smtClean="0">
                <a:solidFill>
                  <a:schemeClr val="bg1"/>
                </a:solidFill>
                <a:latin typeface="Comic Sans MS" pitchFamily="66" charset="0"/>
              </a:rPr>
              <a:t>   -</a:t>
            </a:r>
            <a:r>
              <a:rPr lang="fr-FR" sz="1400" b="1" dirty="0">
                <a:solidFill>
                  <a:srgbClr val="FFC000"/>
                </a:solidFill>
                <a:latin typeface="Comic Sans MS" pitchFamily="66" charset="0"/>
              </a:rPr>
              <a:t>les pancréatites idiopathiques </a:t>
            </a:r>
            <a:r>
              <a:rPr lang="fr-FR" sz="1400" b="1" dirty="0" smtClean="0">
                <a:solidFill>
                  <a:srgbClr val="FFC000"/>
                </a:solidFill>
                <a:latin typeface="Comic Sans MS" pitchFamily="66" charset="0"/>
              </a:rPr>
              <a:t>avec lésions nécrosantes granulocytaires (</a:t>
            </a:r>
            <a:r>
              <a:rPr lang="fr-FR" sz="1400" b="1" dirty="0" err="1" smtClean="0">
                <a:solidFill>
                  <a:srgbClr val="FFC000"/>
                </a:solidFill>
                <a:latin typeface="Comic Sans MS" pitchFamily="66" charset="0"/>
              </a:rPr>
              <a:t>ductite</a:t>
            </a:r>
            <a:r>
              <a:rPr lang="fr-FR" sz="1400" b="1" dirty="0" smtClean="0">
                <a:solidFill>
                  <a:srgbClr val="FFC000"/>
                </a:solidFill>
                <a:latin typeface="Comic Sans MS" pitchFamily="66" charset="0"/>
              </a:rPr>
              <a:t>)</a:t>
            </a:r>
            <a:endParaRPr lang="fr-FR" sz="1400" b="1" dirty="0">
              <a:solidFill>
                <a:srgbClr val="FFC000"/>
              </a:solidFill>
              <a:latin typeface="Comic Sans MS" pitchFamily="66" charset="0"/>
            </a:endParaRPr>
          </a:p>
        </p:txBody>
      </p:sp>
      <p:pic>
        <p:nvPicPr>
          <p:cNvPr id="5837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539875"/>
            <a:ext cx="2247900" cy="140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76525" y="1549400"/>
            <a:ext cx="2393950" cy="141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4" name="ZoneTexte 6"/>
          <p:cNvSpPr txBox="1">
            <a:spLocks noChangeArrowheads="1"/>
          </p:cNvSpPr>
          <p:nvPr/>
        </p:nvSpPr>
        <p:spPr bwMode="auto">
          <a:xfrm>
            <a:off x="5276850" y="1600200"/>
            <a:ext cx="322897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200" b="1" i="1" dirty="0">
                <a:solidFill>
                  <a:schemeClr val="bg1"/>
                </a:solidFill>
                <a:latin typeface="Comic Sans MS" pitchFamily="66" charset="0"/>
              </a:rPr>
              <a:t>fibrose </a:t>
            </a:r>
            <a:r>
              <a:rPr lang="fr-FR" sz="1200" b="1" i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fr-FR" sz="1200" b="1" i="1" dirty="0" err="1" smtClean="0">
                <a:solidFill>
                  <a:schemeClr val="bg1"/>
                </a:solidFill>
                <a:latin typeface="Comic Sans MS" pitchFamily="66" charset="0"/>
              </a:rPr>
              <a:t>storiforme</a:t>
            </a:r>
            <a:r>
              <a:rPr lang="fr-FR" sz="1200" b="1" i="1" dirty="0" smtClean="0">
                <a:solidFill>
                  <a:schemeClr val="bg1"/>
                </a:solidFill>
                <a:latin typeface="Comic Sans MS" pitchFamily="66" charset="0"/>
              </a:rPr>
              <a:t>   , phlébite </a:t>
            </a:r>
            <a:r>
              <a:rPr lang="fr-FR" sz="1200" b="1" i="1" dirty="0" err="1" smtClean="0">
                <a:solidFill>
                  <a:schemeClr val="bg1"/>
                </a:solidFill>
                <a:latin typeface="Comic Sans MS" pitchFamily="66" charset="0"/>
              </a:rPr>
              <a:t>oblitérante</a:t>
            </a:r>
            <a:r>
              <a:rPr lang="fr-FR" sz="1200" b="1" i="1" dirty="0" smtClean="0">
                <a:solidFill>
                  <a:schemeClr val="bg1"/>
                </a:solidFill>
                <a:latin typeface="Comic Sans MS" pitchFamily="66" charset="0"/>
              </a:rPr>
              <a:t>  </a:t>
            </a:r>
            <a:r>
              <a:rPr lang="fr-FR" sz="1200" b="1" i="1" dirty="0">
                <a:solidFill>
                  <a:schemeClr val="bg1"/>
                </a:solidFill>
                <a:latin typeface="Comic Sans MS" pitchFamily="66" charset="0"/>
              </a:rPr>
              <a:t>et infiltrat </a:t>
            </a:r>
            <a:r>
              <a:rPr lang="fr-FR" sz="1200" b="1" i="1" dirty="0" err="1">
                <a:solidFill>
                  <a:schemeClr val="bg1"/>
                </a:solidFill>
                <a:latin typeface="Comic Sans MS" pitchFamily="66" charset="0"/>
              </a:rPr>
              <a:t>lymphoplasmocytaire</a:t>
            </a:r>
            <a:r>
              <a:rPr lang="fr-FR" sz="1200" b="1" i="1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endParaRPr lang="fr-FR" sz="1200" b="1" i="1" dirty="0" smtClean="0">
              <a:solidFill>
                <a:schemeClr val="bg1"/>
              </a:solidFill>
              <a:latin typeface="Comic Sans MS" pitchFamily="66" charset="0"/>
            </a:endParaRPr>
          </a:p>
          <a:p>
            <a:endParaRPr lang="fr-FR" sz="1200" b="1" i="1" dirty="0">
              <a:solidFill>
                <a:schemeClr val="bg1"/>
              </a:solidFill>
              <a:latin typeface="Comic Sans MS" pitchFamily="66" charset="0"/>
            </a:endParaRPr>
          </a:p>
          <a:p>
            <a:r>
              <a:rPr lang="fr-FR" sz="1200" b="1" i="1" dirty="0">
                <a:solidFill>
                  <a:schemeClr val="bg1"/>
                </a:solidFill>
                <a:latin typeface="Comic Sans MS" pitchFamily="66" charset="0"/>
              </a:rPr>
              <a:t>Disparition de la veine satellite de l'artère due à l'envahissement par la fibrose avec destruction des couches élastiques </a:t>
            </a:r>
          </a:p>
        </p:txBody>
      </p:sp>
      <p:grpSp>
        <p:nvGrpSpPr>
          <p:cNvPr id="2" name="Groupe 9"/>
          <p:cNvGrpSpPr/>
          <p:nvPr/>
        </p:nvGrpSpPr>
        <p:grpSpPr>
          <a:xfrm>
            <a:off x="323850" y="3040063"/>
            <a:ext cx="8248650" cy="1541462"/>
            <a:chOff x="323850" y="3040063"/>
            <a:chExt cx="8248650" cy="1541462"/>
          </a:xfrm>
        </p:grpSpPr>
        <p:pic>
          <p:nvPicPr>
            <p:cNvPr id="58375" name="Picture 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23850" y="3040063"/>
              <a:ext cx="2259013" cy="15414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8376" name="Picture 7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682875" y="3079750"/>
              <a:ext cx="2403475" cy="1454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8377" name="ZoneTexte 10"/>
            <p:cNvSpPr txBox="1">
              <a:spLocks noChangeArrowheads="1"/>
            </p:cNvSpPr>
            <p:nvPr/>
          </p:nvSpPr>
          <p:spPr bwMode="auto">
            <a:xfrm>
              <a:off x="5343525" y="3333750"/>
              <a:ext cx="3228975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sz="1200" b="1" i="1" dirty="0" smtClean="0">
                  <a:solidFill>
                    <a:schemeClr val="bg1"/>
                  </a:solidFill>
                  <a:latin typeface="Comic Sans MS" pitchFamily="66" charset="0"/>
                </a:rPr>
                <a:t> par comparaison : pancréatite </a:t>
              </a:r>
              <a:r>
                <a:rPr lang="fr-FR" sz="1200" b="1" i="1" dirty="0">
                  <a:solidFill>
                    <a:schemeClr val="bg1"/>
                  </a:solidFill>
                  <a:latin typeface="Comic Sans MS" pitchFamily="66" charset="0"/>
                </a:rPr>
                <a:t>chronique alcoolique ; intégrité des parois vasculaires , tant artérielles que veineuses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8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0" y="44624"/>
            <a:ext cx="64738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b="1" dirty="0" smtClean="0">
                <a:solidFill>
                  <a:schemeClr val="bg1"/>
                </a:solidFill>
                <a:latin typeface="Comic Sans MS" pitchFamily="66" charset="0"/>
              </a:rPr>
              <a:t>-La </a:t>
            </a:r>
            <a:r>
              <a:rPr lang="fr-FR" b="1" u="sng" dirty="0" smtClean="0">
                <a:solidFill>
                  <a:srgbClr val="FFFF00"/>
                </a:solidFill>
                <a:latin typeface="Comic Sans MS" pitchFamily="66" charset="0"/>
              </a:rPr>
              <a:t>PAI de type I</a:t>
            </a:r>
            <a:endParaRPr lang="fr-FR" b="1" u="sng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179512" y="548680"/>
            <a:ext cx="6473825" cy="289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400" b="1" dirty="0" smtClean="0">
                <a:solidFill>
                  <a:schemeClr val="bg1"/>
                </a:solidFill>
                <a:latin typeface="Comic Sans MS" pitchFamily="66" charset="0"/>
              </a:rPr>
              <a:t>histologie : </a:t>
            </a:r>
            <a:r>
              <a:rPr lang="fr-FR" sz="1400" b="1" dirty="0" smtClean="0">
                <a:solidFill>
                  <a:srgbClr val="FF99FF"/>
                </a:solidFill>
                <a:latin typeface="Comic Sans MS" pitchFamily="66" charset="0"/>
              </a:rPr>
              <a:t>pancréatite sclérosante </a:t>
            </a:r>
            <a:r>
              <a:rPr lang="fr-FR" sz="1400" b="1" dirty="0" err="1" smtClean="0">
                <a:solidFill>
                  <a:srgbClr val="FF99FF"/>
                </a:solidFill>
                <a:latin typeface="Comic Sans MS" pitchFamily="66" charset="0"/>
              </a:rPr>
              <a:t>lymphoplasmocytaire</a:t>
            </a:r>
            <a:endParaRPr lang="fr-FR" sz="1400" b="1" dirty="0" smtClean="0">
              <a:solidFill>
                <a:srgbClr val="FF99FF"/>
              </a:solidFill>
              <a:latin typeface="Comic Sans MS" pitchFamily="66" charset="0"/>
            </a:endParaRPr>
          </a:p>
          <a:p>
            <a:endParaRPr lang="fr-FR" sz="1400" b="1" dirty="0">
              <a:solidFill>
                <a:schemeClr val="bg1"/>
              </a:solidFill>
              <a:latin typeface="Comic Sans MS" pitchFamily="66" charset="0"/>
            </a:endParaRPr>
          </a:p>
          <a:p>
            <a:r>
              <a:rPr lang="fr-FR" sz="1400" b="1" dirty="0" smtClean="0">
                <a:solidFill>
                  <a:schemeClr val="bg1"/>
                </a:solidFill>
                <a:latin typeface="Comic Sans MS" pitchFamily="66" charset="0"/>
              </a:rPr>
              <a:t>sérologie : </a:t>
            </a:r>
            <a:r>
              <a:rPr lang="fr-FR" sz="1400" b="1" dirty="0" smtClean="0">
                <a:solidFill>
                  <a:srgbClr val="00FFFF"/>
                </a:solidFill>
                <a:latin typeface="Comic Sans MS" pitchFamily="66" charset="0"/>
              </a:rPr>
              <a:t>taux </a:t>
            </a:r>
            <a:r>
              <a:rPr lang="fr-FR" sz="1400" b="1" dirty="0" err="1" smtClean="0">
                <a:solidFill>
                  <a:srgbClr val="00FFFF"/>
                </a:solidFill>
                <a:latin typeface="Comic Sans MS" pitchFamily="66" charset="0"/>
              </a:rPr>
              <a:t>elevé</a:t>
            </a:r>
            <a:r>
              <a:rPr lang="fr-FR" sz="1400" b="1" dirty="0" smtClean="0">
                <a:solidFill>
                  <a:srgbClr val="00FFFF"/>
                </a:solidFill>
                <a:latin typeface="Comic Sans MS" pitchFamily="66" charset="0"/>
              </a:rPr>
              <a:t> d'IgG4  </a:t>
            </a:r>
            <a:r>
              <a:rPr lang="fr-FR" sz="1400" b="1" dirty="0" smtClean="0">
                <a:solidFill>
                  <a:schemeClr val="bg1"/>
                </a:solidFill>
                <a:latin typeface="Comic Sans MS" pitchFamily="66" charset="0"/>
              </a:rPr>
              <a:t>et d'anticorps non spécifiques</a:t>
            </a:r>
          </a:p>
          <a:p>
            <a:endParaRPr lang="fr-FR" sz="1400" b="1" dirty="0">
              <a:solidFill>
                <a:schemeClr val="bg1"/>
              </a:solidFill>
              <a:latin typeface="Comic Sans MS" pitchFamily="66" charset="0"/>
            </a:endParaRPr>
          </a:p>
          <a:p>
            <a:r>
              <a:rPr lang="fr-FR" sz="1400" b="1" dirty="0" smtClean="0">
                <a:solidFill>
                  <a:schemeClr val="bg1"/>
                </a:solidFill>
                <a:latin typeface="Comic Sans MS" pitchFamily="66" charset="0"/>
              </a:rPr>
              <a:t>prévalence masculine</a:t>
            </a:r>
          </a:p>
          <a:p>
            <a:endParaRPr lang="fr-FR" sz="1400" b="1" dirty="0">
              <a:solidFill>
                <a:schemeClr val="bg1"/>
              </a:solidFill>
              <a:latin typeface="Comic Sans MS" pitchFamily="66" charset="0"/>
            </a:endParaRPr>
          </a:p>
          <a:p>
            <a:r>
              <a:rPr lang="fr-FR" sz="1400" b="1" dirty="0" smtClean="0">
                <a:solidFill>
                  <a:schemeClr val="bg1"/>
                </a:solidFill>
                <a:latin typeface="Comic Sans MS" pitchFamily="66" charset="0"/>
              </a:rPr>
              <a:t>âge  moyen (60 ans)</a:t>
            </a:r>
          </a:p>
          <a:p>
            <a:endParaRPr lang="fr-FR" sz="1400" b="1" dirty="0">
              <a:solidFill>
                <a:schemeClr val="bg1"/>
              </a:solidFill>
              <a:latin typeface="Comic Sans MS" pitchFamily="66" charset="0"/>
            </a:endParaRPr>
          </a:p>
          <a:p>
            <a:r>
              <a:rPr lang="fr-FR" sz="1400" b="1" dirty="0" smtClean="0">
                <a:solidFill>
                  <a:schemeClr val="bg1"/>
                </a:solidFill>
                <a:latin typeface="Comic Sans MS" pitchFamily="66" charset="0"/>
              </a:rPr>
              <a:t>atteinte fréquente d'autres organes :glandes salivaires, voies biliaires , 	reins ; poumons , </a:t>
            </a:r>
            <a:r>
              <a:rPr lang="fr-FR" sz="1400" b="1" dirty="0" err="1" smtClean="0">
                <a:solidFill>
                  <a:schemeClr val="bg1"/>
                </a:solidFill>
                <a:latin typeface="Comic Sans MS" pitchFamily="66" charset="0"/>
              </a:rPr>
              <a:t>rétropéritoine</a:t>
            </a:r>
            <a:r>
              <a:rPr lang="fr-FR" sz="1400" b="1" dirty="0" smtClean="0">
                <a:solidFill>
                  <a:schemeClr val="bg1"/>
                </a:solidFill>
                <a:latin typeface="Comic Sans MS" pitchFamily="66" charset="0"/>
              </a:rPr>
              <a:t> , médiastin ..</a:t>
            </a:r>
          </a:p>
          <a:p>
            <a:endParaRPr lang="fr-FR" sz="1400" b="1" dirty="0">
              <a:solidFill>
                <a:schemeClr val="bg1"/>
              </a:solidFill>
              <a:latin typeface="Comic Sans MS" pitchFamily="66" charset="0"/>
            </a:endParaRPr>
          </a:p>
          <a:p>
            <a:r>
              <a:rPr lang="fr-FR" sz="1400" b="1" dirty="0" smtClean="0">
                <a:solidFill>
                  <a:schemeClr val="bg1"/>
                </a:solidFill>
                <a:latin typeface="Comic Sans MS" pitchFamily="66" charset="0"/>
              </a:rPr>
              <a:t>possible résolution sous corticothérapie ,risque de rechute (6 à 55% des cas , </a:t>
            </a:r>
            <a:r>
              <a:rPr lang="fr-FR" sz="1400" b="1" dirty="0" err="1" smtClean="0">
                <a:solidFill>
                  <a:schemeClr val="bg1"/>
                </a:solidFill>
                <a:latin typeface="Comic Sans MS" pitchFamily="66" charset="0"/>
              </a:rPr>
              <a:t>corticosensibles</a:t>
            </a:r>
            <a:r>
              <a:rPr lang="fr-FR" sz="14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endParaRPr lang="fr-FR" sz="1400" b="1" dirty="0">
              <a:solidFill>
                <a:srgbClr val="FFC000"/>
              </a:solidFill>
              <a:latin typeface="Comic Sans MS" pitchFamily="66" charset="0"/>
            </a:endParaRP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613025" y="3446499"/>
            <a:ext cx="6473825" cy="332398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fr-FR" sz="1400" b="1" dirty="0" smtClean="0">
                <a:solidFill>
                  <a:schemeClr val="bg1"/>
                </a:solidFill>
                <a:latin typeface="Comic Sans MS" pitchFamily="66" charset="0"/>
              </a:rPr>
              <a:t>forme "japonaise" ,maladie </a:t>
            </a:r>
            <a:r>
              <a:rPr lang="fr-FR" sz="1400" b="1" dirty="0" err="1" smtClean="0">
                <a:solidFill>
                  <a:schemeClr val="bg1"/>
                </a:solidFill>
                <a:latin typeface="Comic Sans MS" pitchFamily="66" charset="0"/>
              </a:rPr>
              <a:t>autoimmune</a:t>
            </a:r>
            <a:r>
              <a:rPr lang="fr-FR" sz="1400" b="1" dirty="0" smtClean="0">
                <a:solidFill>
                  <a:schemeClr val="bg1"/>
                </a:solidFill>
                <a:latin typeface="Comic Sans MS" pitchFamily="66" charset="0"/>
              </a:rPr>
              <a:t> s'intégrant dans une entité </a:t>
            </a:r>
            <a:r>
              <a:rPr lang="fr-FR" sz="1400" b="1" dirty="0" err="1" smtClean="0">
                <a:solidFill>
                  <a:schemeClr val="bg1"/>
                </a:solidFill>
                <a:latin typeface="Comic Sans MS" pitchFamily="66" charset="0"/>
              </a:rPr>
              <a:t>clinico</a:t>
            </a:r>
            <a:r>
              <a:rPr lang="fr-FR" sz="1400" b="1" dirty="0" smtClean="0">
                <a:solidFill>
                  <a:schemeClr val="bg1"/>
                </a:solidFill>
                <a:latin typeface="Comic Sans MS" pitchFamily="66" charset="0"/>
              </a:rPr>
              <a:t>-pathologique appelée </a:t>
            </a:r>
            <a:r>
              <a:rPr lang="fr-FR" sz="1400" b="1" dirty="0" smtClean="0">
                <a:solidFill>
                  <a:srgbClr val="FFFF00"/>
                </a:solidFill>
                <a:latin typeface="Comic Sans MS" pitchFamily="66" charset="0"/>
              </a:rPr>
              <a:t>IgG4 </a:t>
            </a:r>
            <a:r>
              <a:rPr lang="fr-FR" sz="1400" b="1" dirty="0" err="1" smtClean="0">
                <a:solidFill>
                  <a:srgbClr val="FFFF00"/>
                </a:solidFill>
                <a:latin typeface="Comic Sans MS" pitchFamily="66" charset="0"/>
              </a:rPr>
              <a:t>related</a:t>
            </a:r>
            <a:r>
              <a:rPr lang="fr-FR" sz="1400" b="1" dirty="0" smtClean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fr-FR" sz="1400" b="1" dirty="0" err="1" smtClean="0">
                <a:solidFill>
                  <a:srgbClr val="FFFF00"/>
                </a:solidFill>
                <a:latin typeface="Comic Sans MS" pitchFamily="66" charset="0"/>
              </a:rPr>
              <a:t>sclerosing</a:t>
            </a:r>
            <a:r>
              <a:rPr lang="fr-FR" sz="1400" b="1" dirty="0" smtClean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fr-FR" sz="1400" b="1" dirty="0" err="1" smtClean="0">
                <a:solidFill>
                  <a:srgbClr val="FFFF00"/>
                </a:solidFill>
                <a:latin typeface="Comic Sans MS" pitchFamily="66" charset="0"/>
              </a:rPr>
              <a:t>diseases</a:t>
            </a:r>
            <a:endParaRPr lang="fr-FR" sz="1400" b="1" dirty="0" smtClean="0">
              <a:solidFill>
                <a:srgbClr val="FFFF00"/>
              </a:solidFill>
              <a:latin typeface="Comic Sans MS" pitchFamily="66" charset="0"/>
            </a:endParaRPr>
          </a:p>
          <a:p>
            <a:pPr>
              <a:lnSpc>
                <a:spcPct val="150000"/>
              </a:lnSpc>
            </a:pPr>
            <a:endParaRPr lang="fr-FR" sz="1400" b="1" dirty="0">
              <a:solidFill>
                <a:schemeClr val="bg1"/>
              </a:solidFill>
              <a:latin typeface="Comic Sans MS" pitchFamily="66" charset="0"/>
            </a:endParaRPr>
          </a:p>
          <a:p>
            <a:pPr>
              <a:lnSpc>
                <a:spcPct val="150000"/>
              </a:lnSpc>
            </a:pPr>
            <a:r>
              <a:rPr lang="fr-FR" sz="1400" b="1" dirty="0" smtClean="0">
                <a:solidFill>
                  <a:schemeClr val="bg1"/>
                </a:solidFill>
                <a:latin typeface="Comic Sans MS" pitchFamily="66" charset="0"/>
              </a:rPr>
              <a:t>Plus récemment cette entité a été considérée comme </a:t>
            </a:r>
            <a:r>
              <a:rPr lang="fr-FR" sz="1400" b="1" dirty="0" err="1" smtClean="0">
                <a:solidFill>
                  <a:schemeClr val="bg1"/>
                </a:solidFill>
                <a:latin typeface="Comic Sans MS" pitchFamily="66" charset="0"/>
              </a:rPr>
              <a:t>l"expression</a:t>
            </a:r>
            <a:r>
              <a:rPr lang="fr-FR" sz="1400" b="1" dirty="0" smtClean="0">
                <a:solidFill>
                  <a:schemeClr val="bg1"/>
                </a:solidFill>
                <a:latin typeface="Comic Sans MS" pitchFamily="66" charset="0"/>
              </a:rPr>
              <a:t> partielle d'une maladie </a:t>
            </a:r>
            <a:r>
              <a:rPr lang="fr-FR" sz="1400" b="1" dirty="0" err="1" smtClean="0">
                <a:solidFill>
                  <a:schemeClr val="bg1"/>
                </a:solidFill>
                <a:latin typeface="Comic Sans MS" pitchFamily="66" charset="0"/>
              </a:rPr>
              <a:t>lymphoproliférative</a:t>
            </a:r>
            <a:r>
              <a:rPr lang="fr-FR" sz="1400" b="1" dirty="0" smtClean="0">
                <a:solidFill>
                  <a:schemeClr val="bg1"/>
                </a:solidFill>
                <a:latin typeface="Comic Sans MS" pitchFamily="66" charset="0"/>
              </a:rPr>
              <a:t> appelée </a:t>
            </a:r>
            <a:r>
              <a:rPr lang="fr-FR" sz="1400" b="1" dirty="0" smtClean="0">
                <a:solidFill>
                  <a:srgbClr val="00FF00"/>
                </a:solidFill>
                <a:latin typeface="Comic Sans MS" pitchFamily="66" charset="0"/>
              </a:rPr>
              <a:t>"IgG4 positive </a:t>
            </a:r>
            <a:r>
              <a:rPr lang="fr-FR" sz="1400" b="1" dirty="0" err="1" smtClean="0">
                <a:solidFill>
                  <a:srgbClr val="00FF00"/>
                </a:solidFill>
                <a:latin typeface="Comic Sans MS" pitchFamily="66" charset="0"/>
              </a:rPr>
              <a:t>multiorgan</a:t>
            </a:r>
            <a:r>
              <a:rPr lang="fr-FR" sz="1400" b="1" dirty="0" smtClean="0">
                <a:solidFill>
                  <a:srgbClr val="00FF00"/>
                </a:solidFill>
                <a:latin typeface="Comic Sans MS" pitchFamily="66" charset="0"/>
              </a:rPr>
              <a:t> </a:t>
            </a:r>
            <a:r>
              <a:rPr lang="fr-FR" sz="1400" b="1" dirty="0" err="1" smtClean="0">
                <a:solidFill>
                  <a:srgbClr val="00FF00"/>
                </a:solidFill>
                <a:latin typeface="Comic Sans MS" pitchFamily="66" charset="0"/>
              </a:rPr>
              <a:t>lymphoproliferative</a:t>
            </a:r>
            <a:r>
              <a:rPr lang="fr-FR" sz="1400" b="1" dirty="0" smtClean="0">
                <a:solidFill>
                  <a:srgbClr val="00FF00"/>
                </a:solidFill>
                <a:latin typeface="Comic Sans MS" pitchFamily="66" charset="0"/>
              </a:rPr>
              <a:t> syndrome"</a:t>
            </a:r>
            <a:r>
              <a:rPr lang="fr-FR" sz="1400" b="1" dirty="0" smtClean="0">
                <a:solidFill>
                  <a:schemeClr val="bg1"/>
                </a:solidFill>
                <a:latin typeface="Comic Sans MS" pitchFamily="66" charset="0"/>
              </a:rPr>
              <a:t> , désordre </a:t>
            </a:r>
            <a:r>
              <a:rPr lang="fr-FR" sz="1400" b="1" dirty="0" err="1" smtClean="0">
                <a:solidFill>
                  <a:schemeClr val="bg1"/>
                </a:solidFill>
                <a:latin typeface="Comic Sans MS" pitchFamily="66" charset="0"/>
              </a:rPr>
              <a:t>multiorganes</a:t>
            </a:r>
            <a:r>
              <a:rPr lang="fr-FR" sz="1400" b="1" dirty="0" smtClean="0">
                <a:solidFill>
                  <a:schemeClr val="bg1"/>
                </a:solidFill>
                <a:latin typeface="Comic Sans MS" pitchFamily="66" charset="0"/>
              </a:rPr>
              <a:t> complexe pouvant englober le syndrome de </a:t>
            </a:r>
            <a:r>
              <a:rPr lang="fr-FR" sz="1400" b="1" dirty="0" err="1" smtClean="0">
                <a:solidFill>
                  <a:schemeClr val="bg1"/>
                </a:solidFill>
                <a:latin typeface="Comic Sans MS" pitchFamily="66" charset="0"/>
              </a:rPr>
              <a:t>Mikulicz</a:t>
            </a:r>
            <a:r>
              <a:rPr lang="fr-FR" sz="1400" b="1" dirty="0" smtClean="0">
                <a:solidFill>
                  <a:schemeClr val="bg1"/>
                </a:solidFill>
                <a:latin typeface="Comic Sans MS" pitchFamily="66" charset="0"/>
              </a:rPr>
              <a:t> ,les tumeurs de </a:t>
            </a:r>
            <a:r>
              <a:rPr lang="fr-FR" sz="1400" b="1" dirty="0" err="1" smtClean="0">
                <a:solidFill>
                  <a:schemeClr val="bg1"/>
                </a:solidFill>
                <a:latin typeface="Comic Sans MS" pitchFamily="66" charset="0"/>
              </a:rPr>
              <a:t>Küttner</a:t>
            </a:r>
            <a:r>
              <a:rPr lang="fr-FR" sz="1400" b="1" dirty="0" smtClean="0">
                <a:solidFill>
                  <a:schemeClr val="bg1"/>
                </a:solidFill>
                <a:latin typeface="Comic Sans MS" pitchFamily="66" charset="0"/>
              </a:rPr>
              <a:t> (</a:t>
            </a:r>
            <a:r>
              <a:rPr lang="fr-FR" sz="1400" b="1" dirty="0" err="1" smtClean="0">
                <a:solidFill>
                  <a:schemeClr val="bg1"/>
                </a:solidFill>
                <a:latin typeface="Comic Sans MS" pitchFamily="66" charset="0"/>
              </a:rPr>
              <a:t>chronic</a:t>
            </a:r>
            <a:r>
              <a:rPr lang="fr-FR" sz="14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fr-FR" sz="1400" b="1" dirty="0" err="1" smtClean="0">
                <a:solidFill>
                  <a:schemeClr val="bg1"/>
                </a:solidFill>
                <a:latin typeface="Comic Sans MS" pitchFamily="66" charset="0"/>
              </a:rPr>
              <a:t>sclerosing</a:t>
            </a:r>
            <a:r>
              <a:rPr lang="fr-FR" sz="14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fr-FR" sz="1400" b="1" dirty="0" err="1" smtClean="0">
                <a:solidFill>
                  <a:schemeClr val="bg1"/>
                </a:solidFill>
                <a:latin typeface="Comic Sans MS" pitchFamily="66" charset="0"/>
              </a:rPr>
              <a:t>sialadenitis</a:t>
            </a:r>
            <a:r>
              <a:rPr lang="fr-FR" sz="1400" b="1" dirty="0" smtClean="0">
                <a:solidFill>
                  <a:schemeClr val="bg1"/>
                </a:solidFill>
                <a:latin typeface="Comic Sans MS" pitchFamily="66" charset="0"/>
              </a:rPr>
              <a:t>) , les pseudotumeurs inflammatoires ( du poumon, du foie et du sein) , la fibrose </a:t>
            </a:r>
            <a:r>
              <a:rPr lang="fr-FR" sz="1400" b="1" dirty="0" err="1" smtClean="0">
                <a:solidFill>
                  <a:schemeClr val="bg1"/>
                </a:solidFill>
                <a:latin typeface="Comic Sans MS" pitchFamily="66" charset="0"/>
              </a:rPr>
              <a:t>médiastinale</a:t>
            </a:r>
            <a:r>
              <a:rPr lang="fr-FR" sz="1400" b="1" dirty="0" smtClean="0">
                <a:solidFill>
                  <a:schemeClr val="bg1"/>
                </a:solidFill>
                <a:latin typeface="Comic Sans MS" pitchFamily="66" charset="0"/>
              </a:rPr>
              <a:t> et l'</a:t>
            </a:r>
            <a:r>
              <a:rPr lang="fr-FR" sz="1400" b="1" dirty="0" err="1" smtClean="0">
                <a:solidFill>
                  <a:schemeClr val="bg1"/>
                </a:solidFill>
                <a:latin typeface="Comic Sans MS" pitchFamily="66" charset="0"/>
              </a:rPr>
              <a:t>hypophysite</a:t>
            </a:r>
            <a:r>
              <a:rPr lang="fr-FR" sz="1400" b="1" dirty="0" smtClean="0">
                <a:solidFill>
                  <a:schemeClr val="bg1"/>
                </a:solidFill>
                <a:latin typeface="Comic Sans MS" pitchFamily="66" charset="0"/>
              </a:rPr>
              <a:t> auto-immune </a:t>
            </a:r>
            <a:endParaRPr lang="fr-FR" sz="1400" b="1" dirty="0">
              <a:solidFill>
                <a:srgbClr val="FFC000"/>
              </a:solidFill>
              <a:latin typeface="Comic Sans MS" pitchFamily="66" charset="0"/>
            </a:endParaRPr>
          </a:p>
        </p:txBody>
      </p:sp>
      <p:pic>
        <p:nvPicPr>
          <p:cNvPr id="132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236226"/>
            <a:ext cx="2627784" cy="2030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/>
          <p:nvPr/>
        </p:nvSpPr>
        <p:spPr>
          <a:xfrm>
            <a:off x="6667928" y="2804845"/>
            <a:ext cx="22911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err="1" smtClean="0">
                <a:solidFill>
                  <a:srgbClr val="00FFFF"/>
                </a:solidFill>
                <a:latin typeface="Comic Sans MS" pitchFamily="66" charset="0"/>
              </a:rPr>
              <a:t>lymphoplasmocytic</a:t>
            </a:r>
            <a:r>
              <a:rPr lang="fr-FR" sz="1200" dirty="0" smtClean="0">
                <a:solidFill>
                  <a:srgbClr val="00FFFF"/>
                </a:solidFill>
                <a:latin typeface="Comic Sans MS" pitchFamily="66" charset="0"/>
              </a:rPr>
              <a:t> </a:t>
            </a:r>
            <a:r>
              <a:rPr lang="fr-FR" sz="1200" dirty="0" err="1" smtClean="0">
                <a:solidFill>
                  <a:srgbClr val="00FFFF"/>
                </a:solidFill>
                <a:latin typeface="Comic Sans MS" pitchFamily="66" charset="0"/>
              </a:rPr>
              <a:t>granuloma</a:t>
            </a:r>
            <a:r>
              <a:rPr lang="fr-FR" sz="1200" dirty="0" smtClean="0">
                <a:solidFill>
                  <a:srgbClr val="00FFFF"/>
                </a:solidFill>
                <a:latin typeface="Comic Sans MS" pitchFamily="66" charset="0"/>
              </a:rPr>
              <a:t> ;</a:t>
            </a:r>
            <a:r>
              <a:rPr lang="fr-FR" sz="1200" dirty="0" err="1" smtClean="0">
                <a:solidFill>
                  <a:srgbClr val="00FFFF"/>
                </a:solidFill>
                <a:latin typeface="Comic Sans MS" pitchFamily="66" charset="0"/>
              </a:rPr>
              <a:t>storiform</a:t>
            </a:r>
            <a:r>
              <a:rPr lang="fr-FR" sz="1200" dirty="0" smtClean="0">
                <a:solidFill>
                  <a:srgbClr val="00FFFF"/>
                </a:solidFill>
                <a:latin typeface="Comic Sans MS" pitchFamily="66" charset="0"/>
              </a:rPr>
              <a:t> </a:t>
            </a:r>
            <a:r>
              <a:rPr lang="fr-FR" sz="1200" dirty="0" err="1" smtClean="0">
                <a:solidFill>
                  <a:srgbClr val="00FFFF"/>
                </a:solidFill>
                <a:latin typeface="Comic Sans MS" pitchFamily="66" charset="0"/>
              </a:rPr>
              <a:t>fibrosis</a:t>
            </a:r>
            <a:endParaRPr lang="fr-FR" sz="1200" dirty="0">
              <a:solidFill>
                <a:srgbClr val="00FFFF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0" y="223838"/>
            <a:ext cx="64738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b="1" dirty="0" smtClean="0">
                <a:solidFill>
                  <a:schemeClr val="bg1"/>
                </a:solidFill>
                <a:latin typeface="Comic Sans MS" pitchFamily="66" charset="0"/>
              </a:rPr>
              <a:t>-La </a:t>
            </a:r>
            <a:r>
              <a:rPr lang="fr-FR" b="1" dirty="0" smtClean="0">
                <a:solidFill>
                  <a:srgbClr val="FFFF00"/>
                </a:solidFill>
                <a:latin typeface="Comic Sans MS" pitchFamily="66" charset="0"/>
              </a:rPr>
              <a:t>PAI de type II</a:t>
            </a:r>
            <a:endParaRPr lang="fr-FR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327061" y="941316"/>
            <a:ext cx="6473825" cy="323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400" b="1" dirty="0" smtClean="0">
                <a:solidFill>
                  <a:schemeClr val="bg1"/>
                </a:solidFill>
                <a:latin typeface="Comic Sans MS" pitchFamily="66" charset="0"/>
              </a:rPr>
              <a:t>histologie : pancréatite idiopathique </a:t>
            </a:r>
            <a:r>
              <a:rPr lang="fr-FR" sz="1400" b="1" dirty="0" err="1" smtClean="0">
                <a:solidFill>
                  <a:schemeClr val="bg1"/>
                </a:solidFill>
                <a:latin typeface="Comic Sans MS" pitchFamily="66" charset="0"/>
              </a:rPr>
              <a:t>centro</a:t>
            </a:r>
            <a:r>
              <a:rPr lang="fr-FR" sz="14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fr-FR" sz="1400" b="1" dirty="0" err="1" smtClean="0">
                <a:solidFill>
                  <a:schemeClr val="bg1"/>
                </a:solidFill>
                <a:latin typeface="Comic Sans MS" pitchFamily="66" charset="0"/>
              </a:rPr>
              <a:t>canalaaire</a:t>
            </a:r>
            <a:r>
              <a:rPr lang="fr-FR" sz="1400" b="1" dirty="0" smtClean="0">
                <a:solidFill>
                  <a:schemeClr val="bg1"/>
                </a:solidFill>
                <a:latin typeface="Comic Sans MS" pitchFamily="66" charset="0"/>
              </a:rPr>
              <a:t> (</a:t>
            </a:r>
            <a:r>
              <a:rPr lang="fr-FR" sz="1400" b="1" dirty="0" err="1" smtClean="0">
                <a:solidFill>
                  <a:schemeClr val="bg1"/>
                </a:solidFill>
                <a:latin typeface="Comic Sans MS" pitchFamily="66" charset="0"/>
              </a:rPr>
              <a:t>duct</a:t>
            </a:r>
            <a:r>
              <a:rPr lang="fr-FR" sz="14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fr-FR" sz="1400" b="1" dirty="0" err="1" smtClean="0">
                <a:solidFill>
                  <a:schemeClr val="bg1"/>
                </a:solidFill>
                <a:latin typeface="Comic Sans MS" pitchFamily="66" charset="0"/>
              </a:rPr>
              <a:t>centric</a:t>
            </a:r>
            <a:r>
              <a:rPr lang="fr-FR" sz="1400" b="1" dirty="0" smtClean="0">
                <a:solidFill>
                  <a:schemeClr val="bg1"/>
                </a:solidFill>
                <a:latin typeface="Comic Sans MS" pitchFamily="66" charset="0"/>
              </a:rPr>
              <a:t>  ou </a:t>
            </a:r>
            <a:r>
              <a:rPr lang="fr-FR" sz="1400" b="1" dirty="0" err="1" smtClean="0">
                <a:solidFill>
                  <a:schemeClr val="bg1"/>
                </a:solidFill>
                <a:latin typeface="Comic Sans MS" pitchFamily="66" charset="0"/>
              </a:rPr>
              <a:t>duct</a:t>
            </a:r>
            <a:r>
              <a:rPr lang="fr-FR" sz="14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fr-FR" sz="1400" b="1" dirty="0" err="1" smtClean="0">
                <a:solidFill>
                  <a:schemeClr val="bg1"/>
                </a:solidFill>
                <a:latin typeface="Comic Sans MS" pitchFamily="66" charset="0"/>
              </a:rPr>
              <a:t>destructrive</a:t>
            </a:r>
            <a:r>
              <a:rPr lang="fr-FR" sz="1400" b="1" dirty="0" smtClean="0">
                <a:solidFill>
                  <a:schemeClr val="bg1"/>
                </a:solidFill>
                <a:latin typeface="Comic Sans MS" pitchFamily="66" charset="0"/>
              </a:rPr>
              <a:t> )  :  'infiltration destructrice </a:t>
            </a:r>
            <a:r>
              <a:rPr lang="fr-FR" sz="1400" b="1" dirty="0" err="1" smtClean="0">
                <a:solidFill>
                  <a:schemeClr val="bg1"/>
                </a:solidFill>
                <a:latin typeface="Comic Sans MS" pitchFamily="66" charset="0"/>
              </a:rPr>
              <a:t>canalaire</a:t>
            </a:r>
            <a:r>
              <a:rPr lang="fr-FR" sz="1400" b="1" dirty="0" smtClean="0">
                <a:solidFill>
                  <a:schemeClr val="bg1"/>
                </a:solidFill>
                <a:latin typeface="Comic Sans MS" pitchFamily="66" charset="0"/>
              </a:rPr>
              <a:t> et 	</a:t>
            </a:r>
            <a:r>
              <a:rPr lang="fr-FR" sz="1400" b="1" dirty="0" err="1" smtClean="0">
                <a:solidFill>
                  <a:schemeClr val="bg1"/>
                </a:solidFill>
                <a:latin typeface="Comic Sans MS" pitchFamily="66" charset="0"/>
              </a:rPr>
              <a:t>péricanalaire</a:t>
            </a:r>
            <a:r>
              <a:rPr lang="fr-FR" sz="1400" b="1" dirty="0" smtClean="0">
                <a:solidFill>
                  <a:schemeClr val="bg1"/>
                </a:solidFill>
                <a:latin typeface="Comic Sans MS" pitchFamily="66" charset="0"/>
              </a:rPr>
              <a:t> par des polynucléaires </a:t>
            </a:r>
            <a:r>
              <a:rPr lang="fr-FR" sz="1400" b="1" u="sng" dirty="0" smtClean="0">
                <a:solidFill>
                  <a:srgbClr val="FF99FF"/>
                </a:solidFill>
                <a:latin typeface="Comic Sans MS" pitchFamily="66" charset="0"/>
              </a:rPr>
              <a:t>neutrophiles</a:t>
            </a:r>
            <a:r>
              <a:rPr lang="fr-FR" sz="1400" b="1" dirty="0" smtClean="0">
                <a:solidFill>
                  <a:schemeClr val="bg1"/>
                </a:solidFill>
                <a:latin typeface="Comic Sans MS" pitchFamily="66" charset="0"/>
              </a:rPr>
              <a:t>	</a:t>
            </a:r>
          </a:p>
          <a:p>
            <a:endParaRPr lang="fr-FR" sz="1400" b="1" dirty="0">
              <a:solidFill>
                <a:schemeClr val="bg1"/>
              </a:solidFill>
              <a:latin typeface="Comic Sans MS" pitchFamily="66" charset="0"/>
            </a:endParaRPr>
          </a:p>
          <a:p>
            <a:r>
              <a:rPr lang="fr-FR" sz="1400" b="1" dirty="0" smtClean="0">
                <a:solidFill>
                  <a:schemeClr val="bg1"/>
                </a:solidFill>
                <a:latin typeface="Comic Sans MS" pitchFamily="66" charset="0"/>
              </a:rPr>
              <a:t>sérologie : </a:t>
            </a:r>
            <a:r>
              <a:rPr lang="fr-FR" sz="1800" b="1" u="sng" dirty="0" smtClean="0">
                <a:solidFill>
                  <a:srgbClr val="CCFF66"/>
                </a:solidFill>
                <a:latin typeface="Comic Sans MS" pitchFamily="66" charset="0"/>
              </a:rPr>
              <a:t>pas de marqueurs sériques d'auto-immunité</a:t>
            </a:r>
          </a:p>
          <a:p>
            <a:endParaRPr lang="fr-FR" sz="1400" b="1" dirty="0">
              <a:solidFill>
                <a:schemeClr val="bg1"/>
              </a:solidFill>
              <a:latin typeface="Comic Sans MS" pitchFamily="66" charset="0"/>
            </a:endParaRPr>
          </a:p>
          <a:p>
            <a:r>
              <a:rPr lang="fr-FR" sz="1400" b="1" dirty="0" smtClean="0">
                <a:solidFill>
                  <a:schemeClr val="bg1"/>
                </a:solidFill>
                <a:latin typeface="Comic Sans MS" pitchFamily="66" charset="0"/>
              </a:rPr>
              <a:t>patients </a:t>
            </a:r>
            <a:r>
              <a:rPr lang="fr-FR" sz="1400" b="1" dirty="0" smtClean="0">
                <a:solidFill>
                  <a:srgbClr val="00FF00"/>
                </a:solidFill>
                <a:latin typeface="Comic Sans MS" pitchFamily="66" charset="0"/>
              </a:rPr>
              <a:t>plus jeunes</a:t>
            </a:r>
          </a:p>
          <a:p>
            <a:endParaRPr lang="fr-FR" sz="1400" b="1" dirty="0" smtClean="0">
              <a:solidFill>
                <a:schemeClr val="bg1"/>
              </a:solidFill>
              <a:latin typeface="Comic Sans MS" pitchFamily="66" charset="0"/>
            </a:endParaRPr>
          </a:p>
          <a:p>
            <a:r>
              <a:rPr lang="fr-FR" sz="1400" b="1" dirty="0" err="1" smtClean="0">
                <a:solidFill>
                  <a:srgbClr val="FFC000"/>
                </a:solidFill>
                <a:latin typeface="Comic Sans MS" pitchFamily="66" charset="0"/>
              </a:rPr>
              <a:t>sex</a:t>
            </a:r>
            <a:r>
              <a:rPr lang="fr-FR" sz="1400" b="1" dirty="0" smtClean="0">
                <a:solidFill>
                  <a:srgbClr val="FFC000"/>
                </a:solidFill>
                <a:latin typeface="Comic Sans MS" pitchFamily="66" charset="0"/>
              </a:rPr>
              <a:t> ratio 1/1</a:t>
            </a:r>
          </a:p>
          <a:p>
            <a:endParaRPr lang="fr-FR" sz="1400" b="1" dirty="0">
              <a:solidFill>
                <a:schemeClr val="bg1"/>
              </a:solidFill>
              <a:latin typeface="Comic Sans MS" pitchFamily="66" charset="0"/>
            </a:endParaRPr>
          </a:p>
          <a:p>
            <a:r>
              <a:rPr lang="fr-FR" sz="1800" b="1" u="sng" dirty="0" smtClean="0">
                <a:solidFill>
                  <a:srgbClr val="00FFFF"/>
                </a:solidFill>
                <a:latin typeface="Comic Sans MS" pitchFamily="66" charset="0"/>
              </a:rPr>
              <a:t>le colon</a:t>
            </a:r>
            <a:r>
              <a:rPr lang="fr-FR" sz="1800" b="1" dirty="0">
                <a:solidFill>
                  <a:srgbClr val="00FFFF"/>
                </a:solidFill>
                <a:latin typeface="Comic Sans MS" pitchFamily="66" charset="0"/>
              </a:rPr>
              <a:t> </a:t>
            </a:r>
            <a:r>
              <a:rPr lang="fr-FR" sz="1800" b="1" dirty="0" smtClean="0">
                <a:solidFill>
                  <a:srgbClr val="00FFFF"/>
                </a:solidFill>
                <a:latin typeface="Comic Sans MS" pitchFamily="66" charset="0"/>
              </a:rPr>
              <a:t>,</a:t>
            </a:r>
            <a:r>
              <a:rPr lang="fr-FR" sz="1400" b="1" dirty="0" smtClean="0">
                <a:solidFill>
                  <a:srgbClr val="00FFFF"/>
                </a:solidFill>
                <a:latin typeface="Comic Sans MS" pitchFamily="66" charset="0"/>
              </a:rPr>
              <a:t>seul autre organe atteint (colite ulcéreuse)</a:t>
            </a:r>
          </a:p>
          <a:p>
            <a:endParaRPr lang="fr-FR" sz="1400" b="1" dirty="0">
              <a:solidFill>
                <a:schemeClr val="bg1"/>
              </a:solidFill>
              <a:latin typeface="Comic Sans MS" pitchFamily="66" charset="0"/>
            </a:endParaRPr>
          </a:p>
          <a:p>
            <a:r>
              <a:rPr lang="fr-FR" sz="1400" b="1" dirty="0" smtClean="0">
                <a:solidFill>
                  <a:schemeClr val="bg1"/>
                </a:solidFill>
                <a:latin typeface="Comic Sans MS" pitchFamily="66" charset="0"/>
              </a:rPr>
              <a:t>résolution sous corticoïdes rare</a:t>
            </a:r>
          </a:p>
          <a:p>
            <a:endParaRPr lang="fr-FR" sz="1400" b="1" dirty="0">
              <a:solidFill>
                <a:srgbClr val="FFC000"/>
              </a:solidFill>
              <a:latin typeface="Comic Sans MS" pitchFamily="66" charset="0"/>
            </a:endParaRPr>
          </a:p>
        </p:txBody>
      </p:sp>
      <p:pic>
        <p:nvPicPr>
          <p:cNvPr id="133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1081" y="2285923"/>
            <a:ext cx="3062919" cy="2203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oneTexte 4"/>
          <p:cNvSpPr txBox="1"/>
          <p:nvPr/>
        </p:nvSpPr>
        <p:spPr>
          <a:xfrm>
            <a:off x="6750122" y="4777484"/>
            <a:ext cx="22349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err="1" smtClean="0">
                <a:solidFill>
                  <a:srgbClr val="00FFFF"/>
                </a:solidFill>
                <a:latin typeface="Comic Sans MS" pitchFamily="66" charset="0"/>
              </a:rPr>
              <a:t>Granulocytic</a:t>
            </a:r>
            <a:r>
              <a:rPr lang="fr-FR" sz="1200" dirty="0" smtClean="0">
                <a:solidFill>
                  <a:srgbClr val="00FFFF"/>
                </a:solidFill>
                <a:latin typeface="Comic Sans MS" pitchFamily="66" charset="0"/>
              </a:rPr>
              <a:t> </a:t>
            </a:r>
            <a:r>
              <a:rPr lang="fr-FR" sz="1200" dirty="0" err="1" smtClean="0">
                <a:solidFill>
                  <a:srgbClr val="00FFFF"/>
                </a:solidFill>
                <a:latin typeface="Comic Sans MS" pitchFamily="66" charset="0"/>
              </a:rPr>
              <a:t>epithelial</a:t>
            </a:r>
            <a:r>
              <a:rPr lang="fr-FR" sz="1200" dirty="0" smtClean="0">
                <a:solidFill>
                  <a:srgbClr val="00FFFF"/>
                </a:solidFill>
                <a:latin typeface="Comic Sans MS" pitchFamily="66" charset="0"/>
              </a:rPr>
              <a:t> </a:t>
            </a:r>
            <a:r>
              <a:rPr lang="fr-FR" sz="1200" dirty="0" err="1" smtClean="0">
                <a:solidFill>
                  <a:srgbClr val="00FFFF"/>
                </a:solidFill>
                <a:latin typeface="Comic Sans MS" pitchFamily="66" charset="0"/>
              </a:rPr>
              <a:t>lesion</a:t>
            </a:r>
            <a:endParaRPr lang="fr-FR" sz="1200" dirty="0">
              <a:solidFill>
                <a:srgbClr val="00FFFF"/>
              </a:solidFill>
              <a:latin typeface="Comic Sans MS" pitchFamily="66" charset="0"/>
            </a:endParaRPr>
          </a:p>
        </p:txBody>
      </p:sp>
      <p:pic>
        <p:nvPicPr>
          <p:cNvPr id="133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9593" y="4475031"/>
            <a:ext cx="2503755" cy="200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74713" y="4137870"/>
            <a:ext cx="3269037" cy="2470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4935" y="790400"/>
            <a:ext cx="8673406" cy="4860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2208944" y="1171247"/>
            <a:ext cx="3472665" cy="3493214"/>
          </a:xfrm>
          <a:prstGeom prst="rect">
            <a:avLst/>
          </a:prstGeom>
          <a:solidFill>
            <a:srgbClr val="FF99FF">
              <a:alpha val="1490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5671336" y="1200357"/>
            <a:ext cx="3164440" cy="3453829"/>
          </a:xfrm>
          <a:prstGeom prst="rect">
            <a:avLst/>
          </a:prstGeom>
          <a:solidFill>
            <a:srgbClr val="92D050">
              <a:alpha val="1490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3051425" y="708912"/>
            <a:ext cx="2002471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Souvent ictérique 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6070319" y="738021"/>
            <a:ext cx="2542684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Souvent </a:t>
            </a:r>
            <a:r>
              <a:rPr lang="fr-FR" b="1" dirty="0" err="1" smtClean="0">
                <a:solidFill>
                  <a:srgbClr val="FF0000"/>
                </a:solidFill>
              </a:rPr>
              <a:t>pancréatitique</a:t>
            </a:r>
            <a:r>
              <a:rPr lang="fr-FR" b="1" dirty="0" smtClean="0">
                <a:solidFill>
                  <a:srgbClr val="FF0000"/>
                </a:solidFill>
              </a:rPr>
              <a:t> </a:t>
            </a:r>
            <a:endParaRPr lang="fr-FR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4710" y="382395"/>
            <a:ext cx="8765177" cy="6090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ZoneTexte 2"/>
          <p:cNvSpPr txBox="1"/>
          <p:nvPr/>
        </p:nvSpPr>
        <p:spPr>
          <a:xfrm>
            <a:off x="4211960" y="5805264"/>
            <a:ext cx="4625195" cy="523220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chemeClr val="bg1"/>
                </a:solidFill>
                <a:latin typeface="Comic Sans MS" pitchFamily="66" charset="0"/>
              </a:rPr>
              <a:t>IDCP </a:t>
            </a:r>
            <a:r>
              <a:rPr lang="fr-FR" sz="1400" b="1" dirty="0" err="1" smtClean="0">
                <a:solidFill>
                  <a:schemeClr val="bg1"/>
                </a:solidFill>
                <a:latin typeface="Comic Sans MS" pitchFamily="66" charset="0"/>
              </a:rPr>
              <a:t>idiopathic</a:t>
            </a:r>
            <a:r>
              <a:rPr lang="fr-FR" sz="14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fr-FR" sz="1400" b="1" dirty="0" err="1" smtClean="0">
                <a:solidFill>
                  <a:schemeClr val="bg1"/>
                </a:solidFill>
                <a:latin typeface="Comic Sans MS" pitchFamily="66" charset="0"/>
              </a:rPr>
              <a:t>duct</a:t>
            </a:r>
            <a:r>
              <a:rPr lang="fr-FR" sz="1400" b="1" dirty="0" smtClean="0">
                <a:solidFill>
                  <a:schemeClr val="bg1"/>
                </a:solidFill>
                <a:latin typeface="Comic Sans MS" pitchFamily="66" charset="0"/>
              </a:rPr>
              <a:t>-</a:t>
            </a:r>
            <a:r>
              <a:rPr lang="fr-FR" sz="1400" b="1" dirty="0" err="1" smtClean="0">
                <a:solidFill>
                  <a:schemeClr val="bg1"/>
                </a:solidFill>
                <a:latin typeface="Comic Sans MS" pitchFamily="66" charset="0"/>
              </a:rPr>
              <a:t>centric</a:t>
            </a:r>
            <a:r>
              <a:rPr lang="fr-FR" sz="14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fr-FR" sz="1400" b="1" dirty="0" err="1" smtClean="0">
                <a:solidFill>
                  <a:schemeClr val="bg1"/>
                </a:solidFill>
                <a:latin typeface="Comic Sans MS" pitchFamily="66" charset="0"/>
              </a:rPr>
              <a:t>chronic</a:t>
            </a:r>
            <a:r>
              <a:rPr lang="fr-FR" sz="14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fr-FR" sz="1400" b="1" dirty="0" err="1" smtClean="0">
                <a:solidFill>
                  <a:schemeClr val="bg1"/>
                </a:solidFill>
                <a:latin typeface="Comic Sans MS" pitchFamily="66" charset="0"/>
              </a:rPr>
              <a:t>pancreatitis</a:t>
            </a:r>
            <a:r>
              <a:rPr lang="fr-FR" sz="14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</a:p>
          <a:p>
            <a:r>
              <a:rPr lang="fr-FR" sz="1400" b="1" dirty="0" smtClean="0">
                <a:solidFill>
                  <a:schemeClr val="bg1"/>
                </a:solidFill>
                <a:latin typeface="Comic Sans MS" pitchFamily="66" charset="0"/>
              </a:rPr>
              <a:t>GEL </a:t>
            </a:r>
            <a:r>
              <a:rPr lang="fr-FR" sz="1400" b="1" dirty="0" err="1" smtClean="0">
                <a:solidFill>
                  <a:schemeClr val="bg1"/>
                </a:solidFill>
                <a:latin typeface="Comic Sans MS" pitchFamily="66" charset="0"/>
              </a:rPr>
              <a:t>granulocytic</a:t>
            </a:r>
            <a:r>
              <a:rPr lang="fr-FR" sz="14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fr-FR" sz="1400" b="1" dirty="0" err="1" smtClean="0">
                <a:solidFill>
                  <a:schemeClr val="bg1"/>
                </a:solidFill>
                <a:latin typeface="Comic Sans MS" pitchFamily="66" charset="0"/>
              </a:rPr>
              <a:t>epithelial</a:t>
            </a:r>
            <a:r>
              <a:rPr lang="fr-FR" sz="14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fr-FR" sz="1400" b="1" dirty="0" err="1" smtClean="0">
                <a:solidFill>
                  <a:schemeClr val="bg1"/>
                </a:solidFill>
                <a:latin typeface="Comic Sans MS" pitchFamily="66" charset="0"/>
              </a:rPr>
              <a:t>lesions</a:t>
            </a:r>
            <a:endParaRPr lang="fr-FR" sz="14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0" y="188640"/>
            <a:ext cx="64738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b="1" dirty="0" smtClean="0">
                <a:solidFill>
                  <a:schemeClr val="bg1"/>
                </a:solidFill>
                <a:latin typeface="Comic Sans MS" pitchFamily="66" charset="0"/>
              </a:rPr>
              <a:t>-La </a:t>
            </a:r>
            <a:r>
              <a:rPr lang="fr-FR" b="1" dirty="0" smtClean="0">
                <a:solidFill>
                  <a:srgbClr val="FFFF00"/>
                </a:solidFill>
                <a:latin typeface="Comic Sans MS" pitchFamily="66" charset="0"/>
              </a:rPr>
              <a:t>consensus de Honolulu</a:t>
            </a:r>
            <a:endParaRPr lang="fr-FR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pic>
        <p:nvPicPr>
          <p:cNvPr id="134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732" y="1199187"/>
            <a:ext cx="8896350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3051425" y="174661"/>
            <a:ext cx="58459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b="1" i="1" dirty="0">
                <a:solidFill>
                  <a:srgbClr val="00FF00"/>
                </a:solidFill>
                <a:latin typeface="Comic Sans MS" pitchFamily="66" charset="0"/>
              </a:rPr>
              <a:t>Chari ST, </a:t>
            </a:r>
            <a:r>
              <a:rPr lang="fr-FR" sz="1200" b="1" i="1" dirty="0" err="1">
                <a:solidFill>
                  <a:srgbClr val="00FF00"/>
                </a:solidFill>
                <a:latin typeface="Comic Sans MS" pitchFamily="66" charset="0"/>
              </a:rPr>
              <a:t>Kloeppel</a:t>
            </a:r>
            <a:r>
              <a:rPr lang="fr-FR" sz="1200" b="1" i="1" dirty="0">
                <a:solidFill>
                  <a:srgbClr val="00FF00"/>
                </a:solidFill>
                <a:latin typeface="Comic Sans MS" pitchFamily="66" charset="0"/>
              </a:rPr>
              <a:t> G, Zhang L, </a:t>
            </a:r>
            <a:r>
              <a:rPr lang="fr-FR" sz="1200" b="1" i="1" dirty="0" err="1">
                <a:solidFill>
                  <a:srgbClr val="00FF00"/>
                </a:solidFill>
                <a:latin typeface="Comic Sans MS" pitchFamily="66" charset="0"/>
              </a:rPr>
              <a:t>Notohara</a:t>
            </a:r>
            <a:r>
              <a:rPr lang="fr-FR" sz="1200" b="1" i="1" dirty="0">
                <a:solidFill>
                  <a:srgbClr val="00FF00"/>
                </a:solidFill>
                <a:latin typeface="Comic Sans MS" pitchFamily="66" charset="0"/>
              </a:rPr>
              <a:t> K, Lerch MM,</a:t>
            </a:r>
          </a:p>
          <a:p>
            <a:r>
              <a:rPr lang="en-US" sz="1200" b="1" i="1" dirty="0" err="1">
                <a:solidFill>
                  <a:srgbClr val="00FF00"/>
                </a:solidFill>
                <a:latin typeface="Comic Sans MS" pitchFamily="66" charset="0"/>
              </a:rPr>
              <a:t>Shimosegawa</a:t>
            </a:r>
            <a:r>
              <a:rPr lang="en-US" sz="1200" b="1" i="1" dirty="0">
                <a:solidFill>
                  <a:srgbClr val="00FF00"/>
                </a:solidFill>
                <a:latin typeface="Comic Sans MS" pitchFamily="66" charset="0"/>
              </a:rPr>
              <a:t> T. </a:t>
            </a:r>
            <a:r>
              <a:rPr lang="en-US" sz="1200" b="1" i="1" dirty="0" err="1">
                <a:solidFill>
                  <a:srgbClr val="00FF00"/>
                </a:solidFill>
                <a:latin typeface="Comic Sans MS" pitchFamily="66" charset="0"/>
              </a:rPr>
              <a:t>Histopatologic</a:t>
            </a:r>
            <a:r>
              <a:rPr lang="en-US" sz="1200" b="1" i="1" dirty="0">
                <a:solidFill>
                  <a:srgbClr val="00FF00"/>
                </a:solidFill>
                <a:latin typeface="Comic Sans MS" pitchFamily="66" charset="0"/>
              </a:rPr>
              <a:t> and clinical subtypes of autoimmune</a:t>
            </a:r>
          </a:p>
          <a:p>
            <a:r>
              <a:rPr lang="en-US" sz="1200" b="1" i="1" dirty="0">
                <a:solidFill>
                  <a:srgbClr val="00FF00"/>
                </a:solidFill>
                <a:latin typeface="Comic Sans MS" pitchFamily="66" charset="0"/>
              </a:rPr>
              <a:t>pancreatitis: the Honolulu consensus document. </a:t>
            </a:r>
            <a:r>
              <a:rPr lang="en-US" sz="1200" b="1" i="1" dirty="0" err="1">
                <a:solidFill>
                  <a:srgbClr val="00FF00"/>
                </a:solidFill>
                <a:latin typeface="Comic Sans MS" pitchFamily="66" charset="0"/>
              </a:rPr>
              <a:t>Pancreatology</a:t>
            </a:r>
            <a:r>
              <a:rPr lang="en-US" sz="1200" b="1" i="1" dirty="0">
                <a:solidFill>
                  <a:srgbClr val="00FF00"/>
                </a:solidFill>
                <a:latin typeface="Comic Sans MS" pitchFamily="66" charset="0"/>
              </a:rPr>
              <a:t> 2010;</a:t>
            </a:r>
          </a:p>
          <a:p>
            <a:r>
              <a:rPr lang="fr-FR" sz="1200" b="1" i="1" dirty="0">
                <a:solidFill>
                  <a:srgbClr val="00FF00"/>
                </a:solidFill>
                <a:latin typeface="Comic Sans MS" pitchFamily="66" charset="0"/>
              </a:rPr>
              <a:t>10:664-72.</a:t>
            </a:r>
          </a:p>
        </p:txBody>
      </p:sp>
      <p:sp>
        <p:nvSpPr>
          <p:cNvPr id="5" name="Rectangle 4"/>
          <p:cNvSpPr/>
          <p:nvPr/>
        </p:nvSpPr>
        <p:spPr>
          <a:xfrm>
            <a:off x="539552" y="1196752"/>
            <a:ext cx="3096344" cy="432048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3528" y="332656"/>
            <a:ext cx="6072027" cy="633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fr-FR" sz="1600" b="1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 marL="342900" indent="-342900">
              <a:lnSpc>
                <a:spcPct val="150000"/>
              </a:lnSpc>
              <a:buAutoNum type="alphaLcParenR"/>
            </a:pPr>
            <a:r>
              <a:rPr lang="fr-FR" sz="1600" b="1" dirty="0" smtClean="0">
                <a:solidFill>
                  <a:schemeClr val="bg1"/>
                </a:solidFill>
                <a:latin typeface="Comic Sans MS" pitchFamily="66" charset="0"/>
              </a:rPr>
              <a:t>Les PAI ont des </a:t>
            </a:r>
            <a:r>
              <a:rPr lang="fr-FR" sz="1600" b="1" dirty="0" smtClean="0">
                <a:solidFill>
                  <a:srgbClr val="CCFFFF"/>
                </a:solidFill>
                <a:latin typeface="Comic Sans MS" pitchFamily="66" charset="0"/>
              </a:rPr>
              <a:t>traits anatomopathologiques spécifiques</a:t>
            </a:r>
            <a:r>
              <a:rPr lang="fr-FR" sz="1600" b="1" dirty="0" smtClean="0">
                <a:solidFill>
                  <a:schemeClr val="bg1"/>
                </a:solidFill>
                <a:latin typeface="Comic Sans MS" pitchFamily="66" charset="0"/>
              </a:rPr>
              <a:t> qui permettent de les distinguer des autres formes de pancréatite chronique </a:t>
            </a:r>
          </a:p>
          <a:p>
            <a:pPr marL="342900" indent="-342900">
              <a:lnSpc>
                <a:spcPct val="150000"/>
              </a:lnSpc>
            </a:pPr>
            <a:endParaRPr lang="fr-FR" sz="1600" b="1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>
              <a:lnSpc>
                <a:spcPct val="150000"/>
              </a:lnSpc>
            </a:pPr>
            <a:r>
              <a:rPr lang="en-US" sz="1600" b="1" dirty="0" smtClean="0">
                <a:solidFill>
                  <a:schemeClr val="bg1"/>
                </a:solidFill>
                <a:latin typeface="Comic Sans MS" pitchFamily="66" charset="0"/>
              </a:rPr>
              <a:t>b) Il </a:t>
            </a:r>
            <a:r>
              <a:rPr lang="en-US" sz="1600" b="1" dirty="0" err="1" smtClean="0">
                <a:solidFill>
                  <a:schemeClr val="bg1"/>
                </a:solidFill>
                <a:latin typeface="Comic Sans MS" pitchFamily="66" charset="0"/>
              </a:rPr>
              <a:t>existe</a:t>
            </a:r>
            <a:r>
              <a:rPr lang="en-US" sz="1600" b="1" dirty="0" smtClean="0">
                <a:solidFill>
                  <a:schemeClr val="bg1"/>
                </a:solidFill>
                <a:latin typeface="Comic Sans MS" pitchFamily="66" charset="0"/>
              </a:rPr>
              <a:t> des </a:t>
            </a:r>
            <a:r>
              <a:rPr lang="en-US" sz="1600" b="1" dirty="0" err="1" smtClean="0">
                <a:solidFill>
                  <a:schemeClr val="bg1"/>
                </a:solidFill>
                <a:latin typeface="Comic Sans MS" pitchFamily="66" charset="0"/>
              </a:rPr>
              <a:t>critères</a:t>
            </a:r>
            <a:r>
              <a:rPr lang="en-US" sz="16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  <a:latin typeface="Comic Sans MS" pitchFamily="66" charset="0"/>
              </a:rPr>
              <a:t>histologiques</a:t>
            </a:r>
            <a:r>
              <a:rPr lang="en-US" sz="1600" b="1" dirty="0" smtClean="0">
                <a:solidFill>
                  <a:schemeClr val="bg1"/>
                </a:solidFill>
                <a:latin typeface="Comic Sans MS" pitchFamily="66" charset="0"/>
              </a:rPr>
              <a:t> précis pour la     </a:t>
            </a:r>
          </a:p>
          <a:p>
            <a:pPr>
              <a:lnSpc>
                <a:spcPct val="150000"/>
              </a:lnSpc>
            </a:pPr>
            <a:r>
              <a:rPr lang="en-US" sz="1600" b="1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1600" b="1" dirty="0" smtClean="0">
                <a:solidFill>
                  <a:schemeClr val="bg1"/>
                </a:solidFill>
                <a:latin typeface="Comic Sans MS" pitchFamily="66" charset="0"/>
              </a:rPr>
              <a:t>   </a:t>
            </a:r>
            <a:r>
              <a:rPr lang="en-US" sz="1600" b="1" dirty="0" err="1" smtClean="0">
                <a:solidFill>
                  <a:srgbClr val="CCFFFF"/>
                </a:solidFill>
                <a:latin typeface="Comic Sans MS" pitchFamily="66" charset="0"/>
              </a:rPr>
              <a:t>pancréatite</a:t>
            </a:r>
            <a:r>
              <a:rPr lang="en-US" sz="1600" b="1" dirty="0" smtClean="0">
                <a:solidFill>
                  <a:srgbClr val="CCFFFF"/>
                </a:solidFill>
                <a:latin typeface="Comic Sans MS" pitchFamily="66" charset="0"/>
              </a:rPr>
              <a:t> </a:t>
            </a:r>
            <a:r>
              <a:rPr lang="en-US" sz="1600" b="1" dirty="0" err="1" smtClean="0">
                <a:solidFill>
                  <a:srgbClr val="CCFFFF"/>
                </a:solidFill>
                <a:latin typeface="Comic Sans MS" pitchFamily="66" charset="0"/>
              </a:rPr>
              <a:t>sclérosante</a:t>
            </a:r>
            <a:r>
              <a:rPr lang="en-US" sz="1600" b="1" dirty="0" smtClean="0">
                <a:solidFill>
                  <a:srgbClr val="CCFFFF"/>
                </a:solidFill>
                <a:latin typeface="Comic Sans MS" pitchFamily="66" charset="0"/>
              </a:rPr>
              <a:t> </a:t>
            </a:r>
            <a:r>
              <a:rPr lang="en-US" sz="1600" b="1" dirty="0" err="1" smtClean="0">
                <a:solidFill>
                  <a:srgbClr val="CCFFFF"/>
                </a:solidFill>
                <a:latin typeface="Comic Sans MS" pitchFamily="66" charset="0"/>
              </a:rPr>
              <a:t>lymphoplasmocytaire</a:t>
            </a:r>
            <a:r>
              <a:rPr lang="en-US" sz="1600" b="1" dirty="0" smtClean="0">
                <a:solidFill>
                  <a:srgbClr val="CCFFFF"/>
                </a:solidFill>
                <a:latin typeface="Comic Sans MS" pitchFamily="66" charset="0"/>
              </a:rPr>
              <a:t> </a:t>
            </a:r>
            <a:r>
              <a:rPr lang="en-US" sz="1600" b="1" dirty="0" smtClean="0">
                <a:solidFill>
                  <a:schemeClr val="bg1"/>
                </a:solidFill>
                <a:latin typeface="Comic Sans MS" pitchFamily="66" charset="0"/>
              </a:rPr>
              <a:t>et pour la </a:t>
            </a:r>
          </a:p>
          <a:p>
            <a:pPr>
              <a:lnSpc>
                <a:spcPct val="150000"/>
              </a:lnSpc>
            </a:pPr>
            <a:r>
              <a:rPr lang="en-US" sz="1600" b="1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1600" b="1" dirty="0" smtClean="0">
                <a:solidFill>
                  <a:schemeClr val="bg1"/>
                </a:solidFill>
                <a:latin typeface="Comic Sans MS" pitchFamily="66" charset="0"/>
              </a:rPr>
              <a:t>   </a:t>
            </a:r>
            <a:r>
              <a:rPr lang="en-US" sz="1600" b="1" dirty="0" err="1" smtClean="0">
                <a:solidFill>
                  <a:srgbClr val="FFCCFF"/>
                </a:solidFill>
                <a:latin typeface="Comic Sans MS" pitchFamily="66" charset="0"/>
              </a:rPr>
              <a:t>pancréatite</a:t>
            </a:r>
            <a:r>
              <a:rPr lang="en-US" sz="1600" b="1" dirty="0" smtClean="0">
                <a:solidFill>
                  <a:srgbClr val="FFCCFF"/>
                </a:solidFill>
                <a:latin typeface="Comic Sans MS" pitchFamily="66" charset="0"/>
              </a:rPr>
              <a:t> </a:t>
            </a:r>
            <a:r>
              <a:rPr lang="en-US" sz="1600" b="1" dirty="0" err="1" smtClean="0">
                <a:solidFill>
                  <a:srgbClr val="FFCCFF"/>
                </a:solidFill>
                <a:latin typeface="Comic Sans MS" pitchFamily="66" charset="0"/>
              </a:rPr>
              <a:t>idiopathique</a:t>
            </a:r>
            <a:r>
              <a:rPr lang="en-US" sz="1600" b="1" dirty="0" smtClean="0">
                <a:solidFill>
                  <a:srgbClr val="FFCCFF"/>
                </a:solidFill>
                <a:latin typeface="Comic Sans MS" pitchFamily="66" charset="0"/>
              </a:rPr>
              <a:t> </a:t>
            </a:r>
            <a:r>
              <a:rPr lang="en-US" sz="1600" b="1" dirty="0" err="1" smtClean="0">
                <a:solidFill>
                  <a:srgbClr val="FFCCFF"/>
                </a:solidFill>
                <a:latin typeface="Comic Sans MS" pitchFamily="66" charset="0"/>
              </a:rPr>
              <a:t>centro-canalaire</a:t>
            </a:r>
            <a:r>
              <a:rPr lang="en-US" sz="1600" b="1" dirty="0" smtClean="0">
                <a:solidFill>
                  <a:srgbClr val="FFCCFF"/>
                </a:solidFill>
                <a:latin typeface="Comic Sans MS" pitchFamily="66" charset="0"/>
              </a:rPr>
              <a:t>  </a:t>
            </a:r>
            <a:endParaRPr lang="en-US" sz="1600" b="1" dirty="0">
              <a:solidFill>
                <a:srgbClr val="FFCCFF"/>
              </a:solidFill>
              <a:latin typeface="Comic Sans MS" pitchFamily="66" charset="0"/>
            </a:endParaRPr>
          </a:p>
          <a:p>
            <a:pPr>
              <a:lnSpc>
                <a:spcPct val="150000"/>
              </a:lnSpc>
            </a:pPr>
            <a:endParaRPr lang="en-US" sz="1600" b="1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>
              <a:lnSpc>
                <a:spcPct val="150000"/>
              </a:lnSpc>
            </a:pPr>
            <a:r>
              <a:rPr lang="en-US" sz="1600" b="1" dirty="0" smtClean="0">
                <a:solidFill>
                  <a:schemeClr val="bg1"/>
                </a:solidFill>
                <a:latin typeface="Comic Sans MS" pitchFamily="66" charset="0"/>
              </a:rPr>
              <a:t>c) Les </a:t>
            </a:r>
            <a:r>
              <a:rPr lang="en-US" sz="1600" b="1" dirty="0" err="1" smtClean="0">
                <a:solidFill>
                  <a:schemeClr val="bg1"/>
                </a:solidFill>
                <a:latin typeface="Comic Sans MS" pitchFamily="66" charset="0"/>
              </a:rPr>
              <a:t>deux</a:t>
            </a:r>
            <a:r>
              <a:rPr lang="en-US" sz="16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  <a:latin typeface="Comic Sans MS" pitchFamily="66" charset="0"/>
              </a:rPr>
              <a:t>formes</a:t>
            </a:r>
            <a:r>
              <a:rPr lang="en-US" sz="16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  <a:latin typeface="Comic Sans MS" pitchFamily="66" charset="0"/>
              </a:rPr>
              <a:t>anatomopathologiques</a:t>
            </a:r>
            <a:r>
              <a:rPr lang="en-US" sz="16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  <a:latin typeface="Comic Sans MS" pitchFamily="66" charset="0"/>
              </a:rPr>
              <a:t>distinctes</a:t>
            </a:r>
            <a:r>
              <a:rPr lang="en-US" sz="16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  <a:latin typeface="Comic Sans MS" pitchFamily="66" charset="0"/>
              </a:rPr>
              <a:t>sont</a:t>
            </a:r>
            <a:r>
              <a:rPr lang="en-US" sz="16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1600" b="1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1600" b="1" dirty="0" smtClean="0">
                <a:solidFill>
                  <a:schemeClr val="bg1"/>
                </a:solidFill>
                <a:latin typeface="Comic Sans MS" pitchFamily="66" charset="0"/>
              </a:rPr>
              <a:t>   </a:t>
            </a:r>
            <a:r>
              <a:rPr lang="en-US" sz="1600" b="1" dirty="0" err="1" smtClean="0">
                <a:solidFill>
                  <a:schemeClr val="bg1"/>
                </a:solidFill>
                <a:latin typeface="Comic Sans MS" pitchFamily="66" charset="0"/>
              </a:rPr>
              <a:t>associées</a:t>
            </a:r>
            <a:r>
              <a:rPr lang="en-US" sz="1600" b="1" dirty="0" smtClean="0">
                <a:solidFill>
                  <a:schemeClr val="bg1"/>
                </a:solidFill>
                <a:latin typeface="Comic Sans MS" pitchFamily="66" charset="0"/>
              </a:rPr>
              <a:t> à des </a:t>
            </a:r>
            <a:r>
              <a:rPr lang="en-US" sz="1600" b="1" dirty="0" err="1" smtClean="0">
                <a:solidFill>
                  <a:srgbClr val="00FF00"/>
                </a:solidFill>
                <a:latin typeface="Comic Sans MS" pitchFamily="66" charset="0"/>
              </a:rPr>
              <a:t>profils</a:t>
            </a:r>
            <a:r>
              <a:rPr lang="en-US" sz="1600" b="1" dirty="0" smtClean="0">
                <a:solidFill>
                  <a:srgbClr val="00FF00"/>
                </a:solidFill>
                <a:latin typeface="Comic Sans MS" pitchFamily="66" charset="0"/>
              </a:rPr>
              <a:t> </a:t>
            </a:r>
            <a:r>
              <a:rPr lang="en-US" sz="1600" b="1" dirty="0" err="1" smtClean="0">
                <a:solidFill>
                  <a:srgbClr val="00FF00"/>
                </a:solidFill>
                <a:latin typeface="Comic Sans MS" pitchFamily="66" charset="0"/>
              </a:rPr>
              <a:t>cliniques</a:t>
            </a:r>
            <a:r>
              <a:rPr lang="en-US" sz="1600" b="1" dirty="0" smtClean="0">
                <a:solidFill>
                  <a:srgbClr val="00FF00"/>
                </a:solidFill>
                <a:latin typeface="Comic Sans MS" pitchFamily="66" charset="0"/>
              </a:rPr>
              <a:t> </a:t>
            </a:r>
            <a:r>
              <a:rPr lang="en-US" sz="1600" b="1" dirty="0" err="1" smtClean="0">
                <a:solidFill>
                  <a:srgbClr val="00FF00"/>
                </a:solidFill>
                <a:latin typeface="Comic Sans MS" pitchFamily="66" charset="0"/>
              </a:rPr>
              <a:t>distincts</a:t>
            </a:r>
            <a:r>
              <a:rPr lang="en-US" sz="1600" b="1" dirty="0" smtClean="0">
                <a:solidFill>
                  <a:srgbClr val="00FF00"/>
                </a:solidFill>
                <a:latin typeface="Comic Sans MS" pitchFamily="66" charset="0"/>
              </a:rPr>
              <a:t> </a:t>
            </a:r>
            <a:endParaRPr lang="en-US" sz="1600" b="1" dirty="0">
              <a:solidFill>
                <a:srgbClr val="00FF00"/>
              </a:solidFill>
              <a:latin typeface="Comic Sans MS" pitchFamily="66" charset="0"/>
            </a:endParaRPr>
          </a:p>
          <a:p>
            <a:pPr>
              <a:lnSpc>
                <a:spcPct val="150000"/>
              </a:lnSpc>
            </a:pPr>
            <a:endParaRPr lang="en-US" sz="1600" b="1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>
              <a:lnSpc>
                <a:spcPct val="150000"/>
              </a:lnSpc>
            </a:pPr>
            <a:r>
              <a:rPr lang="en-US" sz="1600" b="1" dirty="0" smtClean="0">
                <a:solidFill>
                  <a:schemeClr val="bg1"/>
                </a:solidFill>
                <a:latin typeface="Comic Sans MS" pitchFamily="66" charset="0"/>
              </a:rPr>
              <a:t>d) Les </a:t>
            </a:r>
            <a:r>
              <a:rPr lang="en-US" sz="1600" b="1" dirty="0" err="1" smtClean="0">
                <a:solidFill>
                  <a:schemeClr val="bg1"/>
                </a:solidFill>
                <a:latin typeface="Comic Sans MS" pitchFamily="66" charset="0"/>
              </a:rPr>
              <a:t>phénotypes</a:t>
            </a:r>
            <a:r>
              <a:rPr lang="en-US" sz="16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  <a:latin typeface="Comic Sans MS" pitchFamily="66" charset="0"/>
              </a:rPr>
              <a:t>cliniques</a:t>
            </a:r>
            <a:r>
              <a:rPr lang="en-US" sz="16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  <a:latin typeface="Comic Sans MS" pitchFamily="66" charset="0"/>
              </a:rPr>
              <a:t>associés</a:t>
            </a:r>
            <a:r>
              <a:rPr lang="en-US" sz="1600" b="1" dirty="0" smtClean="0">
                <a:solidFill>
                  <a:schemeClr val="bg1"/>
                </a:solidFill>
                <a:latin typeface="Comic Sans MS" pitchFamily="66" charset="0"/>
              </a:rPr>
              <a:t> avec les </a:t>
            </a:r>
            <a:r>
              <a:rPr lang="en-US" sz="1600" b="1" dirty="0" err="1" smtClean="0">
                <a:solidFill>
                  <a:schemeClr val="bg1"/>
                </a:solidFill>
                <a:latin typeface="Comic Sans MS" pitchFamily="66" charset="0"/>
              </a:rPr>
              <a:t>formes</a:t>
            </a:r>
            <a:r>
              <a:rPr lang="en-US" sz="16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1600" b="1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1600" b="1" dirty="0" smtClean="0">
                <a:solidFill>
                  <a:schemeClr val="bg1"/>
                </a:solidFill>
                <a:latin typeface="Comic Sans MS" pitchFamily="66" charset="0"/>
              </a:rPr>
              <a:t>   </a:t>
            </a:r>
            <a:r>
              <a:rPr lang="en-US" sz="1600" b="1" dirty="0" err="1" smtClean="0">
                <a:solidFill>
                  <a:schemeClr val="bg1"/>
                </a:solidFill>
                <a:latin typeface="Comic Sans MS" pitchFamily="66" charset="0"/>
              </a:rPr>
              <a:t>histopathologiques</a:t>
            </a:r>
            <a:r>
              <a:rPr lang="en-US" sz="1600" b="1" dirty="0" smtClean="0">
                <a:solidFill>
                  <a:schemeClr val="bg1"/>
                </a:solidFill>
                <a:latin typeface="Comic Sans MS" pitchFamily="66" charset="0"/>
              </a:rPr>
              <a:t>  de </a:t>
            </a:r>
            <a:r>
              <a:rPr lang="en-US" sz="1600" b="1" dirty="0" err="1" smtClean="0">
                <a:solidFill>
                  <a:schemeClr val="bg1"/>
                </a:solidFill>
                <a:latin typeface="Comic Sans MS" pitchFamily="66" charset="0"/>
              </a:rPr>
              <a:t>pancréatite</a:t>
            </a:r>
            <a:r>
              <a:rPr lang="en-US" sz="16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  <a:latin typeface="Comic Sans MS" pitchFamily="66" charset="0"/>
              </a:rPr>
              <a:t>sclérosante</a:t>
            </a:r>
            <a:r>
              <a:rPr lang="en-US" sz="16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1600" b="1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1600" b="1" dirty="0" smtClean="0">
                <a:solidFill>
                  <a:schemeClr val="bg1"/>
                </a:solidFill>
                <a:latin typeface="Comic Sans MS" pitchFamily="66" charset="0"/>
              </a:rPr>
              <a:t>   </a:t>
            </a:r>
            <a:r>
              <a:rPr lang="en-US" sz="1600" b="1" dirty="0" err="1" smtClean="0">
                <a:solidFill>
                  <a:schemeClr val="bg1"/>
                </a:solidFill>
                <a:latin typeface="Comic Sans MS" pitchFamily="66" charset="0"/>
              </a:rPr>
              <a:t>lymphoplasmoytaire</a:t>
            </a:r>
            <a:r>
              <a:rPr lang="en-US" sz="1600" b="1" dirty="0" smtClean="0">
                <a:solidFill>
                  <a:schemeClr val="bg1"/>
                </a:solidFill>
                <a:latin typeface="Comic Sans MS" pitchFamily="66" charset="0"/>
              </a:rPr>
              <a:t> et de </a:t>
            </a:r>
            <a:r>
              <a:rPr lang="en-US" sz="1600" b="1" dirty="0" err="1" smtClean="0">
                <a:solidFill>
                  <a:schemeClr val="bg1"/>
                </a:solidFill>
                <a:latin typeface="Comic Sans MS" pitchFamily="66" charset="0"/>
              </a:rPr>
              <a:t>pancréatite</a:t>
            </a:r>
            <a:r>
              <a:rPr lang="en-US" sz="16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  <a:latin typeface="Comic Sans MS" pitchFamily="66" charset="0"/>
              </a:rPr>
              <a:t>idiopathique</a:t>
            </a:r>
            <a:r>
              <a:rPr lang="en-US" sz="16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1600" b="1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1600" b="1" dirty="0" smtClean="0">
                <a:solidFill>
                  <a:schemeClr val="bg1"/>
                </a:solidFill>
                <a:latin typeface="Comic Sans MS" pitchFamily="66" charset="0"/>
              </a:rPr>
              <a:t>   </a:t>
            </a:r>
            <a:r>
              <a:rPr lang="en-US" sz="1600" b="1" dirty="0" err="1" smtClean="0">
                <a:solidFill>
                  <a:schemeClr val="bg1"/>
                </a:solidFill>
                <a:latin typeface="Comic Sans MS" pitchFamily="66" charset="0"/>
              </a:rPr>
              <a:t>centro-canalaire</a:t>
            </a:r>
            <a:r>
              <a:rPr lang="en-US" sz="16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  <a:latin typeface="Comic Sans MS" pitchFamily="66" charset="0"/>
              </a:rPr>
              <a:t>devraient</a:t>
            </a:r>
            <a:r>
              <a:rPr lang="en-US" sz="16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  <a:latin typeface="Comic Sans MS" pitchFamily="66" charset="0"/>
              </a:rPr>
              <a:t>être</a:t>
            </a:r>
            <a:r>
              <a:rPr lang="en-US" sz="16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  <a:latin typeface="Comic Sans MS" pitchFamily="66" charset="0"/>
              </a:rPr>
              <a:t>désignés</a:t>
            </a:r>
            <a:r>
              <a:rPr lang="en-US" sz="1600" b="1" dirty="0" smtClean="0">
                <a:solidFill>
                  <a:schemeClr val="bg1"/>
                </a:solidFill>
                <a:latin typeface="Comic Sans MS" pitchFamily="66" charset="0"/>
              </a:rPr>
              <a:t>  </a:t>
            </a:r>
            <a:r>
              <a:rPr lang="en-US" sz="1600" b="1" dirty="0" err="1" smtClean="0">
                <a:solidFill>
                  <a:schemeClr val="bg1"/>
                </a:solidFill>
                <a:latin typeface="Comic Sans MS" pitchFamily="66" charset="0"/>
              </a:rPr>
              <a:t>sous</a:t>
            </a:r>
            <a:r>
              <a:rPr lang="en-US" sz="1600" b="1" dirty="0" smtClean="0">
                <a:solidFill>
                  <a:schemeClr val="bg1"/>
                </a:solidFill>
                <a:latin typeface="Comic Sans MS" pitchFamily="66" charset="0"/>
              </a:rPr>
              <a:t> le </a:t>
            </a:r>
          </a:p>
          <a:p>
            <a:pPr>
              <a:lnSpc>
                <a:spcPct val="150000"/>
              </a:lnSpc>
            </a:pPr>
            <a:r>
              <a:rPr lang="en-US" sz="1600" b="1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1600" b="1" dirty="0" smtClean="0">
                <a:solidFill>
                  <a:schemeClr val="bg1"/>
                </a:solidFill>
                <a:latin typeface="Comic Sans MS" pitchFamily="66" charset="0"/>
              </a:rPr>
              <a:t>   </a:t>
            </a:r>
            <a:r>
              <a:rPr lang="en-US" sz="1600" b="1" dirty="0" err="1" smtClean="0">
                <a:solidFill>
                  <a:schemeClr val="bg1"/>
                </a:solidFill>
                <a:latin typeface="Comic Sans MS" pitchFamily="66" charset="0"/>
              </a:rPr>
              <a:t>vocable</a:t>
            </a:r>
            <a:r>
              <a:rPr lang="en-US" sz="1600" b="1" dirty="0" smtClean="0">
                <a:solidFill>
                  <a:schemeClr val="bg1"/>
                </a:solidFill>
                <a:latin typeface="Comic Sans MS" pitchFamily="66" charset="0"/>
              </a:rPr>
              <a:t> de </a:t>
            </a:r>
            <a:r>
              <a:rPr lang="en-US" sz="1600" b="1" dirty="0" smtClean="0">
                <a:solidFill>
                  <a:srgbClr val="FFC000"/>
                </a:solidFill>
                <a:latin typeface="Comic Sans MS" pitchFamily="66" charset="0"/>
              </a:rPr>
              <a:t>type 1 et type 2 de PAI </a:t>
            </a:r>
            <a:r>
              <a:rPr lang="en-US" sz="1600" b="1" dirty="0" err="1" smtClean="0">
                <a:solidFill>
                  <a:schemeClr val="bg1"/>
                </a:solidFill>
                <a:latin typeface="Comic Sans MS" pitchFamily="66" charset="0"/>
              </a:rPr>
              <a:t>respectivement</a:t>
            </a:r>
            <a:r>
              <a:rPr lang="en-US" sz="16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0" y="188640"/>
            <a:ext cx="64738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b="1" dirty="0" smtClean="0">
                <a:solidFill>
                  <a:schemeClr val="bg1"/>
                </a:solidFill>
                <a:latin typeface="Comic Sans MS" pitchFamily="66" charset="0"/>
              </a:rPr>
              <a:t>-Les termes du  </a:t>
            </a:r>
            <a:r>
              <a:rPr lang="fr-FR" b="1" dirty="0" smtClean="0">
                <a:solidFill>
                  <a:srgbClr val="FFFF00"/>
                </a:solidFill>
                <a:latin typeface="Comic Sans MS" pitchFamily="66" charset="0"/>
              </a:rPr>
              <a:t>consensus de Honolulu 2010</a:t>
            </a:r>
            <a:endParaRPr lang="fr-FR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8498" y="312115"/>
            <a:ext cx="651895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b="1" i="1" dirty="0" err="1">
                <a:solidFill>
                  <a:srgbClr val="00FF00"/>
                </a:solidFill>
                <a:latin typeface="Comic Sans MS" pitchFamily="66" charset="0"/>
              </a:rPr>
              <a:t>Shimosegawa</a:t>
            </a:r>
            <a:r>
              <a:rPr lang="fr-FR" sz="1200" b="1" i="1" dirty="0">
                <a:solidFill>
                  <a:srgbClr val="00FF00"/>
                </a:solidFill>
                <a:latin typeface="Comic Sans MS" pitchFamily="66" charset="0"/>
              </a:rPr>
              <a:t> T, Chari ST, </a:t>
            </a:r>
            <a:r>
              <a:rPr lang="fr-FR" sz="1200" b="1" i="1" dirty="0" err="1">
                <a:solidFill>
                  <a:srgbClr val="00FF00"/>
                </a:solidFill>
                <a:latin typeface="Comic Sans MS" pitchFamily="66" charset="0"/>
              </a:rPr>
              <a:t>Frulloni</a:t>
            </a:r>
            <a:r>
              <a:rPr lang="fr-FR" sz="1200" b="1" i="1" dirty="0">
                <a:solidFill>
                  <a:srgbClr val="00FF00"/>
                </a:solidFill>
                <a:latin typeface="Comic Sans MS" pitchFamily="66" charset="0"/>
              </a:rPr>
              <a:t> L, </a:t>
            </a:r>
            <a:r>
              <a:rPr lang="fr-FR" sz="1200" b="1" i="1" dirty="0" err="1">
                <a:solidFill>
                  <a:srgbClr val="00FF00"/>
                </a:solidFill>
                <a:latin typeface="Comic Sans MS" pitchFamily="66" charset="0"/>
              </a:rPr>
              <a:t>Kamisawa</a:t>
            </a:r>
            <a:r>
              <a:rPr lang="fr-FR" sz="1200" b="1" i="1" dirty="0">
                <a:solidFill>
                  <a:srgbClr val="00FF00"/>
                </a:solidFill>
                <a:latin typeface="Comic Sans MS" pitchFamily="66" charset="0"/>
              </a:rPr>
              <a:t> T, Kawa S,</a:t>
            </a:r>
          </a:p>
          <a:p>
            <a:r>
              <a:rPr lang="fr-FR" sz="1200" b="1" i="1" dirty="0" err="1">
                <a:solidFill>
                  <a:srgbClr val="00FF00"/>
                </a:solidFill>
                <a:latin typeface="Comic Sans MS" pitchFamily="66" charset="0"/>
              </a:rPr>
              <a:t>Mino</a:t>
            </a:r>
            <a:r>
              <a:rPr lang="fr-FR" sz="1200" b="1" i="1" dirty="0">
                <a:solidFill>
                  <a:srgbClr val="00FF00"/>
                </a:solidFill>
                <a:latin typeface="Comic Sans MS" pitchFamily="66" charset="0"/>
              </a:rPr>
              <a:t>-</a:t>
            </a:r>
            <a:r>
              <a:rPr lang="fr-FR" sz="1200" b="1" i="1" dirty="0" err="1">
                <a:solidFill>
                  <a:srgbClr val="00FF00"/>
                </a:solidFill>
                <a:latin typeface="Comic Sans MS" pitchFamily="66" charset="0"/>
              </a:rPr>
              <a:t>Kenudson</a:t>
            </a:r>
            <a:r>
              <a:rPr lang="fr-FR" sz="1200" b="1" i="1" dirty="0">
                <a:solidFill>
                  <a:srgbClr val="00FF00"/>
                </a:solidFill>
                <a:latin typeface="Comic Sans MS" pitchFamily="66" charset="0"/>
              </a:rPr>
              <a:t>, et al. International consensus diagnostic </a:t>
            </a:r>
            <a:r>
              <a:rPr lang="fr-FR" sz="1200" b="1" i="1" dirty="0" err="1">
                <a:solidFill>
                  <a:srgbClr val="00FF00"/>
                </a:solidFill>
                <a:latin typeface="Comic Sans MS" pitchFamily="66" charset="0"/>
              </a:rPr>
              <a:t>criteria</a:t>
            </a:r>
            <a:r>
              <a:rPr lang="fr-FR" sz="1200" b="1" i="1" dirty="0">
                <a:solidFill>
                  <a:srgbClr val="00FF00"/>
                </a:solidFill>
                <a:latin typeface="Comic Sans MS" pitchFamily="66" charset="0"/>
              </a:rPr>
              <a:t> for</a:t>
            </a:r>
          </a:p>
          <a:p>
            <a:r>
              <a:rPr lang="en-US" sz="1200" b="1" i="1" dirty="0">
                <a:solidFill>
                  <a:srgbClr val="00FF00"/>
                </a:solidFill>
                <a:latin typeface="Comic Sans MS" pitchFamily="66" charset="0"/>
              </a:rPr>
              <a:t>autoimmune pancreatitis. Guidelines of the International Association</a:t>
            </a:r>
          </a:p>
          <a:p>
            <a:r>
              <a:rPr lang="en-US" sz="1200" b="1" i="1" dirty="0">
                <a:solidFill>
                  <a:srgbClr val="00FF00"/>
                </a:solidFill>
                <a:latin typeface="Comic Sans MS" pitchFamily="66" charset="0"/>
              </a:rPr>
              <a:t>of </a:t>
            </a:r>
            <a:r>
              <a:rPr lang="en-US" sz="1200" b="1" i="1" dirty="0" err="1">
                <a:solidFill>
                  <a:srgbClr val="00FF00"/>
                </a:solidFill>
                <a:latin typeface="Comic Sans MS" pitchFamily="66" charset="0"/>
              </a:rPr>
              <a:t>Pancreatology</a:t>
            </a:r>
            <a:r>
              <a:rPr lang="en-US" sz="1200" b="1" i="1" dirty="0">
                <a:solidFill>
                  <a:srgbClr val="00FF00"/>
                </a:solidFill>
                <a:latin typeface="Comic Sans MS" pitchFamily="66" charset="0"/>
              </a:rPr>
              <a:t>. Pancreas 2011; 40: 352-8.</a:t>
            </a:r>
          </a:p>
        </p:txBody>
      </p:sp>
      <p:sp>
        <p:nvSpPr>
          <p:cNvPr id="3" name="Rectangle 2"/>
          <p:cNvSpPr/>
          <p:nvPr/>
        </p:nvSpPr>
        <p:spPr>
          <a:xfrm>
            <a:off x="251520" y="1340768"/>
            <a:ext cx="806489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sz="1600" b="1" dirty="0" smtClean="0">
                <a:solidFill>
                  <a:schemeClr val="bg1"/>
                </a:solidFill>
                <a:latin typeface="Comic Sans MS" pitchFamily="66" charset="0"/>
              </a:rPr>
              <a:t>Partant de ce </a:t>
            </a:r>
            <a:r>
              <a:rPr lang="fr-FR" sz="1600" b="1" dirty="0" err="1" smtClean="0">
                <a:solidFill>
                  <a:schemeClr val="bg1"/>
                </a:solidFill>
                <a:latin typeface="Comic Sans MS" pitchFamily="66" charset="0"/>
              </a:rPr>
              <a:t>consensus,le</a:t>
            </a:r>
            <a:r>
              <a:rPr lang="fr-FR" sz="1600" b="1" dirty="0" smtClean="0">
                <a:solidFill>
                  <a:schemeClr val="bg1"/>
                </a:solidFill>
                <a:latin typeface="Comic Sans MS" pitchFamily="66" charset="0"/>
              </a:rPr>
              <a:t> même groupe d'experts a publié plus récemment un article qui présente  les </a:t>
            </a:r>
            <a:r>
              <a:rPr lang="fr-FR" sz="1600" b="1" dirty="0" smtClean="0">
                <a:solidFill>
                  <a:srgbClr val="FFCCFF"/>
                </a:solidFill>
                <a:latin typeface="Comic Sans MS" pitchFamily="66" charset="0"/>
              </a:rPr>
              <a:t>guidelines</a:t>
            </a:r>
            <a:r>
              <a:rPr lang="fr-FR" sz="1600" b="1" dirty="0" smtClean="0">
                <a:solidFill>
                  <a:schemeClr val="bg1"/>
                </a:solidFill>
                <a:latin typeface="Comic Sans MS" pitchFamily="66" charset="0"/>
              </a:rPr>
              <a:t>  de l'association internationale de </a:t>
            </a:r>
            <a:r>
              <a:rPr lang="fr-FR" sz="1600" b="1" dirty="0" err="1" smtClean="0">
                <a:solidFill>
                  <a:schemeClr val="bg1"/>
                </a:solidFill>
                <a:latin typeface="Comic Sans MS" pitchFamily="66" charset="0"/>
              </a:rPr>
              <a:t>pancréatologie</a:t>
            </a:r>
            <a:r>
              <a:rPr lang="fr-FR" sz="1600" b="1" dirty="0" smtClean="0">
                <a:solidFill>
                  <a:schemeClr val="bg1"/>
                </a:solidFill>
                <a:latin typeface="Comic Sans MS" pitchFamily="66" charset="0"/>
              </a:rPr>
              <a:t> pour le diagnostic de PAI </a:t>
            </a:r>
          </a:p>
          <a:p>
            <a:pPr>
              <a:lnSpc>
                <a:spcPct val="150000"/>
              </a:lnSpc>
            </a:pPr>
            <a:endParaRPr lang="en-US" sz="1600" b="1" dirty="0">
              <a:solidFill>
                <a:schemeClr val="bg1"/>
              </a:solidFill>
              <a:latin typeface="Comic Sans MS" pitchFamily="66" charset="0"/>
            </a:endParaRPr>
          </a:p>
          <a:p>
            <a:pPr>
              <a:lnSpc>
                <a:spcPct val="150000"/>
              </a:lnSpc>
            </a:pPr>
            <a:endParaRPr lang="en-US" sz="1600" b="1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>
              <a:lnSpc>
                <a:spcPct val="150000"/>
              </a:lnSpc>
            </a:pPr>
            <a:r>
              <a:rPr lang="en-US" sz="1600" b="1" dirty="0" smtClean="0">
                <a:solidFill>
                  <a:schemeClr val="bg1"/>
                </a:solidFill>
                <a:latin typeface="Comic Sans MS" pitchFamily="66" charset="0"/>
              </a:rPr>
              <a:t> La distinction des PAI en 2 types 1 et 2  </a:t>
            </a:r>
            <a:r>
              <a:rPr lang="en-US" sz="1600" b="1" dirty="0" err="1" smtClean="0">
                <a:solidFill>
                  <a:schemeClr val="bg1"/>
                </a:solidFill>
                <a:latin typeface="Comic Sans MS" pitchFamily="66" charset="0"/>
              </a:rPr>
              <a:t>est</a:t>
            </a:r>
            <a:r>
              <a:rPr lang="en-US" sz="16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  <a:latin typeface="Comic Sans MS" pitchFamily="66" charset="0"/>
              </a:rPr>
              <a:t>confirmée</a:t>
            </a:r>
            <a:r>
              <a:rPr lang="en-US" sz="16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  <a:latin typeface="Comic Sans MS" pitchFamily="66" charset="0"/>
              </a:rPr>
              <a:t>mais</a:t>
            </a:r>
            <a:r>
              <a:rPr lang="en-US" sz="16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  <a:latin typeface="Comic Sans MS" pitchFamily="66" charset="0"/>
              </a:rPr>
              <a:t>ils</a:t>
            </a:r>
            <a:r>
              <a:rPr lang="en-US" sz="16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  <a:latin typeface="Comic Sans MS" pitchFamily="66" charset="0"/>
              </a:rPr>
              <a:t>introduisent</a:t>
            </a:r>
            <a:r>
              <a:rPr lang="en-US" sz="1600" b="1" dirty="0" smtClean="0">
                <a:solidFill>
                  <a:schemeClr val="bg1"/>
                </a:solidFill>
                <a:latin typeface="Comic Sans MS" pitchFamily="66" charset="0"/>
              </a:rPr>
              <a:t> le concept de </a:t>
            </a:r>
            <a:r>
              <a:rPr lang="en-US" sz="1600" b="1" dirty="0" smtClean="0">
                <a:solidFill>
                  <a:srgbClr val="CCFFFF"/>
                </a:solidFill>
                <a:latin typeface="Comic Sans MS" pitchFamily="66" charset="0"/>
              </a:rPr>
              <a:t>diagnostic </a:t>
            </a:r>
            <a:r>
              <a:rPr lang="en-US" sz="1600" b="1" dirty="0" err="1" smtClean="0">
                <a:solidFill>
                  <a:srgbClr val="CCFFFF"/>
                </a:solidFill>
                <a:latin typeface="Comic Sans MS" pitchFamily="66" charset="0"/>
              </a:rPr>
              <a:t>définitif</a:t>
            </a:r>
            <a:r>
              <a:rPr lang="en-US" sz="1600" b="1" dirty="0" smtClean="0">
                <a:solidFill>
                  <a:srgbClr val="CCFFFF"/>
                </a:solidFill>
                <a:latin typeface="Comic Sans MS" pitchFamily="66" charset="0"/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  <a:latin typeface="Comic Sans MS" pitchFamily="66" charset="0"/>
              </a:rPr>
              <a:t>ou</a:t>
            </a:r>
            <a:r>
              <a:rPr lang="en-US" sz="1600" b="1" dirty="0" smtClean="0">
                <a:solidFill>
                  <a:srgbClr val="CCFFFF"/>
                </a:solidFill>
                <a:latin typeface="Comic Sans MS" pitchFamily="66" charset="0"/>
              </a:rPr>
              <a:t> probable </a:t>
            </a:r>
            <a:r>
              <a:rPr lang="en-US" sz="1600" b="1" dirty="0" smtClean="0">
                <a:solidFill>
                  <a:schemeClr val="bg1"/>
                </a:solidFill>
                <a:latin typeface="Comic Sans MS" pitchFamily="66" charset="0"/>
              </a:rPr>
              <a:t>, en relation avec la </a:t>
            </a:r>
            <a:r>
              <a:rPr lang="en-US" sz="1600" b="1" dirty="0" err="1" smtClean="0">
                <a:solidFill>
                  <a:schemeClr val="bg1"/>
                </a:solidFill>
                <a:latin typeface="Comic Sans MS" pitchFamily="66" charset="0"/>
              </a:rPr>
              <a:t>fiabilité</a:t>
            </a:r>
            <a:r>
              <a:rPr lang="en-US" sz="1600" b="1" dirty="0" smtClean="0">
                <a:solidFill>
                  <a:schemeClr val="bg1"/>
                </a:solidFill>
                <a:latin typeface="Comic Sans MS" pitchFamily="66" charset="0"/>
              </a:rPr>
              <a:t> des 5 </a:t>
            </a:r>
            <a:r>
              <a:rPr lang="en-US" sz="1600" b="1" dirty="0" err="1" smtClean="0">
                <a:solidFill>
                  <a:schemeClr val="bg1"/>
                </a:solidFill>
                <a:latin typeface="Comic Sans MS" pitchFamily="66" charset="0"/>
              </a:rPr>
              <a:t>éléments</a:t>
            </a:r>
            <a:r>
              <a:rPr lang="en-US" sz="16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  <a:latin typeface="Comic Sans MS" pitchFamily="66" charset="0"/>
              </a:rPr>
              <a:t>cardinaux</a:t>
            </a:r>
            <a:r>
              <a:rPr lang="en-US" sz="1600" b="1" dirty="0" smtClean="0">
                <a:solidFill>
                  <a:schemeClr val="bg1"/>
                </a:solidFill>
                <a:latin typeface="Comic Sans MS" pitchFamily="66" charset="0"/>
              </a:rPr>
              <a:t> des PAI :cad </a:t>
            </a:r>
            <a:r>
              <a:rPr lang="en-US" sz="1600" b="1" dirty="0" err="1" smtClean="0">
                <a:solidFill>
                  <a:schemeClr val="bg1"/>
                </a:solidFill>
                <a:latin typeface="Comic Sans MS" pitchFamily="66" charset="0"/>
              </a:rPr>
              <a:t>l'imagerie</a:t>
            </a:r>
            <a:r>
              <a:rPr lang="en-US" sz="1600" b="1" dirty="0" smtClean="0">
                <a:solidFill>
                  <a:schemeClr val="bg1"/>
                </a:solidFill>
                <a:latin typeface="Comic Sans MS" pitchFamily="66" charset="0"/>
              </a:rPr>
              <a:t> du </a:t>
            </a:r>
            <a:r>
              <a:rPr lang="en-US" sz="1600" b="1" dirty="0" err="1" smtClean="0">
                <a:solidFill>
                  <a:schemeClr val="bg1"/>
                </a:solidFill>
                <a:latin typeface="Comic Sans MS" pitchFamily="66" charset="0"/>
              </a:rPr>
              <a:t>parenchyme</a:t>
            </a:r>
            <a:r>
              <a:rPr lang="en-US" sz="16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  <a:latin typeface="Comic Sans MS" pitchFamily="66" charset="0"/>
              </a:rPr>
              <a:t>pancréatique</a:t>
            </a:r>
            <a:r>
              <a:rPr lang="en-US" sz="1600" b="1" dirty="0" smtClean="0">
                <a:solidFill>
                  <a:schemeClr val="bg1"/>
                </a:solidFill>
                <a:latin typeface="Comic Sans MS" pitchFamily="66" charset="0"/>
              </a:rPr>
              <a:t> et des </a:t>
            </a:r>
            <a:r>
              <a:rPr lang="en-US" sz="1600" b="1" dirty="0" err="1" smtClean="0">
                <a:solidFill>
                  <a:schemeClr val="bg1"/>
                </a:solidFill>
                <a:latin typeface="Comic Sans MS" pitchFamily="66" charset="0"/>
              </a:rPr>
              <a:t>canaux</a:t>
            </a:r>
            <a:r>
              <a:rPr lang="en-US" sz="1600" b="1" dirty="0" smtClean="0">
                <a:solidFill>
                  <a:schemeClr val="bg1"/>
                </a:solidFill>
                <a:latin typeface="Comic Sans MS" pitchFamily="66" charset="0"/>
              </a:rPr>
              <a:t>, la </a:t>
            </a:r>
            <a:r>
              <a:rPr lang="en-US" sz="1600" b="1" dirty="0" err="1" smtClean="0">
                <a:solidFill>
                  <a:schemeClr val="bg1"/>
                </a:solidFill>
                <a:latin typeface="Comic Sans MS" pitchFamily="66" charset="0"/>
              </a:rPr>
              <a:t>sérologie</a:t>
            </a:r>
            <a:r>
              <a:rPr lang="en-US" sz="1600" b="1" dirty="0" smtClean="0">
                <a:solidFill>
                  <a:schemeClr val="bg1"/>
                </a:solidFill>
                <a:latin typeface="Comic Sans MS" pitchFamily="66" charset="0"/>
              </a:rPr>
              <a:t> , </a:t>
            </a:r>
            <a:r>
              <a:rPr lang="en-US" sz="1600" b="1" dirty="0" err="1" smtClean="0">
                <a:solidFill>
                  <a:schemeClr val="bg1"/>
                </a:solidFill>
                <a:latin typeface="Comic Sans MS" pitchFamily="66" charset="0"/>
              </a:rPr>
              <a:t>l'atteinte</a:t>
            </a:r>
            <a:r>
              <a:rPr lang="en-US" sz="16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  <a:latin typeface="Comic Sans MS" pitchFamily="66" charset="0"/>
              </a:rPr>
              <a:t>d'autres</a:t>
            </a:r>
            <a:r>
              <a:rPr lang="en-US" sz="16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  <a:latin typeface="Comic Sans MS" pitchFamily="66" charset="0"/>
              </a:rPr>
              <a:t>organes</a:t>
            </a:r>
            <a:r>
              <a:rPr lang="en-US" sz="1600" b="1" dirty="0" smtClean="0">
                <a:solidFill>
                  <a:schemeClr val="bg1"/>
                </a:solidFill>
                <a:latin typeface="Comic Sans MS" pitchFamily="66" charset="0"/>
              </a:rPr>
              <a:t> , </a:t>
            </a:r>
            <a:r>
              <a:rPr lang="en-US" sz="1600" b="1" dirty="0" err="1" smtClean="0">
                <a:solidFill>
                  <a:schemeClr val="bg1"/>
                </a:solidFill>
                <a:latin typeface="Comic Sans MS" pitchFamily="66" charset="0"/>
              </a:rPr>
              <a:t>l'histologie</a:t>
            </a:r>
            <a:r>
              <a:rPr lang="en-US" sz="1600" b="1" dirty="0" smtClean="0">
                <a:solidFill>
                  <a:schemeClr val="bg1"/>
                </a:solidFill>
                <a:latin typeface="Comic Sans MS" pitchFamily="66" charset="0"/>
              </a:rPr>
              <a:t> du </a:t>
            </a:r>
            <a:r>
              <a:rPr lang="en-US" sz="1600" b="1" dirty="0" err="1" smtClean="0">
                <a:solidFill>
                  <a:schemeClr val="bg1"/>
                </a:solidFill>
                <a:latin typeface="Comic Sans MS" pitchFamily="66" charset="0"/>
              </a:rPr>
              <a:t>pancréas</a:t>
            </a:r>
            <a:r>
              <a:rPr lang="en-US" sz="1600" b="1" dirty="0" smtClean="0">
                <a:solidFill>
                  <a:schemeClr val="bg1"/>
                </a:solidFill>
                <a:latin typeface="Comic Sans MS" pitchFamily="66" charset="0"/>
              </a:rPr>
              <a:t> et un </a:t>
            </a:r>
            <a:r>
              <a:rPr lang="en-US" sz="1600" b="1" dirty="0" err="1" smtClean="0">
                <a:solidFill>
                  <a:schemeClr val="bg1"/>
                </a:solidFill>
                <a:latin typeface="Comic Sans MS" pitchFamily="66" charset="0"/>
              </a:rPr>
              <a:t>critère</a:t>
            </a:r>
            <a:r>
              <a:rPr lang="en-US" sz="16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  <a:latin typeface="Comic Sans MS" pitchFamily="66" charset="0"/>
              </a:rPr>
              <a:t>optionnel</a:t>
            </a:r>
            <a:r>
              <a:rPr lang="en-US" sz="1600" b="1" dirty="0" smtClean="0">
                <a:solidFill>
                  <a:schemeClr val="bg1"/>
                </a:solidFill>
                <a:latin typeface="Comic Sans MS" pitchFamily="66" charset="0"/>
              </a:rPr>
              <a:t> qui </a:t>
            </a:r>
            <a:r>
              <a:rPr lang="en-US" sz="1600" b="1" dirty="0" err="1" smtClean="0">
                <a:solidFill>
                  <a:schemeClr val="bg1"/>
                </a:solidFill>
                <a:latin typeface="Comic Sans MS" pitchFamily="66" charset="0"/>
              </a:rPr>
              <a:t>est</a:t>
            </a:r>
            <a:r>
              <a:rPr lang="en-US" sz="1600" b="1" dirty="0" smtClean="0">
                <a:solidFill>
                  <a:schemeClr val="bg1"/>
                </a:solidFill>
                <a:latin typeface="Comic Sans MS" pitchFamily="66" charset="0"/>
              </a:rPr>
              <a:t> la </a:t>
            </a:r>
            <a:r>
              <a:rPr lang="en-US" sz="1600" b="1" dirty="0" err="1" smtClean="0">
                <a:solidFill>
                  <a:schemeClr val="bg1"/>
                </a:solidFill>
                <a:latin typeface="Comic Sans MS" pitchFamily="66" charset="0"/>
              </a:rPr>
              <a:t>réponse</a:t>
            </a:r>
            <a:r>
              <a:rPr lang="en-US" sz="1600" b="1" dirty="0" smtClean="0">
                <a:solidFill>
                  <a:schemeClr val="bg1"/>
                </a:solidFill>
                <a:latin typeface="Comic Sans MS" pitchFamily="66" charset="0"/>
              </a:rPr>
              <a:t> à la </a:t>
            </a:r>
            <a:r>
              <a:rPr lang="en-US" sz="1600" b="1" dirty="0" err="1" smtClean="0">
                <a:solidFill>
                  <a:schemeClr val="bg1"/>
                </a:solidFill>
                <a:latin typeface="Comic Sans MS" pitchFamily="66" charset="0"/>
              </a:rPr>
              <a:t>corticothérapie</a:t>
            </a:r>
            <a:r>
              <a:rPr lang="en-US" sz="16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</a:p>
          <a:p>
            <a:pPr>
              <a:lnSpc>
                <a:spcPct val="150000"/>
              </a:lnSpc>
            </a:pPr>
            <a:endParaRPr lang="en-US" sz="1600" b="1" dirty="0">
              <a:solidFill>
                <a:schemeClr val="bg1"/>
              </a:solidFill>
              <a:latin typeface="Comic Sans MS" pitchFamily="66" charset="0"/>
            </a:endParaRPr>
          </a:p>
          <a:p>
            <a:pPr>
              <a:lnSpc>
                <a:spcPct val="150000"/>
              </a:lnSpc>
            </a:pPr>
            <a:r>
              <a:rPr lang="en-US" sz="1600" b="1" dirty="0" smtClean="0">
                <a:solidFill>
                  <a:schemeClr val="bg1"/>
                </a:solidFill>
                <a:latin typeface="Comic Sans MS" pitchFamily="66" charset="0"/>
              </a:rPr>
              <a:t>De plus , </a:t>
            </a:r>
            <a:r>
              <a:rPr lang="en-US" sz="1600" b="1" dirty="0" err="1" smtClean="0">
                <a:solidFill>
                  <a:schemeClr val="bg1"/>
                </a:solidFill>
                <a:latin typeface="Comic Sans MS" pitchFamily="66" charset="0"/>
              </a:rPr>
              <a:t>une</a:t>
            </a:r>
            <a:r>
              <a:rPr lang="en-US" sz="1600" b="1" dirty="0" smtClean="0">
                <a:solidFill>
                  <a:schemeClr val="bg1"/>
                </a:solidFill>
                <a:latin typeface="Comic Sans MS" pitchFamily="66" charset="0"/>
              </a:rPr>
              <a:t> nouvelle </a:t>
            </a:r>
            <a:r>
              <a:rPr lang="en-US" sz="1600" b="1" dirty="0" err="1" smtClean="0">
                <a:solidFill>
                  <a:schemeClr val="bg1"/>
                </a:solidFill>
                <a:latin typeface="Comic Sans MS" pitchFamily="66" charset="0"/>
              </a:rPr>
              <a:t>catégorie</a:t>
            </a:r>
            <a:r>
              <a:rPr lang="en-US" sz="16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  <a:latin typeface="Comic Sans MS" pitchFamily="66" charset="0"/>
              </a:rPr>
              <a:t>est</a:t>
            </a:r>
            <a:r>
              <a:rPr lang="en-US" sz="16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  <a:latin typeface="Comic Sans MS" pitchFamily="66" charset="0"/>
              </a:rPr>
              <a:t>individualisée</a:t>
            </a:r>
            <a:r>
              <a:rPr lang="en-US" sz="1600" b="1" dirty="0" smtClean="0">
                <a:solidFill>
                  <a:schemeClr val="bg1"/>
                </a:solidFill>
                <a:latin typeface="Comic Sans MS" pitchFamily="66" charset="0"/>
              </a:rPr>
              <a:t> (</a:t>
            </a:r>
            <a:r>
              <a:rPr lang="en-US" sz="1600" b="1" dirty="0" err="1" smtClean="0">
                <a:solidFill>
                  <a:schemeClr val="bg1"/>
                </a:solidFill>
                <a:latin typeface="Comic Sans MS" pitchFamily="66" charset="0"/>
              </a:rPr>
              <a:t>pancréatite</a:t>
            </a:r>
            <a:r>
              <a:rPr lang="en-US" sz="1600" b="1" dirty="0" smtClean="0">
                <a:solidFill>
                  <a:schemeClr val="bg1"/>
                </a:solidFill>
                <a:latin typeface="Comic Sans MS" pitchFamily="66" charset="0"/>
              </a:rPr>
              <a:t>  auto immune sans </a:t>
            </a:r>
            <a:r>
              <a:rPr lang="en-US" sz="1600" b="1" dirty="0" err="1" smtClean="0">
                <a:solidFill>
                  <a:schemeClr val="bg1"/>
                </a:solidFill>
                <a:latin typeface="Comic Sans MS" pitchFamily="66" charset="0"/>
              </a:rPr>
              <a:t>autre</a:t>
            </a:r>
            <a:r>
              <a:rPr lang="en-US" sz="16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  <a:latin typeface="Comic Sans MS" pitchFamily="66" charset="0"/>
              </a:rPr>
              <a:t>spécification</a:t>
            </a:r>
            <a:r>
              <a:rPr lang="en-US" sz="1600" b="1" dirty="0" smtClean="0">
                <a:solidFill>
                  <a:schemeClr val="bg1"/>
                </a:solidFill>
                <a:latin typeface="Comic Sans MS" pitchFamily="66" charset="0"/>
              </a:rPr>
              <a:t> ) pour les </a:t>
            </a:r>
            <a:r>
              <a:rPr lang="en-US" sz="1600" b="1" dirty="0" err="1" smtClean="0">
                <a:solidFill>
                  <a:schemeClr val="bg1"/>
                </a:solidFill>
                <a:latin typeface="Comic Sans MS" pitchFamily="66" charset="0"/>
              </a:rPr>
              <a:t>cas</a:t>
            </a:r>
            <a:r>
              <a:rPr lang="en-US" sz="16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  <a:latin typeface="Comic Sans MS" pitchFamily="66" charset="0"/>
              </a:rPr>
              <a:t>dans</a:t>
            </a:r>
            <a:r>
              <a:rPr lang="en-US" sz="16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  <a:latin typeface="Comic Sans MS" pitchFamily="66" charset="0"/>
              </a:rPr>
              <a:t>lesquels</a:t>
            </a:r>
            <a:r>
              <a:rPr lang="en-US" sz="1600" b="1" dirty="0" smtClean="0">
                <a:solidFill>
                  <a:schemeClr val="bg1"/>
                </a:solidFill>
                <a:latin typeface="Comic Sans MS" pitchFamily="66" charset="0"/>
              </a:rPr>
              <a:t> la distinction entre type 1 et type 2 </a:t>
            </a:r>
            <a:r>
              <a:rPr lang="en-US" sz="1600" b="1" dirty="0" err="1" smtClean="0">
                <a:solidFill>
                  <a:schemeClr val="bg1"/>
                </a:solidFill>
                <a:latin typeface="Comic Sans MS" pitchFamily="66" charset="0"/>
              </a:rPr>
              <a:t>n'est</a:t>
            </a:r>
            <a:r>
              <a:rPr lang="en-US" sz="1600" b="1" dirty="0" smtClean="0">
                <a:solidFill>
                  <a:schemeClr val="bg1"/>
                </a:solidFill>
                <a:latin typeface="Comic Sans MS" pitchFamily="66" charset="0"/>
              </a:rPr>
              <a:t> pas possible</a:t>
            </a:r>
            <a:r>
              <a:rPr lang="fr-FR" sz="1600" b="1" dirty="0" smtClean="0">
                <a:solidFill>
                  <a:schemeClr val="bg1"/>
                </a:solidFill>
                <a:latin typeface="Comic Sans MS" pitchFamily="66" charset="0"/>
              </a:rPr>
              <a:t>.</a:t>
            </a:r>
            <a:endParaRPr lang="fr-FR" sz="16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75" y="1357313"/>
            <a:ext cx="2928938" cy="229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75" y="3857625"/>
            <a:ext cx="3071813" cy="213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6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75" y="1274763"/>
            <a:ext cx="3325813" cy="236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397" name="Rectangle 5"/>
          <p:cNvSpPr>
            <a:spLocks noChangeArrowheads="1"/>
          </p:cNvSpPr>
          <p:nvPr/>
        </p:nvSpPr>
        <p:spPr bwMode="auto">
          <a:xfrm>
            <a:off x="285750" y="873125"/>
            <a:ext cx="80645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400" b="1" i="1">
                <a:solidFill>
                  <a:schemeClr val="bg1"/>
                </a:solidFill>
              </a:rPr>
              <a:t>femme 63 ans ,douleurs abdominales cholestase, insuffisance rénale chronique</a:t>
            </a:r>
          </a:p>
        </p:txBody>
      </p:sp>
      <p:sp>
        <p:nvSpPr>
          <p:cNvPr id="59398" name="ZoneTexte 6"/>
          <p:cNvSpPr txBox="1">
            <a:spLocks noChangeArrowheads="1"/>
          </p:cNvSpPr>
          <p:nvPr/>
        </p:nvSpPr>
        <p:spPr bwMode="auto">
          <a:xfrm>
            <a:off x="1263507" y="6184348"/>
            <a:ext cx="695801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400" b="1" dirty="0" smtClean="0">
                <a:solidFill>
                  <a:schemeClr val="bg1"/>
                </a:solidFill>
              </a:rPr>
              <a:t>pancréatites auto-immune de type 1 chez une femme d'âge moyen </a:t>
            </a:r>
            <a:endParaRPr lang="fr-FR" sz="1400" b="1" dirty="0">
              <a:solidFill>
                <a:schemeClr val="bg1"/>
              </a:solidFill>
            </a:endParaRPr>
          </a:p>
        </p:txBody>
      </p:sp>
      <p:sp>
        <p:nvSpPr>
          <p:cNvPr id="8" name="ZoneTexte 7"/>
          <p:cNvSpPr txBox="1">
            <a:spLocks noChangeArrowheads="1"/>
          </p:cNvSpPr>
          <p:nvPr/>
        </p:nvSpPr>
        <p:spPr bwMode="auto">
          <a:xfrm>
            <a:off x="6572250" y="2000250"/>
            <a:ext cx="2571750" cy="397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400" b="1" dirty="0">
                <a:solidFill>
                  <a:srgbClr val="00FF00"/>
                </a:solidFill>
              </a:rPr>
              <a:t>hypertrophie diffuse du pancréas</a:t>
            </a:r>
          </a:p>
          <a:p>
            <a:endParaRPr lang="fr-FR" sz="1400" b="1" dirty="0">
              <a:solidFill>
                <a:schemeClr val="bg1"/>
              </a:solidFill>
            </a:endParaRPr>
          </a:p>
          <a:p>
            <a:r>
              <a:rPr lang="fr-FR" sz="1400" b="1" dirty="0">
                <a:solidFill>
                  <a:srgbClr val="00FFFF"/>
                </a:solidFill>
              </a:rPr>
              <a:t>pas de dilatation du canal pancréatique principal</a:t>
            </a:r>
          </a:p>
          <a:p>
            <a:endParaRPr lang="fr-FR" sz="1400" b="1" dirty="0">
              <a:solidFill>
                <a:schemeClr val="bg1"/>
              </a:solidFill>
            </a:endParaRPr>
          </a:p>
          <a:p>
            <a:r>
              <a:rPr lang="fr-FR" sz="1400" b="1" dirty="0">
                <a:solidFill>
                  <a:schemeClr val="bg1"/>
                </a:solidFill>
              </a:rPr>
              <a:t>dilatations, segmentaires des VBIH  </a:t>
            </a:r>
            <a:r>
              <a:rPr lang="fr-FR" sz="1400" b="1" dirty="0">
                <a:solidFill>
                  <a:srgbClr val="FFFF00"/>
                </a:solidFill>
              </a:rPr>
              <a:t>(</a:t>
            </a:r>
            <a:r>
              <a:rPr lang="fr-FR" sz="1400" b="1" dirty="0" err="1">
                <a:solidFill>
                  <a:srgbClr val="FFFF00"/>
                </a:solidFill>
              </a:rPr>
              <a:t>cholangite</a:t>
            </a:r>
            <a:r>
              <a:rPr lang="fr-FR" sz="1400" b="1" dirty="0">
                <a:solidFill>
                  <a:srgbClr val="FFFF00"/>
                </a:solidFill>
              </a:rPr>
              <a:t> auto-immune) </a:t>
            </a:r>
          </a:p>
          <a:p>
            <a:endParaRPr lang="fr-FR" sz="1400" b="1" dirty="0">
              <a:solidFill>
                <a:schemeClr val="bg1"/>
              </a:solidFill>
            </a:endParaRPr>
          </a:p>
          <a:p>
            <a:r>
              <a:rPr lang="fr-FR" sz="1400" b="1" dirty="0">
                <a:solidFill>
                  <a:srgbClr val="FF99FF"/>
                </a:solidFill>
              </a:rPr>
              <a:t>fibrose </a:t>
            </a:r>
            <a:r>
              <a:rPr lang="fr-FR" sz="1400" b="1" dirty="0" err="1">
                <a:solidFill>
                  <a:srgbClr val="FF99FF"/>
                </a:solidFill>
              </a:rPr>
              <a:t>rétropéritonéale</a:t>
            </a:r>
            <a:r>
              <a:rPr lang="fr-FR" sz="1400" b="1" dirty="0">
                <a:solidFill>
                  <a:srgbClr val="FF99FF"/>
                </a:solidFill>
              </a:rPr>
              <a:t> </a:t>
            </a:r>
            <a:r>
              <a:rPr lang="fr-FR" sz="1400" b="1" dirty="0">
                <a:solidFill>
                  <a:schemeClr val="bg1"/>
                </a:solidFill>
              </a:rPr>
              <a:t>avec </a:t>
            </a:r>
            <a:r>
              <a:rPr lang="fr-FR" sz="1400" b="1" dirty="0" err="1">
                <a:solidFill>
                  <a:schemeClr val="bg1"/>
                </a:solidFill>
              </a:rPr>
              <a:t>urétéro</a:t>
            </a:r>
            <a:r>
              <a:rPr lang="fr-FR" sz="1400" b="1" dirty="0">
                <a:solidFill>
                  <a:schemeClr val="bg1"/>
                </a:solidFill>
              </a:rPr>
              <a:t>-hydronéphrose</a:t>
            </a:r>
          </a:p>
          <a:p>
            <a:endParaRPr lang="fr-FR" sz="1400" b="1" dirty="0">
              <a:solidFill>
                <a:schemeClr val="bg1"/>
              </a:solidFill>
            </a:endParaRPr>
          </a:p>
          <a:p>
            <a:r>
              <a:rPr lang="fr-FR" sz="1400" b="1" dirty="0">
                <a:solidFill>
                  <a:schemeClr val="bg1"/>
                </a:solidFill>
              </a:rPr>
              <a:t>igG4 élevées</a:t>
            </a:r>
          </a:p>
          <a:p>
            <a:endParaRPr lang="fr-FR" sz="1400" b="1" dirty="0">
              <a:solidFill>
                <a:schemeClr val="bg1"/>
              </a:solidFill>
            </a:endParaRPr>
          </a:p>
          <a:p>
            <a:r>
              <a:rPr lang="fr-FR" sz="1400" b="1" dirty="0">
                <a:solidFill>
                  <a:schemeClr val="bg1"/>
                </a:solidFill>
              </a:rPr>
              <a:t>régression rapide et complète sous corticoïdes</a:t>
            </a:r>
          </a:p>
        </p:txBody>
      </p:sp>
      <p:grpSp>
        <p:nvGrpSpPr>
          <p:cNvPr id="2" name="Groupe 14"/>
          <p:cNvGrpSpPr>
            <a:grpSpLocks/>
          </p:cNvGrpSpPr>
          <p:nvPr/>
        </p:nvGrpSpPr>
        <p:grpSpPr bwMode="auto">
          <a:xfrm>
            <a:off x="285750" y="1500188"/>
            <a:ext cx="4081463" cy="4205287"/>
            <a:chOff x="214282" y="1428736"/>
            <a:chExt cx="4081490" cy="4205318"/>
          </a:xfrm>
        </p:grpSpPr>
        <p:cxnSp>
          <p:nvCxnSpPr>
            <p:cNvPr id="10" name="Connecteur droit avec flèche 9"/>
            <p:cNvCxnSpPr/>
            <p:nvPr/>
          </p:nvCxnSpPr>
          <p:spPr>
            <a:xfrm rot="5400000" flipH="1" flipV="1">
              <a:off x="214282" y="2786058"/>
              <a:ext cx="428628" cy="42862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necteur droit avec flèche 10"/>
            <p:cNvCxnSpPr/>
            <p:nvPr/>
          </p:nvCxnSpPr>
          <p:spPr>
            <a:xfrm rot="16200000" flipH="1">
              <a:off x="4071933" y="1643050"/>
              <a:ext cx="438153" cy="9525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cteur droit avec flèche 12"/>
            <p:cNvCxnSpPr/>
            <p:nvPr/>
          </p:nvCxnSpPr>
          <p:spPr>
            <a:xfrm rot="5400000" flipH="1" flipV="1">
              <a:off x="3688549" y="5169708"/>
              <a:ext cx="490541" cy="438153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9401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88" y="3857625"/>
            <a:ext cx="2986087" cy="222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e 22"/>
          <p:cNvGrpSpPr>
            <a:grpSpLocks/>
          </p:cNvGrpSpPr>
          <p:nvPr/>
        </p:nvGrpSpPr>
        <p:grpSpPr bwMode="auto">
          <a:xfrm>
            <a:off x="2000250" y="4786313"/>
            <a:ext cx="3748088" cy="660400"/>
            <a:chOff x="2000232" y="4786322"/>
            <a:chExt cx="3748771" cy="659749"/>
          </a:xfrm>
        </p:grpSpPr>
        <p:cxnSp>
          <p:nvCxnSpPr>
            <p:cNvPr id="20" name="Connecteur droit avec flèche 19"/>
            <p:cNvCxnSpPr/>
            <p:nvPr/>
          </p:nvCxnSpPr>
          <p:spPr>
            <a:xfrm rot="10800000" flipV="1">
              <a:off x="2000232" y="4786322"/>
              <a:ext cx="500154" cy="142734"/>
            </a:xfrm>
            <a:prstGeom prst="straightConnector1">
              <a:avLst/>
            </a:prstGeom>
            <a:ln w="50800">
              <a:solidFill>
                <a:srgbClr val="66FF33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cteur droit avec flèche 20"/>
            <p:cNvCxnSpPr/>
            <p:nvPr/>
          </p:nvCxnSpPr>
          <p:spPr>
            <a:xfrm rot="10800000">
              <a:off x="5320300" y="5089235"/>
              <a:ext cx="428703" cy="356836"/>
            </a:xfrm>
            <a:prstGeom prst="straightConnector1">
              <a:avLst/>
            </a:prstGeom>
            <a:ln w="50800">
              <a:solidFill>
                <a:srgbClr val="66FF33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9403" name="Rectangle 11"/>
          <p:cNvSpPr>
            <a:spLocks noChangeArrowheads="1"/>
          </p:cNvSpPr>
          <p:nvPr/>
        </p:nvSpPr>
        <p:spPr bwMode="auto">
          <a:xfrm>
            <a:off x="3000375" y="3786188"/>
            <a:ext cx="428625" cy="307975"/>
          </a:xfrm>
          <a:prstGeom prst="rect">
            <a:avLst/>
          </a:prstGeom>
          <a:solidFill>
            <a:srgbClr val="3333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400" b="1">
                <a:solidFill>
                  <a:schemeClr val="bg1"/>
                </a:solidFill>
              </a:rPr>
              <a:t>CT</a:t>
            </a:r>
          </a:p>
        </p:txBody>
      </p:sp>
      <p:pic>
        <p:nvPicPr>
          <p:cNvPr id="59404" name="Picture 10" descr="C:\Documents and Settings\VPRO\Bureau\point interrogation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91350" y="231775"/>
            <a:ext cx="48577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Object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38800" y="3733800"/>
            <a:ext cx="3276600" cy="2303463"/>
          </a:xfrm>
          <a:prstGeom prst="rect">
            <a:avLst/>
          </a:prstGeom>
        </p:spPr>
      </p:pic>
      <p:pic>
        <p:nvPicPr>
          <p:cNvPr id="37891" name="Object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63" y="357188"/>
            <a:ext cx="2286000" cy="1477962"/>
          </a:xfrm>
          <a:prstGeom prst="rect">
            <a:avLst/>
          </a:prstGeom>
        </p:spPr>
      </p:pic>
      <p:pic>
        <p:nvPicPr>
          <p:cNvPr id="37892" name="Object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67000" y="304800"/>
            <a:ext cx="3276600" cy="2409825"/>
          </a:xfrm>
          <a:prstGeom prst="rect">
            <a:avLst/>
          </a:prstGeom>
        </p:spPr>
      </p:pic>
      <p:pic>
        <p:nvPicPr>
          <p:cNvPr id="37893" name="Object 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91200" y="1143000"/>
            <a:ext cx="3352800" cy="2203450"/>
          </a:xfrm>
          <a:prstGeom prst="rect">
            <a:avLst/>
          </a:prstGeom>
        </p:spPr>
      </p:pic>
      <p:pic>
        <p:nvPicPr>
          <p:cNvPr id="37894" name="Object 6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57200" y="2133600"/>
            <a:ext cx="2895600" cy="2262188"/>
          </a:xfrm>
          <a:prstGeom prst="rect">
            <a:avLst/>
          </a:prstGeom>
        </p:spPr>
      </p:pic>
      <p:pic>
        <p:nvPicPr>
          <p:cNvPr id="37895" name="Object 7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33400" y="4419600"/>
            <a:ext cx="2819400" cy="2046288"/>
          </a:xfrm>
          <a:prstGeom prst="rect">
            <a:avLst/>
          </a:prstGeom>
        </p:spPr>
      </p:pic>
      <p:pic>
        <p:nvPicPr>
          <p:cNvPr id="37896" name="Object 8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048000" y="2971800"/>
            <a:ext cx="2819400" cy="1865313"/>
          </a:xfrm>
          <a:prstGeom prst="rect">
            <a:avLst/>
          </a:prstGeom>
        </p:spPr>
      </p:pic>
      <p:sp>
        <p:nvSpPr>
          <p:cNvPr id="37897" name="Text Box 9"/>
          <p:cNvSpPr txBox="1">
            <a:spLocks noChangeArrowheads="1"/>
          </p:cNvSpPr>
          <p:nvPr/>
        </p:nvSpPr>
        <p:spPr bwMode="auto">
          <a:xfrm>
            <a:off x="3635896" y="6309320"/>
            <a:ext cx="5034856" cy="5232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1400" b="1" dirty="0">
                <a:solidFill>
                  <a:schemeClr val="bg1"/>
                </a:solidFill>
                <a:latin typeface="Comic Sans MS" pitchFamily="66" charset="0"/>
              </a:rPr>
              <a:t>femme 42 ans , </a:t>
            </a:r>
            <a:r>
              <a:rPr lang="fr-FR" sz="1400" b="1" dirty="0" smtClean="0">
                <a:solidFill>
                  <a:schemeClr val="bg1"/>
                </a:solidFill>
                <a:latin typeface="Comic Sans MS" pitchFamily="66" charset="0"/>
              </a:rPr>
              <a:t>PAI focale , pseudo-tumorale ,type non spécifié</a:t>
            </a:r>
            <a:endParaRPr lang="fr-FR" sz="14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1524000" y="3429000"/>
            <a:ext cx="762000" cy="2743200"/>
            <a:chOff x="1008" y="2208"/>
            <a:chExt cx="480" cy="1728"/>
          </a:xfrm>
        </p:grpSpPr>
        <p:sp>
          <p:nvSpPr>
            <p:cNvPr id="37907" name="AutoShape 11"/>
            <p:cNvSpPr>
              <a:spLocks noChangeArrowheads="1"/>
            </p:cNvSpPr>
            <p:nvPr/>
          </p:nvSpPr>
          <p:spPr bwMode="auto">
            <a:xfrm rot="1452139">
              <a:off x="1344" y="3552"/>
              <a:ext cx="144" cy="384"/>
            </a:xfrm>
            <a:prstGeom prst="triangle">
              <a:avLst>
                <a:gd name="adj" fmla="val 50000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>
                <a:latin typeface="Comic Sans MS" pitchFamily="66" charset="0"/>
              </a:endParaRPr>
            </a:p>
          </p:txBody>
        </p:sp>
        <p:sp>
          <p:nvSpPr>
            <p:cNvPr id="37908" name="AutoShape 12"/>
            <p:cNvSpPr>
              <a:spLocks noChangeArrowheads="1"/>
            </p:cNvSpPr>
            <p:nvPr/>
          </p:nvSpPr>
          <p:spPr bwMode="auto">
            <a:xfrm rot="-2950052">
              <a:off x="1128" y="2088"/>
              <a:ext cx="144" cy="384"/>
            </a:xfrm>
            <a:prstGeom prst="triangle">
              <a:avLst>
                <a:gd name="adj" fmla="val 50000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>
                <a:latin typeface="Comic Sans MS" pitchFamily="66" charset="0"/>
              </a:endParaRPr>
            </a:p>
          </p:txBody>
        </p:sp>
      </p:grpSp>
      <p:sp>
        <p:nvSpPr>
          <p:cNvPr id="37899" name="Rectangle 13"/>
          <p:cNvSpPr>
            <a:spLocks noChangeArrowheads="1"/>
          </p:cNvSpPr>
          <p:nvPr/>
        </p:nvSpPr>
        <p:spPr bwMode="auto">
          <a:xfrm>
            <a:off x="5867400" y="304800"/>
            <a:ext cx="1219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000" b="1">
                <a:solidFill>
                  <a:srgbClr val="00FFFF"/>
                </a:solidFill>
                <a:latin typeface="Comic Sans MS" pitchFamily="66" charset="0"/>
              </a:rPr>
              <a:t>CT 35"</a:t>
            </a:r>
          </a:p>
        </p:txBody>
      </p:sp>
      <p:sp>
        <p:nvSpPr>
          <p:cNvPr id="37900" name="Rectangle 14"/>
          <p:cNvSpPr>
            <a:spLocks noChangeArrowheads="1"/>
          </p:cNvSpPr>
          <p:nvPr/>
        </p:nvSpPr>
        <p:spPr bwMode="auto">
          <a:xfrm>
            <a:off x="7620000" y="762000"/>
            <a:ext cx="1219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000" b="1">
                <a:solidFill>
                  <a:srgbClr val="00FFFF"/>
                </a:solidFill>
                <a:latin typeface="Comic Sans MS" pitchFamily="66" charset="0"/>
              </a:rPr>
              <a:t>CT 70"</a:t>
            </a:r>
          </a:p>
        </p:txBody>
      </p: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4038600" y="762000"/>
            <a:ext cx="4800600" cy="2209800"/>
            <a:chOff x="2544" y="480"/>
            <a:chExt cx="3024" cy="1392"/>
          </a:xfrm>
        </p:grpSpPr>
        <p:sp>
          <p:nvSpPr>
            <p:cNvPr id="37905" name="Oval 17"/>
            <p:cNvSpPr>
              <a:spLocks noChangeArrowheads="1"/>
            </p:cNvSpPr>
            <p:nvPr/>
          </p:nvSpPr>
          <p:spPr bwMode="auto">
            <a:xfrm>
              <a:off x="4608" y="1008"/>
              <a:ext cx="960" cy="864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>
                <a:latin typeface="Comic Sans MS" pitchFamily="66" charset="0"/>
              </a:endParaRPr>
            </a:p>
          </p:txBody>
        </p:sp>
        <p:sp>
          <p:nvSpPr>
            <p:cNvPr id="37906" name="Oval 18"/>
            <p:cNvSpPr>
              <a:spLocks noChangeArrowheads="1"/>
            </p:cNvSpPr>
            <p:nvPr/>
          </p:nvSpPr>
          <p:spPr bwMode="auto">
            <a:xfrm>
              <a:off x="2544" y="480"/>
              <a:ext cx="960" cy="864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>
                <a:latin typeface="Comic Sans MS" pitchFamily="66" charset="0"/>
              </a:endParaRPr>
            </a:p>
          </p:txBody>
        </p:sp>
      </p:grpSp>
      <p:sp>
        <p:nvSpPr>
          <p:cNvPr id="37902" name="Rectangle 11"/>
          <p:cNvSpPr>
            <a:spLocks noChangeArrowheads="1"/>
          </p:cNvSpPr>
          <p:nvPr/>
        </p:nvSpPr>
        <p:spPr bwMode="auto">
          <a:xfrm>
            <a:off x="1714500" y="1571625"/>
            <a:ext cx="571500" cy="307975"/>
          </a:xfrm>
          <a:prstGeom prst="rect">
            <a:avLst/>
          </a:prstGeom>
          <a:solidFill>
            <a:srgbClr val="3333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400" b="1">
                <a:solidFill>
                  <a:schemeClr val="bg1"/>
                </a:solidFill>
                <a:latin typeface="Comic Sans MS" pitchFamily="66" charset="0"/>
              </a:rPr>
              <a:t>US</a:t>
            </a:r>
          </a:p>
        </p:txBody>
      </p:sp>
      <p:sp>
        <p:nvSpPr>
          <p:cNvPr id="37903" name="Rectangle 11"/>
          <p:cNvSpPr>
            <a:spLocks noChangeArrowheads="1"/>
          </p:cNvSpPr>
          <p:nvPr/>
        </p:nvSpPr>
        <p:spPr bwMode="auto">
          <a:xfrm>
            <a:off x="5286375" y="2571750"/>
            <a:ext cx="714375" cy="307975"/>
          </a:xfrm>
          <a:prstGeom prst="rect">
            <a:avLst/>
          </a:prstGeom>
          <a:solidFill>
            <a:srgbClr val="3333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400" b="1">
                <a:solidFill>
                  <a:schemeClr val="bg1"/>
                </a:solidFill>
                <a:latin typeface="Comic Sans MS" pitchFamily="66" charset="0"/>
              </a:rPr>
              <a:t>MDCT </a:t>
            </a:r>
          </a:p>
        </p:txBody>
      </p:sp>
      <p:sp>
        <p:nvSpPr>
          <p:cNvPr id="37904" name="Rectangle 11"/>
          <p:cNvSpPr>
            <a:spLocks noChangeArrowheads="1"/>
          </p:cNvSpPr>
          <p:nvPr/>
        </p:nvSpPr>
        <p:spPr bwMode="auto">
          <a:xfrm>
            <a:off x="785813" y="4286250"/>
            <a:ext cx="642937" cy="307975"/>
          </a:xfrm>
          <a:prstGeom prst="rect">
            <a:avLst/>
          </a:prstGeom>
          <a:solidFill>
            <a:srgbClr val="3333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400" b="1">
                <a:solidFill>
                  <a:schemeClr val="bg1"/>
                </a:solidFill>
                <a:latin typeface="Comic Sans MS" pitchFamily="66" charset="0"/>
              </a:rPr>
              <a:t>ERCP</a:t>
            </a:r>
          </a:p>
        </p:txBody>
      </p:sp>
      <p:pic>
        <p:nvPicPr>
          <p:cNvPr id="21" name="Picture 10" descr="C:\Documents and Settings\VPRO\Bureau\point interrogation.gif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991350" y="231775"/>
            <a:ext cx="48577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Text Box 2"/>
          <p:cNvSpPr txBox="1">
            <a:spLocks noChangeArrowheads="1"/>
          </p:cNvSpPr>
          <p:nvPr/>
        </p:nvSpPr>
        <p:spPr bwMode="auto">
          <a:xfrm>
            <a:off x="0" y="223838"/>
            <a:ext cx="647382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600" b="1" dirty="0" smtClean="0">
                <a:solidFill>
                  <a:schemeClr val="bg1"/>
                </a:solidFill>
                <a:latin typeface="Comic Sans MS" pitchFamily="66" charset="0"/>
              </a:rPr>
              <a:t>- </a:t>
            </a:r>
            <a:r>
              <a:rPr lang="fr-FR" sz="1600" b="1" dirty="0">
                <a:solidFill>
                  <a:schemeClr val="bg1"/>
                </a:solidFill>
                <a:latin typeface="Comic Sans MS" pitchFamily="66" charset="0"/>
              </a:rPr>
              <a:t>forme </a:t>
            </a:r>
            <a:r>
              <a:rPr lang="fr-FR" sz="1600" b="1" u="sng" dirty="0" smtClean="0">
                <a:solidFill>
                  <a:srgbClr val="FF99FF"/>
                </a:solidFill>
                <a:latin typeface="Comic Sans MS" pitchFamily="66" charset="0"/>
              </a:rPr>
              <a:t>diffuse</a:t>
            </a:r>
            <a:r>
              <a:rPr lang="fr-FR" sz="1600" b="1" dirty="0" smtClean="0">
                <a:solidFill>
                  <a:srgbClr val="FF99FF"/>
                </a:solidFill>
                <a:latin typeface="Comic Sans MS" pitchFamily="66" charset="0"/>
              </a:rPr>
              <a:t>  </a:t>
            </a:r>
            <a:r>
              <a:rPr lang="fr-FR" sz="1600" b="1" dirty="0" smtClean="0">
                <a:solidFill>
                  <a:schemeClr val="bg1"/>
                </a:solidFill>
                <a:latin typeface="Comic Sans MS" pitchFamily="66" charset="0"/>
              </a:rPr>
              <a:t>(70% des cas ) , plus fréquente chez la femme ; plutôt jeune (forme </a:t>
            </a:r>
            <a:r>
              <a:rPr lang="fr-FR" sz="1600" b="1" dirty="0" err="1" smtClean="0">
                <a:solidFill>
                  <a:schemeClr val="bg1"/>
                </a:solidFill>
                <a:latin typeface="Comic Sans MS" pitchFamily="66" charset="0"/>
              </a:rPr>
              <a:t>pancréatitique</a:t>
            </a:r>
            <a:r>
              <a:rPr lang="fr-FR" sz="1600" b="1" dirty="0" smtClean="0">
                <a:solidFill>
                  <a:schemeClr val="bg1"/>
                </a:solidFill>
                <a:latin typeface="Comic Sans MS" pitchFamily="66" charset="0"/>
              </a:rPr>
              <a:t>) </a:t>
            </a:r>
            <a:endParaRPr lang="fr-FR" sz="1600" b="1" u="sng" dirty="0">
              <a:solidFill>
                <a:srgbClr val="FF99FF"/>
              </a:solidFill>
              <a:latin typeface="Comic Sans MS" pitchFamily="66" charset="0"/>
            </a:endParaRPr>
          </a:p>
          <a:p>
            <a:r>
              <a:rPr lang="fr-FR" sz="1600" b="1" dirty="0">
                <a:solidFill>
                  <a:schemeClr val="bg1"/>
                </a:solidFill>
                <a:latin typeface="Comic Sans MS" pitchFamily="66" charset="0"/>
              </a:rPr>
              <a:t>	</a:t>
            </a:r>
          </a:p>
        </p:txBody>
      </p:sp>
      <p:pic>
        <p:nvPicPr>
          <p:cNvPr id="57347" name="Picture 4" descr="Sans-titre-2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588" y="1517650"/>
            <a:ext cx="2051050" cy="205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48" name="Picture 5" descr="Sans-titre-26"/>
          <p:cNvPicPr>
            <a:picLocks noChangeAspect="1" noChangeArrowheads="1"/>
          </p:cNvPicPr>
          <p:nvPr/>
        </p:nvPicPr>
        <p:blipFill>
          <a:blip r:embed="rId4" cstate="print">
            <a:lum bright="12000" contrast="12000"/>
          </a:blip>
          <a:srcRect/>
          <a:stretch>
            <a:fillRect/>
          </a:stretch>
        </p:blipFill>
        <p:spPr bwMode="auto">
          <a:xfrm>
            <a:off x="7235825" y="4149725"/>
            <a:ext cx="1693863" cy="270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49" name="Picture 6" descr="Sans-titre-2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557338"/>
            <a:ext cx="3240088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50" name="Picture 7" descr="Sans-titre-2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03575" y="1052513"/>
            <a:ext cx="3313113" cy="199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28" name="Text Box 8"/>
          <p:cNvSpPr txBox="1">
            <a:spLocks noChangeArrowheads="1"/>
          </p:cNvSpPr>
          <p:nvPr/>
        </p:nvSpPr>
        <p:spPr bwMode="auto">
          <a:xfrm>
            <a:off x="0" y="3613150"/>
            <a:ext cx="7359650" cy="289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400" b="1" dirty="0">
                <a:solidFill>
                  <a:schemeClr val="bg1"/>
                </a:solidFill>
                <a:latin typeface="Comic Sans MS" pitchFamily="66" charset="0"/>
              </a:rPr>
              <a:t>-pancréatite ( </a:t>
            </a:r>
            <a:r>
              <a:rPr lang="fr-FR" sz="1400" b="1" dirty="0" err="1">
                <a:solidFill>
                  <a:schemeClr val="bg1"/>
                </a:solidFill>
                <a:latin typeface="Comic Sans MS" pitchFamily="66" charset="0"/>
              </a:rPr>
              <a:t>hyposignal</a:t>
            </a:r>
            <a:r>
              <a:rPr lang="fr-FR" sz="1400" b="1" dirty="0">
                <a:solidFill>
                  <a:schemeClr val="bg1"/>
                </a:solidFill>
                <a:latin typeface="Comic Sans MS" pitchFamily="66" charset="0"/>
              </a:rPr>
              <a:t> du pancréas en T1 Fat </a:t>
            </a:r>
            <a:r>
              <a:rPr lang="fr-FR" sz="1400" b="1" dirty="0" err="1">
                <a:solidFill>
                  <a:schemeClr val="bg1"/>
                </a:solidFill>
                <a:latin typeface="Comic Sans MS" pitchFamily="66" charset="0"/>
              </a:rPr>
              <a:t>Sat</a:t>
            </a:r>
            <a:r>
              <a:rPr lang="fr-FR" sz="1400" b="1" dirty="0">
                <a:solidFill>
                  <a:schemeClr val="bg1"/>
                </a:solidFill>
                <a:latin typeface="Comic Sans MS" pitchFamily="66" charset="0"/>
              </a:rPr>
              <a:t> ) </a:t>
            </a:r>
            <a:r>
              <a:rPr lang="fr-FR" sz="1400" b="1" dirty="0">
                <a:solidFill>
                  <a:srgbClr val="FF9900"/>
                </a:solidFill>
                <a:latin typeface="Comic Sans MS" pitchFamily="66" charset="0"/>
              </a:rPr>
              <a:t>sans nécrose ni </a:t>
            </a:r>
            <a:r>
              <a:rPr lang="fr-FR" sz="1400" b="1" dirty="0" smtClean="0">
                <a:solidFill>
                  <a:srgbClr val="FF9900"/>
                </a:solidFill>
                <a:latin typeface="Comic Sans MS" pitchFamily="66" charset="0"/>
              </a:rPr>
              <a:t>collections</a:t>
            </a:r>
            <a:endParaRPr lang="fr-FR" sz="1400" b="1" dirty="0">
              <a:solidFill>
                <a:srgbClr val="FF9900"/>
              </a:solidFill>
              <a:latin typeface="Comic Sans MS" pitchFamily="66" charset="0"/>
            </a:endParaRPr>
          </a:p>
          <a:p>
            <a:endParaRPr lang="fr-FR" sz="1400" b="1" dirty="0">
              <a:solidFill>
                <a:srgbClr val="FF9900"/>
              </a:solidFill>
              <a:latin typeface="Comic Sans MS" pitchFamily="66" charset="0"/>
            </a:endParaRPr>
          </a:p>
          <a:p>
            <a:r>
              <a:rPr lang="fr-FR" sz="1400" b="1" dirty="0">
                <a:solidFill>
                  <a:srgbClr val="00FFFF"/>
                </a:solidFill>
                <a:latin typeface="Comic Sans MS" pitchFamily="66" charset="0"/>
              </a:rPr>
              <a:t>-pas de dilatation </a:t>
            </a:r>
            <a:r>
              <a:rPr lang="fr-FR" sz="1400" b="1" dirty="0" err="1">
                <a:solidFill>
                  <a:srgbClr val="00FFFF"/>
                </a:solidFill>
                <a:latin typeface="Comic Sans MS" pitchFamily="66" charset="0"/>
              </a:rPr>
              <a:t>canalaire</a:t>
            </a:r>
            <a:r>
              <a:rPr lang="fr-FR" sz="1400" b="1" dirty="0">
                <a:solidFill>
                  <a:srgbClr val="00FFFF"/>
                </a:solidFill>
                <a:latin typeface="Comic Sans MS" pitchFamily="66" charset="0"/>
              </a:rPr>
              <a:t> pancréatique </a:t>
            </a:r>
            <a:r>
              <a:rPr lang="fr-FR" sz="1400" b="1" dirty="0" smtClean="0">
                <a:solidFill>
                  <a:srgbClr val="00FFFF"/>
                </a:solidFill>
                <a:latin typeface="Comic Sans MS" pitchFamily="66" charset="0"/>
              </a:rPr>
              <a:t>,sténoses longues</a:t>
            </a:r>
            <a:endParaRPr lang="fr-FR" sz="1400" b="1" dirty="0">
              <a:solidFill>
                <a:srgbClr val="00FFFF"/>
              </a:solidFill>
              <a:latin typeface="Comic Sans MS" pitchFamily="66" charset="0"/>
            </a:endParaRPr>
          </a:p>
          <a:p>
            <a:r>
              <a:rPr lang="fr-FR" sz="1400" b="1" dirty="0">
                <a:solidFill>
                  <a:srgbClr val="00FFFF"/>
                </a:solidFill>
                <a:latin typeface="Comic Sans MS" pitchFamily="66" charset="0"/>
              </a:rPr>
              <a:t> </a:t>
            </a:r>
          </a:p>
          <a:p>
            <a:r>
              <a:rPr lang="fr-FR" sz="1400" b="1" dirty="0">
                <a:solidFill>
                  <a:schemeClr val="bg1"/>
                </a:solidFill>
                <a:latin typeface="Comic Sans MS" pitchFamily="66" charset="0"/>
              </a:rPr>
              <a:t>-</a:t>
            </a:r>
            <a:r>
              <a:rPr lang="fr-FR" sz="1400" b="1" dirty="0" err="1">
                <a:solidFill>
                  <a:schemeClr val="bg1"/>
                </a:solidFill>
                <a:latin typeface="Comic Sans MS" pitchFamily="66" charset="0"/>
              </a:rPr>
              <a:t>cholangite</a:t>
            </a:r>
            <a:r>
              <a:rPr lang="fr-FR" sz="1400" b="1" dirty="0">
                <a:solidFill>
                  <a:schemeClr val="bg1"/>
                </a:solidFill>
                <a:latin typeface="Comic Sans MS" pitchFamily="66" charset="0"/>
              </a:rPr>
              <a:t> auto-immune associée</a:t>
            </a:r>
          </a:p>
          <a:p>
            <a:endParaRPr lang="fr-FR" sz="1400" b="1" dirty="0">
              <a:solidFill>
                <a:schemeClr val="bg1"/>
              </a:solidFill>
              <a:latin typeface="Comic Sans MS" pitchFamily="66" charset="0"/>
            </a:endParaRPr>
          </a:p>
          <a:p>
            <a:r>
              <a:rPr lang="fr-FR" sz="1400" b="1" dirty="0" smtClean="0">
                <a:solidFill>
                  <a:schemeClr val="bg1"/>
                </a:solidFill>
                <a:latin typeface="Comic Sans MS" pitchFamily="66" charset="0"/>
              </a:rPr>
              <a:t>-souvent associée à fibrose </a:t>
            </a:r>
            <a:r>
              <a:rPr lang="fr-FR" sz="1400" b="1" dirty="0">
                <a:solidFill>
                  <a:schemeClr val="bg1"/>
                </a:solidFill>
                <a:latin typeface="Comic Sans MS" pitchFamily="66" charset="0"/>
              </a:rPr>
              <a:t>rétro </a:t>
            </a:r>
            <a:r>
              <a:rPr lang="fr-FR" sz="1400" b="1" dirty="0" smtClean="0">
                <a:solidFill>
                  <a:schemeClr val="bg1"/>
                </a:solidFill>
                <a:latin typeface="Comic Sans MS" pitchFamily="66" charset="0"/>
              </a:rPr>
              <a:t>péritonéale , </a:t>
            </a:r>
            <a:r>
              <a:rPr lang="fr-FR" sz="1400" b="1" dirty="0" err="1" smtClean="0">
                <a:solidFill>
                  <a:schemeClr val="bg1"/>
                </a:solidFill>
                <a:latin typeface="Comic Sans MS" pitchFamily="66" charset="0"/>
              </a:rPr>
              <a:t>sialadénite</a:t>
            </a:r>
            <a:r>
              <a:rPr lang="fr-FR" sz="14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fr-FR" sz="1400" b="1" dirty="0" err="1" smtClean="0">
                <a:solidFill>
                  <a:schemeClr val="bg1"/>
                </a:solidFill>
                <a:latin typeface="Comic Sans MS" pitchFamily="66" charset="0"/>
              </a:rPr>
              <a:t>séro-négative</a:t>
            </a:r>
            <a:r>
              <a:rPr lang="fr-FR" sz="1400" b="1" dirty="0" smtClean="0">
                <a:solidFill>
                  <a:schemeClr val="bg1"/>
                </a:solidFill>
                <a:latin typeface="Comic Sans MS" pitchFamily="66" charset="0"/>
              </a:rPr>
              <a:t>  ,</a:t>
            </a:r>
            <a:r>
              <a:rPr lang="fr-FR" sz="1400" b="1" dirty="0" err="1" smtClean="0">
                <a:solidFill>
                  <a:schemeClr val="bg1"/>
                </a:solidFill>
                <a:latin typeface="Comic Sans MS" pitchFamily="66" charset="0"/>
              </a:rPr>
              <a:t>cholangite</a:t>
            </a:r>
            <a:r>
              <a:rPr lang="fr-FR" sz="1400" b="1" dirty="0" smtClean="0">
                <a:solidFill>
                  <a:schemeClr val="bg1"/>
                </a:solidFill>
                <a:latin typeface="Comic Sans MS" pitchFamily="66" charset="0"/>
              </a:rPr>
              <a:t> auto-immune </a:t>
            </a:r>
            <a:r>
              <a:rPr lang="fr-FR" sz="1400" b="1" dirty="0" err="1" smtClean="0">
                <a:solidFill>
                  <a:schemeClr val="bg1"/>
                </a:solidFill>
                <a:latin typeface="Comic Sans MS" pitchFamily="66" charset="0"/>
              </a:rPr>
              <a:t>cortico</a:t>
            </a:r>
            <a:r>
              <a:rPr lang="fr-FR" sz="1400" b="1" dirty="0" smtClean="0">
                <a:solidFill>
                  <a:schemeClr val="bg1"/>
                </a:solidFill>
                <a:latin typeface="Comic Sans MS" pitchFamily="66" charset="0"/>
              </a:rPr>
              <a:t>-sensible …..  </a:t>
            </a:r>
            <a:r>
              <a:rPr lang="fr-FR" sz="1400" b="1" dirty="0" smtClean="0">
                <a:solidFill>
                  <a:srgbClr val="00FF00"/>
                </a:solidFill>
                <a:latin typeface="Comic Sans MS" pitchFamily="66" charset="0"/>
              </a:rPr>
              <a:t>(</a:t>
            </a:r>
            <a:r>
              <a:rPr lang="fr-FR" sz="1400" b="1" dirty="0" err="1" smtClean="0">
                <a:solidFill>
                  <a:srgbClr val="00FF00"/>
                </a:solidFill>
                <a:latin typeface="Comic Sans MS" pitchFamily="66" charset="0"/>
              </a:rPr>
              <a:t>polyexocrinopathie</a:t>
            </a:r>
            <a:r>
              <a:rPr lang="fr-FR" sz="1400" b="1" dirty="0" smtClean="0">
                <a:solidFill>
                  <a:srgbClr val="00FF00"/>
                </a:solidFill>
                <a:latin typeface="Comic Sans MS" pitchFamily="66" charset="0"/>
              </a:rPr>
              <a:t> </a:t>
            </a:r>
            <a:r>
              <a:rPr lang="fr-FR" sz="1400" b="1" dirty="0" err="1" smtClean="0">
                <a:solidFill>
                  <a:srgbClr val="00FF00"/>
                </a:solidFill>
                <a:latin typeface="Comic Sans MS" pitchFamily="66" charset="0"/>
              </a:rPr>
              <a:t>autoimmune</a:t>
            </a:r>
            <a:r>
              <a:rPr lang="fr-FR" sz="1400" b="1" dirty="0">
                <a:solidFill>
                  <a:srgbClr val="00FF00"/>
                </a:solidFill>
                <a:latin typeface="Comic Sans MS" pitchFamily="66" charset="0"/>
              </a:rPr>
              <a:t> </a:t>
            </a:r>
            <a:r>
              <a:rPr lang="fr-FR" sz="1400" b="1" dirty="0" smtClean="0">
                <a:solidFill>
                  <a:srgbClr val="00FF00"/>
                </a:solidFill>
                <a:latin typeface="Comic Sans MS" pitchFamily="66" charset="0"/>
              </a:rPr>
              <a:t>, </a:t>
            </a:r>
            <a:endParaRPr lang="fr-FR" sz="1400" b="1" dirty="0">
              <a:solidFill>
                <a:srgbClr val="00FF00"/>
              </a:solidFill>
              <a:latin typeface="Comic Sans MS" pitchFamily="66" charset="0"/>
            </a:endParaRPr>
          </a:p>
          <a:p>
            <a:r>
              <a:rPr lang="fr-FR" sz="1400" b="1" dirty="0">
                <a:solidFill>
                  <a:srgbClr val="00FF00"/>
                </a:solidFill>
                <a:latin typeface="Comic Sans MS" pitchFamily="66" charset="0"/>
              </a:rPr>
              <a:t> </a:t>
            </a:r>
            <a:r>
              <a:rPr lang="fr-FR" sz="1400" b="1" dirty="0" smtClean="0">
                <a:solidFill>
                  <a:srgbClr val="00FF00"/>
                </a:solidFill>
                <a:latin typeface="Comic Sans MS" pitchFamily="66" charset="0"/>
              </a:rPr>
              <a:t>maladie systémique sclérosante liée aux IgG4…)</a:t>
            </a:r>
          </a:p>
          <a:p>
            <a:endParaRPr lang="fr-FR" sz="1400" b="1" dirty="0">
              <a:solidFill>
                <a:srgbClr val="00FF00"/>
              </a:solidFill>
              <a:latin typeface="Comic Sans MS" pitchFamily="66" charset="0"/>
            </a:endParaRPr>
          </a:p>
          <a:p>
            <a:r>
              <a:rPr lang="fr-FR" sz="1400" b="1" dirty="0">
                <a:solidFill>
                  <a:schemeClr val="bg1"/>
                </a:solidFill>
                <a:latin typeface="Comic Sans MS" pitchFamily="66" charset="0"/>
              </a:rPr>
              <a:t>-image de halo </a:t>
            </a:r>
            <a:r>
              <a:rPr lang="fr-FR" sz="1400" b="1" dirty="0" err="1">
                <a:solidFill>
                  <a:schemeClr val="bg1"/>
                </a:solidFill>
                <a:latin typeface="Comic Sans MS" pitchFamily="66" charset="0"/>
              </a:rPr>
              <a:t>hypodense</a:t>
            </a:r>
            <a:r>
              <a:rPr lang="fr-FR" sz="1400" b="1" dirty="0">
                <a:solidFill>
                  <a:schemeClr val="bg1"/>
                </a:solidFill>
                <a:latin typeface="Comic Sans MS" pitchFamily="66" charset="0"/>
              </a:rPr>
              <a:t> ( CT) en hyposignalT1 </a:t>
            </a:r>
            <a:r>
              <a:rPr lang="fr-FR" sz="1400" b="1" dirty="0" err="1">
                <a:solidFill>
                  <a:schemeClr val="bg1"/>
                </a:solidFill>
                <a:latin typeface="Comic Sans MS" pitchFamily="66" charset="0"/>
              </a:rPr>
              <a:t>hypersignal</a:t>
            </a:r>
            <a:r>
              <a:rPr lang="fr-FR" sz="1400" b="1" dirty="0">
                <a:solidFill>
                  <a:schemeClr val="bg1"/>
                </a:solidFill>
                <a:latin typeface="Comic Sans MS" pitchFamily="66" charset="0"/>
              </a:rPr>
              <a:t> T2 (IRM )</a:t>
            </a:r>
          </a:p>
          <a:p>
            <a:endParaRPr lang="fr-FR" sz="1400" b="1" dirty="0">
              <a:solidFill>
                <a:schemeClr val="bg1"/>
              </a:solidFill>
              <a:latin typeface="Comic Sans MS" pitchFamily="66" charset="0"/>
            </a:endParaRPr>
          </a:p>
          <a:p>
            <a:r>
              <a:rPr lang="fr-FR" sz="1400" b="1" dirty="0">
                <a:solidFill>
                  <a:schemeClr val="bg1"/>
                </a:solidFill>
                <a:latin typeface="Comic Sans MS" pitchFamily="66" charset="0"/>
              </a:rPr>
              <a:t>-</a:t>
            </a:r>
            <a:r>
              <a:rPr lang="fr-FR" sz="1400" b="1" u="sng" dirty="0">
                <a:solidFill>
                  <a:srgbClr val="FF99FF"/>
                </a:solidFill>
                <a:latin typeface="Comic Sans MS" pitchFamily="66" charset="0"/>
              </a:rPr>
              <a:t>réponse rapide à la corticothérapie </a:t>
            </a:r>
            <a:r>
              <a:rPr lang="fr-FR" sz="1400" b="1" dirty="0" smtClean="0">
                <a:solidFill>
                  <a:srgbClr val="FF99FF"/>
                </a:solidFill>
                <a:latin typeface="Comic Sans MS" pitchFamily="66" charset="0"/>
              </a:rPr>
              <a:t>+++mais récidives fréquentes </a:t>
            </a:r>
            <a:endParaRPr lang="fr-FR" sz="1400" b="1" dirty="0">
              <a:solidFill>
                <a:srgbClr val="FF99FF"/>
              </a:solidFill>
              <a:latin typeface="Comic Sans MS" pitchFamily="66" charset="0"/>
            </a:endParaRPr>
          </a:p>
        </p:txBody>
      </p:sp>
      <p:sp>
        <p:nvSpPr>
          <p:cNvPr id="57352" name="Rectangle 9"/>
          <p:cNvSpPr>
            <a:spLocks noChangeArrowheads="1"/>
          </p:cNvSpPr>
          <p:nvPr/>
        </p:nvSpPr>
        <p:spPr bwMode="auto">
          <a:xfrm>
            <a:off x="1403350" y="3213100"/>
            <a:ext cx="13684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400" b="1">
                <a:solidFill>
                  <a:srgbClr val="00FFFF"/>
                </a:solidFill>
              </a:rPr>
              <a:t>T1 Fat Sat</a:t>
            </a:r>
          </a:p>
        </p:txBody>
      </p:sp>
      <p:sp>
        <p:nvSpPr>
          <p:cNvPr id="57353" name="Rectangle 10"/>
          <p:cNvSpPr>
            <a:spLocks noChangeArrowheads="1"/>
          </p:cNvSpPr>
          <p:nvPr/>
        </p:nvSpPr>
        <p:spPr bwMode="auto">
          <a:xfrm>
            <a:off x="4500563" y="2565400"/>
            <a:ext cx="9731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400" b="1">
                <a:solidFill>
                  <a:srgbClr val="00FFFF"/>
                </a:solidFill>
              </a:rPr>
              <a:t>T1 5'</a:t>
            </a:r>
          </a:p>
        </p:txBody>
      </p:sp>
      <p:sp>
        <p:nvSpPr>
          <p:cNvPr id="57354" name="Rectangle 11"/>
          <p:cNvSpPr>
            <a:spLocks noChangeArrowheads="1"/>
          </p:cNvSpPr>
          <p:nvPr/>
        </p:nvSpPr>
        <p:spPr bwMode="auto">
          <a:xfrm>
            <a:off x="7885113" y="2852738"/>
            <a:ext cx="9731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400" b="1">
                <a:solidFill>
                  <a:srgbClr val="00FFFF"/>
                </a:solidFill>
              </a:rPr>
              <a:t>T1 7'</a:t>
            </a:r>
          </a:p>
        </p:txBody>
      </p:sp>
      <p:sp>
        <p:nvSpPr>
          <p:cNvPr id="57355" name="Rectangle 12"/>
          <p:cNvSpPr>
            <a:spLocks noChangeArrowheads="1"/>
          </p:cNvSpPr>
          <p:nvPr/>
        </p:nvSpPr>
        <p:spPr bwMode="auto">
          <a:xfrm>
            <a:off x="7380288" y="3644900"/>
            <a:ext cx="13335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400" b="1">
                <a:solidFill>
                  <a:srgbClr val="00FFFF"/>
                </a:solidFill>
              </a:rPr>
              <a:t>cholangio-uro IRM ! !</a:t>
            </a:r>
          </a:p>
        </p:txBody>
      </p:sp>
      <p:sp>
        <p:nvSpPr>
          <p:cNvPr id="133133" name="Freeform 13"/>
          <p:cNvSpPr>
            <a:spLocks/>
          </p:cNvSpPr>
          <p:nvPr/>
        </p:nvSpPr>
        <p:spPr bwMode="auto">
          <a:xfrm>
            <a:off x="1681163" y="1976438"/>
            <a:ext cx="887412" cy="684212"/>
          </a:xfrm>
          <a:custGeom>
            <a:avLst/>
            <a:gdLst>
              <a:gd name="T0" fmla="*/ 2147483647 w 559"/>
              <a:gd name="T1" fmla="*/ 2147483647 h 431"/>
              <a:gd name="T2" fmla="*/ 2147483647 w 559"/>
              <a:gd name="T3" fmla="*/ 2147483647 h 431"/>
              <a:gd name="T4" fmla="*/ 2147483647 w 559"/>
              <a:gd name="T5" fmla="*/ 2147483647 h 431"/>
              <a:gd name="T6" fmla="*/ 2147483647 w 559"/>
              <a:gd name="T7" fmla="*/ 2147483647 h 431"/>
              <a:gd name="T8" fmla="*/ 2147483647 w 559"/>
              <a:gd name="T9" fmla="*/ 2147483647 h 431"/>
              <a:gd name="T10" fmla="*/ 2147483647 w 559"/>
              <a:gd name="T11" fmla="*/ 2147483647 h 431"/>
              <a:gd name="T12" fmla="*/ 2147483647 w 559"/>
              <a:gd name="T13" fmla="*/ 2147483647 h 431"/>
              <a:gd name="T14" fmla="*/ 2147483647 w 559"/>
              <a:gd name="T15" fmla="*/ 2147483647 h 431"/>
              <a:gd name="T16" fmla="*/ 2147483647 w 559"/>
              <a:gd name="T17" fmla="*/ 2147483647 h 431"/>
              <a:gd name="T18" fmla="*/ 2147483647 w 559"/>
              <a:gd name="T19" fmla="*/ 2147483647 h 431"/>
              <a:gd name="T20" fmla="*/ 2147483647 w 559"/>
              <a:gd name="T21" fmla="*/ 2147483647 h 431"/>
              <a:gd name="T22" fmla="*/ 2147483647 w 559"/>
              <a:gd name="T23" fmla="*/ 2147483647 h 431"/>
              <a:gd name="T24" fmla="*/ 2147483647 w 559"/>
              <a:gd name="T25" fmla="*/ 2147483647 h 43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559"/>
              <a:gd name="T40" fmla="*/ 0 h 431"/>
              <a:gd name="T41" fmla="*/ 559 w 559"/>
              <a:gd name="T42" fmla="*/ 431 h 431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559" h="431">
                <a:moveTo>
                  <a:pt x="188" y="8"/>
                </a:moveTo>
                <a:cubicBezTo>
                  <a:pt x="143" y="0"/>
                  <a:pt x="127" y="38"/>
                  <a:pt x="97" y="53"/>
                </a:cubicBezTo>
                <a:cubicBezTo>
                  <a:pt x="67" y="68"/>
                  <a:pt x="14" y="84"/>
                  <a:pt x="7" y="99"/>
                </a:cubicBezTo>
                <a:cubicBezTo>
                  <a:pt x="0" y="114"/>
                  <a:pt x="29" y="121"/>
                  <a:pt x="52" y="144"/>
                </a:cubicBezTo>
                <a:cubicBezTo>
                  <a:pt x="75" y="167"/>
                  <a:pt x="120" y="205"/>
                  <a:pt x="143" y="235"/>
                </a:cubicBezTo>
                <a:cubicBezTo>
                  <a:pt x="166" y="265"/>
                  <a:pt x="158" y="295"/>
                  <a:pt x="188" y="325"/>
                </a:cubicBezTo>
                <a:cubicBezTo>
                  <a:pt x="218" y="355"/>
                  <a:pt x="286" y="401"/>
                  <a:pt x="324" y="416"/>
                </a:cubicBezTo>
                <a:cubicBezTo>
                  <a:pt x="362" y="431"/>
                  <a:pt x="385" y="416"/>
                  <a:pt x="415" y="416"/>
                </a:cubicBezTo>
                <a:cubicBezTo>
                  <a:pt x="445" y="416"/>
                  <a:pt x="483" y="431"/>
                  <a:pt x="506" y="416"/>
                </a:cubicBezTo>
                <a:cubicBezTo>
                  <a:pt x="529" y="401"/>
                  <a:pt x="559" y="355"/>
                  <a:pt x="551" y="325"/>
                </a:cubicBezTo>
                <a:cubicBezTo>
                  <a:pt x="543" y="295"/>
                  <a:pt x="490" y="273"/>
                  <a:pt x="460" y="235"/>
                </a:cubicBezTo>
                <a:cubicBezTo>
                  <a:pt x="430" y="197"/>
                  <a:pt x="415" y="137"/>
                  <a:pt x="370" y="99"/>
                </a:cubicBezTo>
                <a:cubicBezTo>
                  <a:pt x="325" y="61"/>
                  <a:pt x="233" y="16"/>
                  <a:pt x="188" y="8"/>
                </a:cubicBezTo>
                <a:close/>
              </a:path>
            </a:pathLst>
          </a:custGeom>
          <a:solidFill>
            <a:srgbClr val="66FFCC">
              <a:alpha val="30196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3134" name="Oval 14"/>
          <p:cNvSpPr>
            <a:spLocks noChangeArrowheads="1"/>
          </p:cNvSpPr>
          <p:nvPr/>
        </p:nvSpPr>
        <p:spPr bwMode="auto">
          <a:xfrm>
            <a:off x="7235825" y="4221163"/>
            <a:ext cx="1657350" cy="1944687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 sz="1400"/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3419475" y="2636838"/>
            <a:ext cx="4824413" cy="3887787"/>
            <a:chOff x="2154" y="1661"/>
            <a:chExt cx="3039" cy="2449"/>
          </a:xfrm>
        </p:grpSpPr>
        <p:sp>
          <p:nvSpPr>
            <p:cNvPr id="57361" name="Line 16"/>
            <p:cNvSpPr>
              <a:spLocks noChangeShapeType="1"/>
            </p:cNvSpPr>
            <p:nvPr/>
          </p:nvSpPr>
          <p:spPr bwMode="auto">
            <a:xfrm flipV="1">
              <a:off x="2154" y="1661"/>
              <a:ext cx="272" cy="181"/>
            </a:xfrm>
            <a:prstGeom prst="line">
              <a:avLst/>
            </a:prstGeom>
            <a:noFill/>
            <a:ln w="76200">
              <a:solidFill>
                <a:srgbClr val="FFFF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7362" name="Line 17"/>
            <p:cNvSpPr>
              <a:spLocks noChangeShapeType="1"/>
            </p:cNvSpPr>
            <p:nvPr/>
          </p:nvSpPr>
          <p:spPr bwMode="auto">
            <a:xfrm flipH="1" flipV="1">
              <a:off x="3560" y="1706"/>
              <a:ext cx="363" cy="272"/>
            </a:xfrm>
            <a:prstGeom prst="line">
              <a:avLst/>
            </a:prstGeom>
            <a:noFill/>
            <a:ln w="76200">
              <a:solidFill>
                <a:srgbClr val="FFFF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7363" name="Line 18"/>
            <p:cNvSpPr>
              <a:spLocks noChangeShapeType="1"/>
            </p:cNvSpPr>
            <p:nvPr/>
          </p:nvSpPr>
          <p:spPr bwMode="auto">
            <a:xfrm flipV="1">
              <a:off x="4558" y="3929"/>
              <a:ext cx="635" cy="181"/>
            </a:xfrm>
            <a:prstGeom prst="line">
              <a:avLst/>
            </a:prstGeom>
            <a:noFill/>
            <a:ln w="76200">
              <a:solidFill>
                <a:srgbClr val="FFFF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r-FR"/>
            </a:p>
          </p:txBody>
        </p:sp>
      </p:grpSp>
      <p:pic>
        <p:nvPicPr>
          <p:cNvPr id="57359" name="Picture 9"/>
          <p:cNvPicPr>
            <a:picLocks noChangeAspect="1" noChangeArrowheads="1"/>
          </p:cNvPicPr>
          <p:nvPr/>
        </p:nvPicPr>
        <p:blipFill>
          <a:blip r:embed="rId7" cstate="print">
            <a:lum bright="46000" contrast="52000"/>
          </a:blip>
          <a:srcRect/>
          <a:stretch>
            <a:fillRect/>
          </a:stretch>
        </p:blipFill>
        <p:spPr bwMode="auto">
          <a:xfrm>
            <a:off x="6761163" y="0"/>
            <a:ext cx="1857375" cy="150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60" name="Line 17"/>
          <p:cNvSpPr>
            <a:spLocks noChangeShapeType="1"/>
          </p:cNvSpPr>
          <p:nvPr/>
        </p:nvSpPr>
        <p:spPr bwMode="auto">
          <a:xfrm flipH="1">
            <a:off x="7850188" y="42863"/>
            <a:ext cx="350837" cy="393700"/>
          </a:xfrm>
          <a:prstGeom prst="line">
            <a:avLst/>
          </a:prstGeom>
          <a:noFill/>
          <a:ln w="76200">
            <a:solidFill>
              <a:srgbClr val="FF99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3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3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33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331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331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331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33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331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331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13312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13312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22" grpId="0" build="p"/>
      <p:bldP spid="133128" grpId="0" build="p"/>
      <p:bldP spid="133133" grpId="0" animBg="1"/>
      <p:bldP spid="13313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1" name="Rectangle 3"/>
          <p:cNvSpPr>
            <a:spLocks noChangeArrowheads="1"/>
          </p:cNvSpPr>
          <p:nvPr/>
        </p:nvSpPr>
        <p:spPr bwMode="auto">
          <a:xfrm>
            <a:off x="223838" y="5645369"/>
            <a:ext cx="5929312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b="1" i="1" dirty="0">
                <a:solidFill>
                  <a:srgbClr val="FF99FF"/>
                </a:solidFill>
                <a:latin typeface="Comic Sans MS" pitchFamily="66" charset="0"/>
                <a:cs typeface="Arial" pitchFamily="34" charset="0"/>
              </a:rPr>
              <a:t>Utility of </a:t>
            </a:r>
            <a:r>
              <a:rPr lang="fr-FR" sz="1400" b="1" i="1" baseline="30000" dirty="0">
                <a:solidFill>
                  <a:srgbClr val="FF99FF"/>
                </a:solidFill>
                <a:latin typeface="Comic Sans MS" pitchFamily="66" charset="0"/>
                <a:cs typeface="Arial" pitchFamily="34" charset="0"/>
              </a:rPr>
              <a:t>18</a:t>
            </a:r>
            <a:r>
              <a:rPr lang="fr-FR" sz="1400" b="1" i="1" dirty="0">
                <a:solidFill>
                  <a:srgbClr val="FF99FF"/>
                </a:solidFill>
                <a:latin typeface="Comic Sans MS" pitchFamily="66" charset="0"/>
                <a:cs typeface="Arial" pitchFamily="34" charset="0"/>
              </a:rPr>
              <a:t>F-FDG PET/CT for </a:t>
            </a:r>
            <a:r>
              <a:rPr lang="fr-FR" sz="1400" b="1" i="1" dirty="0" err="1">
                <a:solidFill>
                  <a:srgbClr val="FF99FF"/>
                </a:solidFill>
                <a:latin typeface="Comic Sans MS" pitchFamily="66" charset="0"/>
                <a:cs typeface="Arial" pitchFamily="34" charset="0"/>
              </a:rPr>
              <a:t>differentiation</a:t>
            </a:r>
            <a:r>
              <a:rPr lang="fr-FR" sz="1400" b="1" i="1" dirty="0">
                <a:solidFill>
                  <a:srgbClr val="FF99FF"/>
                </a:solidFill>
                <a:latin typeface="Comic Sans MS" pitchFamily="66" charset="0"/>
                <a:cs typeface="Arial" pitchFamily="34" charset="0"/>
              </a:rPr>
              <a:t> of </a:t>
            </a:r>
            <a:r>
              <a:rPr lang="fr-FR" sz="1400" b="1" i="1" dirty="0" err="1">
                <a:solidFill>
                  <a:srgbClr val="FF99FF"/>
                </a:solidFill>
                <a:latin typeface="Comic Sans MS" pitchFamily="66" charset="0"/>
                <a:cs typeface="Arial" pitchFamily="34" charset="0"/>
              </a:rPr>
              <a:t>autoimmune</a:t>
            </a:r>
            <a:r>
              <a:rPr lang="fr-FR" sz="1400" b="1" i="1" dirty="0">
                <a:solidFill>
                  <a:srgbClr val="FF99FF"/>
                </a:solidFill>
                <a:latin typeface="Comic Sans MS" pitchFamily="66" charset="0"/>
                <a:cs typeface="Arial" pitchFamily="34" charset="0"/>
              </a:rPr>
              <a:t> </a:t>
            </a:r>
            <a:r>
              <a:rPr lang="fr-FR" sz="1400" b="1" i="1" dirty="0" err="1">
                <a:solidFill>
                  <a:srgbClr val="FF99FF"/>
                </a:solidFill>
                <a:latin typeface="Comic Sans MS" pitchFamily="66" charset="0"/>
                <a:cs typeface="Arial" pitchFamily="34" charset="0"/>
              </a:rPr>
              <a:t>pancreatitis</a:t>
            </a:r>
            <a:r>
              <a:rPr lang="fr-FR" sz="1400" b="1" i="1" dirty="0">
                <a:solidFill>
                  <a:srgbClr val="FF99FF"/>
                </a:solidFill>
                <a:latin typeface="Comic Sans MS" pitchFamily="66" charset="0"/>
                <a:cs typeface="Arial" pitchFamily="34" charset="0"/>
              </a:rPr>
              <a:t> </a:t>
            </a:r>
            <a:r>
              <a:rPr lang="fr-FR" sz="1400" b="1" i="1" dirty="0" err="1">
                <a:solidFill>
                  <a:srgbClr val="FF99FF"/>
                </a:solidFill>
                <a:latin typeface="Comic Sans MS" pitchFamily="66" charset="0"/>
                <a:cs typeface="Arial" pitchFamily="34" charset="0"/>
              </a:rPr>
              <a:t>with</a:t>
            </a:r>
            <a:r>
              <a:rPr lang="fr-FR" sz="1400" b="1" i="1" dirty="0">
                <a:solidFill>
                  <a:srgbClr val="FF99FF"/>
                </a:solidFill>
                <a:latin typeface="Comic Sans MS" pitchFamily="66" charset="0"/>
                <a:cs typeface="Arial" pitchFamily="34" charset="0"/>
              </a:rPr>
              <a:t> </a:t>
            </a:r>
            <a:r>
              <a:rPr lang="fr-FR" sz="1400" b="1" i="1" dirty="0" err="1">
                <a:solidFill>
                  <a:srgbClr val="FF99FF"/>
                </a:solidFill>
                <a:latin typeface="Comic Sans MS" pitchFamily="66" charset="0"/>
                <a:cs typeface="Arial" pitchFamily="34" charset="0"/>
              </a:rPr>
              <a:t>atypical</a:t>
            </a:r>
            <a:r>
              <a:rPr lang="fr-FR" sz="1400" b="1" i="1" dirty="0">
                <a:solidFill>
                  <a:srgbClr val="FF99FF"/>
                </a:solidFill>
                <a:latin typeface="Comic Sans MS" pitchFamily="66" charset="0"/>
                <a:cs typeface="Arial" pitchFamily="34" charset="0"/>
              </a:rPr>
              <a:t> </a:t>
            </a:r>
            <a:r>
              <a:rPr lang="fr-FR" sz="1400" b="1" i="1" dirty="0" err="1">
                <a:solidFill>
                  <a:srgbClr val="FF99FF"/>
                </a:solidFill>
                <a:latin typeface="Comic Sans MS" pitchFamily="66" charset="0"/>
                <a:cs typeface="Arial" pitchFamily="34" charset="0"/>
              </a:rPr>
              <a:t>pancreatic</a:t>
            </a:r>
            <a:r>
              <a:rPr lang="fr-FR" sz="1400" b="1" i="1" dirty="0">
                <a:solidFill>
                  <a:srgbClr val="FF99FF"/>
                </a:solidFill>
                <a:latin typeface="Comic Sans MS" pitchFamily="66" charset="0"/>
                <a:cs typeface="Arial" pitchFamily="34" charset="0"/>
              </a:rPr>
              <a:t> </a:t>
            </a:r>
            <a:r>
              <a:rPr lang="fr-FR" sz="1400" b="1" i="1" dirty="0" err="1">
                <a:solidFill>
                  <a:srgbClr val="FF99FF"/>
                </a:solidFill>
                <a:latin typeface="Comic Sans MS" pitchFamily="66" charset="0"/>
                <a:cs typeface="Arial" pitchFamily="34" charset="0"/>
              </a:rPr>
              <a:t>imaging</a:t>
            </a:r>
            <a:r>
              <a:rPr lang="fr-FR" sz="1400" b="1" i="1" dirty="0">
                <a:solidFill>
                  <a:srgbClr val="FF99FF"/>
                </a:solidFill>
                <a:latin typeface="Comic Sans MS" pitchFamily="66" charset="0"/>
                <a:cs typeface="Arial" pitchFamily="34" charset="0"/>
              </a:rPr>
              <a:t> </a:t>
            </a:r>
            <a:r>
              <a:rPr lang="fr-FR" sz="1400" b="1" i="1" dirty="0" err="1">
                <a:solidFill>
                  <a:srgbClr val="FF99FF"/>
                </a:solidFill>
                <a:latin typeface="Comic Sans MS" pitchFamily="66" charset="0"/>
                <a:cs typeface="Arial" pitchFamily="34" charset="0"/>
              </a:rPr>
              <a:t>findings</a:t>
            </a:r>
            <a:r>
              <a:rPr lang="fr-FR" sz="1400" b="1" i="1" dirty="0">
                <a:solidFill>
                  <a:srgbClr val="FF99FF"/>
                </a:solidFill>
                <a:latin typeface="Comic Sans MS" pitchFamily="66" charset="0"/>
                <a:cs typeface="Arial" pitchFamily="34" charset="0"/>
              </a:rPr>
              <a:t> </a:t>
            </a:r>
            <a:r>
              <a:rPr lang="fr-FR" sz="1400" b="1" i="1" dirty="0" err="1">
                <a:solidFill>
                  <a:srgbClr val="FF99FF"/>
                </a:solidFill>
                <a:latin typeface="Comic Sans MS" pitchFamily="66" charset="0"/>
                <a:cs typeface="Arial" pitchFamily="34" charset="0"/>
              </a:rPr>
              <a:t>from</a:t>
            </a:r>
            <a:r>
              <a:rPr lang="fr-FR" sz="1400" b="1" i="1" dirty="0">
                <a:solidFill>
                  <a:srgbClr val="FF99FF"/>
                </a:solidFill>
                <a:latin typeface="Comic Sans MS" pitchFamily="66" charset="0"/>
                <a:cs typeface="Arial" pitchFamily="34" charset="0"/>
              </a:rPr>
              <a:t> </a:t>
            </a:r>
            <a:r>
              <a:rPr lang="fr-FR" sz="1400" b="1" i="1" dirty="0" err="1">
                <a:solidFill>
                  <a:srgbClr val="FF99FF"/>
                </a:solidFill>
                <a:latin typeface="Comic Sans MS" pitchFamily="66" charset="0"/>
                <a:cs typeface="Arial" pitchFamily="34" charset="0"/>
              </a:rPr>
              <a:t>pancreatic</a:t>
            </a:r>
            <a:r>
              <a:rPr lang="fr-FR" sz="1400" b="1" i="1" dirty="0">
                <a:solidFill>
                  <a:srgbClr val="FF99FF"/>
                </a:solidFill>
                <a:latin typeface="Comic Sans MS" pitchFamily="66" charset="0"/>
                <a:cs typeface="Arial" pitchFamily="34" charset="0"/>
              </a:rPr>
              <a:t> cancer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b="1" i="1" dirty="0">
                <a:solidFill>
                  <a:srgbClr val="FF99FF"/>
                </a:solidFill>
                <a:latin typeface="Comic Sans MS" pitchFamily="66" charset="0"/>
                <a:cs typeface="Arial" pitchFamily="34" charset="0"/>
              </a:rPr>
              <a:t>Lee TY</a:t>
            </a:r>
            <a:r>
              <a:rPr lang="fr-FR" sz="1400" b="1" i="1" baseline="30000" dirty="0">
                <a:solidFill>
                  <a:srgbClr val="FF99FF"/>
                </a:solidFill>
                <a:latin typeface="Comic Sans MS" pitchFamily="66" charset="0"/>
                <a:cs typeface="Arial" pitchFamily="34" charset="0"/>
              </a:rPr>
              <a:t>1</a:t>
            </a:r>
            <a:r>
              <a:rPr lang="fr-FR" sz="1400" b="1" i="1" dirty="0">
                <a:solidFill>
                  <a:srgbClr val="FF99FF"/>
                </a:solidFill>
                <a:latin typeface="Comic Sans MS" pitchFamily="66" charset="0"/>
                <a:cs typeface="Arial" pitchFamily="34" charset="0"/>
              </a:rPr>
              <a:t>, Kim MH</a:t>
            </a:r>
            <a:r>
              <a:rPr lang="fr-FR" sz="1400" b="1" i="1" baseline="30000" dirty="0">
                <a:solidFill>
                  <a:srgbClr val="FF99FF"/>
                </a:solidFill>
                <a:latin typeface="Comic Sans MS" pitchFamily="66" charset="0"/>
                <a:cs typeface="Arial" pitchFamily="34" charset="0"/>
              </a:rPr>
              <a:t>2</a:t>
            </a:r>
            <a:r>
              <a:rPr lang="fr-FR" sz="1400" b="1" i="1" dirty="0">
                <a:solidFill>
                  <a:srgbClr val="FF99FF"/>
                </a:solidFill>
                <a:latin typeface="Comic Sans MS" pitchFamily="66" charset="0"/>
                <a:cs typeface="Arial" pitchFamily="34" charset="0"/>
              </a:rPr>
              <a:t>, Park DH et al.</a:t>
            </a:r>
            <a:r>
              <a:rPr lang="fr-FR" sz="1400" b="1" i="1" baseline="30000" dirty="0">
                <a:solidFill>
                  <a:srgbClr val="FF99FF"/>
                </a:solidFill>
                <a:latin typeface="Comic Sans MS" pitchFamily="66" charset="0"/>
                <a:cs typeface="Arial" pitchFamily="34" charset="0"/>
              </a:rPr>
              <a:t>2</a:t>
            </a:r>
            <a:r>
              <a:rPr lang="fr-FR" sz="1400" b="1" i="1" dirty="0">
                <a:solidFill>
                  <a:srgbClr val="FF99FF"/>
                </a:solidFill>
                <a:latin typeface="Comic Sans MS" pitchFamily="66" charset="0"/>
                <a:cs typeface="Arial" pitchFamily="34" charset="0"/>
              </a:rPr>
              <a:t>     AJR Am J </a:t>
            </a:r>
            <a:r>
              <a:rPr lang="fr-FR" sz="1400" b="1" i="1" dirty="0" err="1">
                <a:solidFill>
                  <a:srgbClr val="FF99FF"/>
                </a:solidFill>
                <a:latin typeface="Comic Sans MS" pitchFamily="66" charset="0"/>
                <a:cs typeface="Arial" pitchFamily="34" charset="0"/>
              </a:rPr>
              <a:t>Roentgenol</a:t>
            </a:r>
            <a:r>
              <a:rPr lang="fr-FR" sz="1400" b="1" i="1" dirty="0">
                <a:solidFill>
                  <a:srgbClr val="FF99FF"/>
                </a:solidFill>
                <a:latin typeface="Comic Sans MS" pitchFamily="66" charset="0"/>
                <a:cs typeface="Arial" pitchFamily="34" charset="0"/>
              </a:rPr>
              <a:t> 2009;193:343-348</a:t>
            </a:r>
            <a:endParaRPr lang="fr-FR" sz="1400" i="1" dirty="0">
              <a:solidFill>
                <a:srgbClr val="FF99FF"/>
              </a:solidFill>
              <a:latin typeface="Comic Sans MS" pitchFamily="66" charset="0"/>
              <a:cs typeface="Arial" pitchFamily="34" charset="0"/>
            </a:endParaRPr>
          </a:p>
        </p:txBody>
      </p:sp>
      <p:pic>
        <p:nvPicPr>
          <p:cNvPr id="62467" name="Picture 7" descr="Figure 3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5" y="1000125"/>
            <a:ext cx="3000375" cy="198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68" name="Picture 9" descr="Figure 5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7250" y="3071813"/>
            <a:ext cx="3154363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69" name="Picture 11" descr="Figure 4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29125" y="785813"/>
            <a:ext cx="30226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70" name="Picture 13" descr="Figure 6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572125" y="3071813"/>
            <a:ext cx="291465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71" name="ZoneTexte 9"/>
          <p:cNvSpPr txBox="1">
            <a:spLocks noChangeArrowheads="1"/>
          </p:cNvSpPr>
          <p:nvPr/>
        </p:nvSpPr>
        <p:spPr bwMode="auto">
          <a:xfrm>
            <a:off x="288925" y="123825"/>
            <a:ext cx="7670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400" b="1" dirty="0">
                <a:solidFill>
                  <a:schemeClr val="bg1"/>
                </a:solidFill>
                <a:latin typeface="Comic Sans MS" pitchFamily="66" charset="0"/>
              </a:rPr>
              <a:t>homme 55 ans, PAI , </a:t>
            </a:r>
            <a:r>
              <a:rPr lang="fr-FR" sz="1400" b="1" dirty="0" err="1">
                <a:solidFill>
                  <a:schemeClr val="bg1"/>
                </a:solidFill>
                <a:latin typeface="Comic Sans MS" pitchFamily="66" charset="0"/>
              </a:rPr>
              <a:t>hypermétabolisme</a:t>
            </a:r>
            <a:r>
              <a:rPr lang="fr-FR" sz="1400" b="1" dirty="0">
                <a:solidFill>
                  <a:schemeClr val="bg1"/>
                </a:solidFill>
                <a:latin typeface="Comic Sans MS" pitchFamily="66" charset="0"/>
              </a:rPr>
              <a:t> diffus homogène de la glande pancréatique , permettant d'apporter des arguments au diagnostic vs adénocarcinome </a:t>
            </a:r>
            <a:r>
              <a:rPr lang="fr-FR" sz="1400" b="1" dirty="0" err="1">
                <a:solidFill>
                  <a:schemeClr val="bg1"/>
                </a:solidFill>
                <a:latin typeface="Comic Sans MS" pitchFamily="66" charset="0"/>
              </a:rPr>
              <a:t>ductal</a:t>
            </a:r>
            <a:r>
              <a:rPr lang="fr-FR" sz="1400" b="1" dirty="0">
                <a:solidFill>
                  <a:schemeClr val="bg1"/>
                </a:solidFill>
                <a:latin typeface="Comic Sans MS" pitchFamily="66" charset="0"/>
              </a:rPr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71" name="ZoneTexte 7"/>
          <p:cNvSpPr txBox="1">
            <a:spLocks noChangeArrowheads="1"/>
          </p:cNvSpPr>
          <p:nvPr/>
        </p:nvSpPr>
        <p:spPr bwMode="auto">
          <a:xfrm>
            <a:off x="285750" y="214313"/>
            <a:ext cx="261001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b="1">
                <a:solidFill>
                  <a:schemeClr val="bg1"/>
                </a:solidFill>
                <a:latin typeface="Comic Sans MS" pitchFamily="66" charset="0"/>
              </a:rPr>
              <a:t>imagerie CT des PAI </a:t>
            </a:r>
          </a:p>
        </p:txBody>
      </p:sp>
      <p:pic>
        <p:nvPicPr>
          <p:cNvPr id="36866" name="Object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48438" y="4857750"/>
            <a:ext cx="2595562" cy="2000250"/>
          </a:xfrm>
          <a:prstGeom prst="rect">
            <a:avLst/>
          </a:prstGeom>
        </p:spPr>
      </p:pic>
      <p:pic>
        <p:nvPicPr>
          <p:cNvPr id="36867" name="Object 1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43375" y="571500"/>
            <a:ext cx="2286000" cy="1951038"/>
          </a:xfrm>
          <a:prstGeom prst="rect">
            <a:avLst/>
          </a:prstGeom>
        </p:spPr>
      </p:pic>
      <p:pic>
        <p:nvPicPr>
          <p:cNvPr id="36868" name="Object 1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43688" y="785813"/>
            <a:ext cx="2276475" cy="1600200"/>
          </a:xfrm>
          <a:prstGeom prst="rect">
            <a:avLst/>
          </a:prstGeom>
        </p:spPr>
      </p:pic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285750" y="1285875"/>
            <a:ext cx="4214813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fr-FR" sz="1400" b="1">
                <a:solidFill>
                  <a:schemeClr val="bg1"/>
                </a:solidFill>
                <a:latin typeface="Comic Sans MS" pitchFamily="66" charset="0"/>
              </a:rPr>
              <a:t>-hypertrophie diffuse (en saucisse) ou focale (céphalique) du pancréas </a:t>
            </a:r>
          </a:p>
          <a:p>
            <a:pPr eaLnBrk="0" hangingPunct="0">
              <a:spcBef>
                <a:spcPct val="50000"/>
              </a:spcBef>
            </a:pPr>
            <a:r>
              <a:rPr lang="fr-FR" sz="1400" b="1">
                <a:solidFill>
                  <a:schemeClr val="bg1"/>
                </a:solidFill>
                <a:latin typeface="Comic Sans MS" pitchFamily="66" charset="0"/>
              </a:rPr>
              <a:t>-</a:t>
            </a:r>
            <a:r>
              <a:rPr lang="fr-FR" sz="1400" b="1">
                <a:solidFill>
                  <a:srgbClr val="66FF33"/>
                </a:solidFill>
                <a:latin typeface="Comic Sans MS" pitchFamily="66" charset="0"/>
              </a:rPr>
              <a:t>disparition de l'aspect lobulaire </a:t>
            </a:r>
          </a:p>
          <a:p>
            <a:pPr eaLnBrk="0" hangingPunct="0">
              <a:spcBef>
                <a:spcPct val="50000"/>
              </a:spcBef>
            </a:pPr>
            <a:r>
              <a:rPr lang="fr-FR" sz="1400" b="1">
                <a:solidFill>
                  <a:schemeClr val="bg1"/>
                </a:solidFill>
                <a:latin typeface="Comic Sans MS" pitchFamily="66" charset="0"/>
              </a:rPr>
              <a:t>-</a:t>
            </a:r>
            <a:r>
              <a:rPr lang="fr-FR" sz="1400" b="1">
                <a:solidFill>
                  <a:srgbClr val="FFC000"/>
                </a:solidFill>
                <a:latin typeface="Comic Sans MS" pitchFamily="66" charset="0"/>
              </a:rPr>
              <a:t>pas d'infitration de la graisse péripancréatique </a:t>
            </a:r>
          </a:p>
          <a:p>
            <a:pPr eaLnBrk="0" hangingPunct="0">
              <a:spcBef>
                <a:spcPct val="50000"/>
              </a:spcBef>
            </a:pPr>
            <a:r>
              <a:rPr lang="fr-FR" sz="1400" b="1">
                <a:solidFill>
                  <a:schemeClr val="bg1"/>
                </a:solidFill>
                <a:latin typeface="Comic Sans MS" pitchFamily="66" charset="0"/>
              </a:rPr>
              <a:t>-</a:t>
            </a:r>
            <a:r>
              <a:rPr lang="fr-FR" sz="1400" b="1">
                <a:solidFill>
                  <a:srgbClr val="FF99FF"/>
                </a:solidFill>
                <a:latin typeface="Comic Sans MS" pitchFamily="66" charset="0"/>
              </a:rPr>
              <a:t>halo périglandulaire hyporehaussé </a:t>
            </a:r>
          </a:p>
          <a:p>
            <a:pPr eaLnBrk="0" hangingPunct="0">
              <a:spcBef>
                <a:spcPct val="50000"/>
              </a:spcBef>
            </a:pPr>
            <a:r>
              <a:rPr lang="fr-FR" sz="1400" b="1">
                <a:solidFill>
                  <a:schemeClr val="bg1"/>
                </a:solidFill>
                <a:latin typeface="Comic Sans MS" pitchFamily="66" charset="0"/>
              </a:rPr>
              <a:t>-lésions associées (cholangite auto-immune , fibrose rétro-péritonéale )</a:t>
            </a:r>
          </a:p>
        </p:txBody>
      </p:sp>
      <p:sp>
        <p:nvSpPr>
          <p:cNvPr id="36873" name="Rectangle 11"/>
          <p:cNvSpPr>
            <a:spLocks noChangeArrowheads="1"/>
          </p:cNvSpPr>
          <p:nvPr/>
        </p:nvSpPr>
        <p:spPr bwMode="auto">
          <a:xfrm>
            <a:off x="6072188" y="2428875"/>
            <a:ext cx="928687" cy="307975"/>
          </a:xfrm>
          <a:prstGeom prst="rect">
            <a:avLst/>
          </a:prstGeom>
          <a:solidFill>
            <a:srgbClr val="3333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400" b="1">
                <a:solidFill>
                  <a:schemeClr val="bg1"/>
                </a:solidFill>
                <a:latin typeface="Comic Sans MS" pitchFamily="66" charset="0"/>
              </a:rPr>
              <a:t>MDCT</a:t>
            </a:r>
          </a:p>
        </p:txBody>
      </p:sp>
      <p:grpSp>
        <p:nvGrpSpPr>
          <p:cNvPr id="2" name="Groupe 17"/>
          <p:cNvGrpSpPr>
            <a:grpSpLocks/>
          </p:cNvGrpSpPr>
          <p:nvPr/>
        </p:nvGrpSpPr>
        <p:grpSpPr bwMode="auto">
          <a:xfrm>
            <a:off x="214313" y="2786063"/>
            <a:ext cx="8643937" cy="3951287"/>
            <a:chOff x="214313" y="2786063"/>
            <a:chExt cx="8643968" cy="3951111"/>
          </a:xfrm>
        </p:grpSpPr>
        <p:pic>
          <p:nvPicPr>
            <p:cNvPr id="36869" name="Object 2"/>
            <p:cNvPicPr>
              <a:picLocks noChangeAspect="1"/>
            </p:cNvPicPr>
            <p:nvPr/>
          </p:nvPicPr>
          <p:blipFill>
            <a:blip r:embed="rId5" cstate="print"/>
            <a:srcRect l="5404"/>
            <a:stretch>
              <a:fillRect/>
            </a:stretch>
          </p:blipFill>
          <p:spPr>
            <a:xfrm>
              <a:off x="6429397" y="2786063"/>
              <a:ext cx="2428884" cy="1934437"/>
            </a:xfrm>
            <a:prstGeom prst="rect">
              <a:avLst/>
            </a:prstGeom>
          </p:spPr>
        </p:pic>
        <p:pic>
          <p:nvPicPr>
            <p:cNvPr id="36870" name="Object 4"/>
            <p:cNvPicPr>
              <a:picLocks noChangeAspect="1"/>
            </p:cNvPicPr>
            <p:nvPr/>
          </p:nvPicPr>
          <p:blipFill>
            <a:blip r:embed="rId6" cstate="print"/>
            <a:srcRect t="6662" b="7376"/>
            <a:stretch>
              <a:fillRect/>
            </a:stretch>
          </p:blipFill>
          <p:spPr>
            <a:xfrm>
              <a:off x="285751" y="4357697"/>
              <a:ext cx="2928948" cy="2112813"/>
            </a:xfrm>
            <a:prstGeom prst="rect">
              <a:avLst/>
            </a:prstGeom>
          </p:spPr>
        </p:pic>
        <p:pic>
          <p:nvPicPr>
            <p:cNvPr id="36876" name="Picture 9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357574" y="4286259"/>
              <a:ext cx="2731587" cy="2143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6877" name="Rectangle 12"/>
            <p:cNvSpPr>
              <a:spLocks noChangeArrowheads="1"/>
            </p:cNvSpPr>
            <p:nvPr/>
          </p:nvSpPr>
          <p:spPr bwMode="auto">
            <a:xfrm>
              <a:off x="214313" y="6357959"/>
              <a:ext cx="714378" cy="307777"/>
            </a:xfrm>
            <a:prstGeom prst="rect">
              <a:avLst/>
            </a:prstGeom>
            <a:solidFill>
              <a:srgbClr val="3333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sz="1400" b="1">
                  <a:solidFill>
                    <a:schemeClr val="bg1"/>
                  </a:solidFill>
                  <a:latin typeface="Comic Sans MS" pitchFamily="66" charset="0"/>
                </a:rPr>
                <a:t>T2W</a:t>
              </a:r>
            </a:p>
          </p:txBody>
        </p:sp>
        <p:sp>
          <p:nvSpPr>
            <p:cNvPr id="36878" name="Rectangle 13"/>
            <p:cNvSpPr>
              <a:spLocks noChangeArrowheads="1"/>
            </p:cNvSpPr>
            <p:nvPr/>
          </p:nvSpPr>
          <p:spPr bwMode="auto">
            <a:xfrm>
              <a:off x="3429012" y="6429397"/>
              <a:ext cx="2143120" cy="307777"/>
            </a:xfrm>
            <a:prstGeom prst="rect">
              <a:avLst/>
            </a:prstGeom>
            <a:solidFill>
              <a:srgbClr val="3333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sz="1400" b="1">
                  <a:solidFill>
                    <a:schemeClr val="bg1"/>
                  </a:solidFill>
                  <a:latin typeface="Comic Sans MS" pitchFamily="66" charset="0"/>
                </a:rPr>
                <a:t>T1W gado ,tardif </a:t>
              </a:r>
            </a:p>
          </p:txBody>
        </p:sp>
        <p:sp>
          <p:nvSpPr>
            <p:cNvPr id="36879" name="Rectangle 11"/>
            <p:cNvSpPr>
              <a:spLocks noChangeArrowheads="1"/>
            </p:cNvSpPr>
            <p:nvPr/>
          </p:nvSpPr>
          <p:spPr bwMode="auto">
            <a:xfrm>
              <a:off x="6572264" y="4572008"/>
              <a:ext cx="928704" cy="307777"/>
            </a:xfrm>
            <a:prstGeom prst="rect">
              <a:avLst/>
            </a:prstGeom>
            <a:solidFill>
              <a:srgbClr val="3333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sz="1400" b="1">
                  <a:solidFill>
                    <a:schemeClr val="bg1"/>
                  </a:solidFill>
                  <a:latin typeface="Comic Sans MS" pitchFamily="66" charset="0"/>
                </a:rPr>
                <a:t>MDCT</a:t>
              </a:r>
            </a:p>
          </p:txBody>
        </p:sp>
      </p:grpSp>
      <p:sp>
        <p:nvSpPr>
          <p:cNvPr id="36875" name="Rectangle 11"/>
          <p:cNvSpPr>
            <a:spLocks noChangeArrowheads="1"/>
          </p:cNvSpPr>
          <p:nvPr/>
        </p:nvSpPr>
        <p:spPr bwMode="auto">
          <a:xfrm>
            <a:off x="6643688" y="6550025"/>
            <a:ext cx="1643062" cy="307975"/>
          </a:xfrm>
          <a:prstGeom prst="rect">
            <a:avLst/>
          </a:prstGeom>
          <a:solidFill>
            <a:srgbClr val="3333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400" b="1">
                <a:solidFill>
                  <a:schemeClr val="bg1"/>
                </a:solidFill>
                <a:latin typeface="Comic Sans MS" pitchFamily="66" charset="0"/>
              </a:rPr>
              <a:t>MDCT tardif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7504" y="476672"/>
            <a:ext cx="889248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err="1" smtClean="0">
                <a:solidFill>
                  <a:schemeClr val="bg1"/>
                </a:solidFill>
                <a:latin typeface="Comic Sans MS" pitchFamily="66" charset="0"/>
              </a:rPr>
              <a:t>Ces</a:t>
            </a:r>
            <a:r>
              <a:rPr lang="en-US" sz="12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1200" b="1" dirty="0" err="1" smtClean="0">
                <a:solidFill>
                  <a:schemeClr val="bg1"/>
                </a:solidFill>
                <a:latin typeface="Comic Sans MS" pitchFamily="66" charset="0"/>
              </a:rPr>
              <a:t>critères</a:t>
            </a:r>
            <a:r>
              <a:rPr lang="en-US" sz="12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1200" b="1" dirty="0" err="1" smtClean="0">
                <a:solidFill>
                  <a:schemeClr val="bg1"/>
                </a:solidFill>
                <a:latin typeface="Comic Sans MS" pitchFamily="66" charset="0"/>
              </a:rPr>
              <a:t>ont</a:t>
            </a:r>
            <a:r>
              <a:rPr lang="en-US" sz="12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1200" b="1" dirty="0" err="1" smtClean="0">
                <a:solidFill>
                  <a:schemeClr val="bg1"/>
                </a:solidFill>
                <a:latin typeface="Comic Sans MS" pitchFamily="66" charset="0"/>
              </a:rPr>
              <a:t>été</a:t>
            </a:r>
            <a:r>
              <a:rPr lang="en-US" sz="12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1200" b="1" dirty="0" err="1" smtClean="0">
                <a:solidFill>
                  <a:schemeClr val="bg1"/>
                </a:solidFill>
                <a:latin typeface="Comic Sans MS" pitchFamily="66" charset="0"/>
              </a:rPr>
              <a:t>proposés</a:t>
            </a:r>
            <a:r>
              <a:rPr lang="en-US" sz="1200" b="1" dirty="0" smtClean="0">
                <a:solidFill>
                  <a:schemeClr val="bg1"/>
                </a:solidFill>
                <a:latin typeface="Comic Sans MS" pitchFamily="66" charset="0"/>
              </a:rPr>
              <a:t> par Chari et al en 2006</a:t>
            </a:r>
            <a:r>
              <a:rPr lang="en-US" sz="1200" b="1" i="1" dirty="0" smtClean="0">
                <a:solidFill>
                  <a:schemeClr val="bg1"/>
                </a:solidFill>
                <a:latin typeface="Comic Sans MS" pitchFamily="66" charset="0"/>
              </a:rPr>
              <a:t>.</a:t>
            </a:r>
            <a:r>
              <a:rPr lang="en-US" sz="1200" b="1" dirty="0">
                <a:solidFill>
                  <a:schemeClr val="bg1"/>
                </a:solidFill>
                <a:latin typeface="Comic Sans MS" pitchFamily="66" charset="0"/>
              </a:rPr>
              <a:t> </a:t>
            </a:r>
            <a:r>
              <a:rPr lang="en-US" sz="1200" b="1" dirty="0" smtClean="0">
                <a:solidFill>
                  <a:schemeClr val="bg1"/>
                </a:solidFill>
                <a:latin typeface="Comic Sans MS" pitchFamily="66" charset="0"/>
              </a:rPr>
              <a:t>à la Mayo </a:t>
            </a:r>
            <a:r>
              <a:rPr lang="en-US" sz="1200" b="1" dirty="0">
                <a:solidFill>
                  <a:schemeClr val="bg1"/>
                </a:solidFill>
                <a:latin typeface="Comic Sans MS" pitchFamily="66" charset="0"/>
              </a:rPr>
              <a:t>Clinic. </a:t>
            </a:r>
            <a:r>
              <a:rPr lang="en-US" sz="1200" b="1" dirty="0" err="1">
                <a:solidFill>
                  <a:schemeClr val="bg1"/>
                </a:solidFill>
                <a:latin typeface="Comic Sans MS" pitchFamily="66" charset="0"/>
              </a:rPr>
              <a:t>HISORt</a:t>
            </a:r>
            <a:r>
              <a:rPr lang="en-US" sz="1200" b="1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1200" b="1" dirty="0" err="1" smtClean="0">
                <a:solidFill>
                  <a:schemeClr val="bg1"/>
                </a:solidFill>
                <a:latin typeface="Comic Sans MS" pitchFamily="66" charset="0"/>
              </a:rPr>
              <a:t>est</a:t>
            </a:r>
            <a:r>
              <a:rPr lang="en-US" sz="1200" b="1" dirty="0" smtClean="0">
                <a:solidFill>
                  <a:schemeClr val="bg1"/>
                </a:solidFill>
                <a:latin typeface="Comic Sans MS" pitchFamily="66" charset="0"/>
              </a:rPr>
              <a:t> un </a:t>
            </a:r>
            <a:r>
              <a:rPr lang="en-US" sz="1200" b="1" dirty="0" err="1" smtClean="0">
                <a:solidFill>
                  <a:schemeClr val="bg1"/>
                </a:solidFill>
                <a:latin typeface="Comic Sans MS" pitchFamily="66" charset="0"/>
              </a:rPr>
              <a:t>acronyme</a:t>
            </a:r>
            <a:r>
              <a:rPr lang="en-US" sz="12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1200" b="1" dirty="0" err="1" smtClean="0">
                <a:solidFill>
                  <a:schemeClr val="bg1"/>
                </a:solidFill>
                <a:latin typeface="Comic Sans MS" pitchFamily="66" charset="0"/>
              </a:rPr>
              <a:t>mnémotechnique</a:t>
            </a:r>
            <a:r>
              <a:rPr lang="en-US" sz="1200" b="1" dirty="0" smtClean="0">
                <a:solidFill>
                  <a:schemeClr val="bg1"/>
                </a:solidFill>
                <a:latin typeface="Comic Sans MS" pitchFamily="66" charset="0"/>
              </a:rPr>
              <a:t> : </a:t>
            </a:r>
            <a:r>
              <a:rPr lang="en-US" b="1" dirty="0">
                <a:solidFill>
                  <a:srgbClr val="00FFFF"/>
                </a:solidFill>
                <a:latin typeface="Comic Sans MS" pitchFamily="66" charset="0"/>
              </a:rPr>
              <a:t>histology, imaging, serology, other organ involvement and response to therapy</a:t>
            </a:r>
            <a:r>
              <a:rPr lang="en-US" sz="1200" b="1" dirty="0">
                <a:solidFill>
                  <a:schemeClr val="bg1"/>
                </a:solidFill>
                <a:latin typeface="Comic Sans MS" pitchFamily="66" charset="0"/>
              </a:rPr>
              <a:t>. </a:t>
            </a:r>
            <a:r>
              <a:rPr lang="en-US" sz="1200" b="1" dirty="0" smtClean="0">
                <a:solidFill>
                  <a:schemeClr val="bg1"/>
                </a:solidFill>
                <a:latin typeface="Comic Sans MS" pitchFamily="66" charset="0"/>
              </a:rPr>
              <a:t>Le diagnostic de PAI </a:t>
            </a:r>
            <a:r>
              <a:rPr lang="en-US" sz="1200" b="1" dirty="0" err="1" smtClean="0">
                <a:solidFill>
                  <a:schemeClr val="bg1"/>
                </a:solidFill>
                <a:latin typeface="Comic Sans MS" pitchFamily="66" charset="0"/>
              </a:rPr>
              <a:t>est</a:t>
            </a:r>
            <a:r>
              <a:rPr lang="en-US" sz="12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1200" b="1" dirty="0" err="1" smtClean="0">
                <a:solidFill>
                  <a:schemeClr val="bg1"/>
                </a:solidFill>
                <a:latin typeface="Comic Sans MS" pitchFamily="66" charset="0"/>
              </a:rPr>
              <a:t>retenu</a:t>
            </a:r>
            <a:r>
              <a:rPr lang="en-US" sz="12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1200" b="1" dirty="0" err="1" smtClean="0">
                <a:solidFill>
                  <a:schemeClr val="bg1"/>
                </a:solidFill>
                <a:latin typeface="Comic Sans MS" pitchFamily="66" charset="0"/>
              </a:rPr>
              <a:t>lorsque</a:t>
            </a:r>
            <a:r>
              <a:rPr lang="en-US" sz="1200" b="1" dirty="0" smtClean="0">
                <a:solidFill>
                  <a:schemeClr val="bg1"/>
                </a:solidFill>
                <a:latin typeface="Comic Sans MS" pitchFamily="66" charset="0"/>
              </a:rPr>
              <a:t> les patients </a:t>
            </a:r>
            <a:r>
              <a:rPr lang="en-US" sz="1200" b="1" dirty="0" err="1" smtClean="0">
                <a:solidFill>
                  <a:schemeClr val="bg1"/>
                </a:solidFill>
                <a:latin typeface="Comic Sans MS" pitchFamily="66" charset="0"/>
              </a:rPr>
              <a:t>répondent</a:t>
            </a:r>
            <a:r>
              <a:rPr lang="en-US" sz="1200" b="1" dirty="0" smtClean="0">
                <a:solidFill>
                  <a:schemeClr val="bg1"/>
                </a:solidFill>
                <a:latin typeface="Comic Sans MS" pitchFamily="66" charset="0"/>
              </a:rPr>
              <a:t> aux </a:t>
            </a:r>
            <a:r>
              <a:rPr lang="en-US" sz="1200" b="1" dirty="0" err="1" smtClean="0">
                <a:solidFill>
                  <a:schemeClr val="bg1"/>
                </a:solidFill>
                <a:latin typeface="Comic Sans MS" pitchFamily="66" charset="0"/>
              </a:rPr>
              <a:t>éléments</a:t>
            </a:r>
            <a:r>
              <a:rPr lang="en-US" sz="12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1200" b="1" dirty="0" err="1" smtClean="0">
                <a:solidFill>
                  <a:schemeClr val="bg1"/>
                </a:solidFill>
                <a:latin typeface="Comic Sans MS" pitchFamily="66" charset="0"/>
              </a:rPr>
              <a:t>suivants</a:t>
            </a:r>
            <a:r>
              <a:rPr lang="en-US" sz="12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</a:p>
          <a:p>
            <a:endParaRPr lang="en-US" sz="1200" b="1" dirty="0">
              <a:solidFill>
                <a:schemeClr val="bg1"/>
              </a:solidFill>
              <a:latin typeface="Comic Sans MS" pitchFamily="66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b="1" dirty="0" smtClean="0">
                <a:solidFill>
                  <a:srgbClr val="FF99FF"/>
                </a:solidFill>
                <a:latin typeface="Comic Sans MS" pitchFamily="66" charset="0"/>
              </a:rPr>
              <a:t>Group </a:t>
            </a:r>
            <a:r>
              <a:rPr lang="en-US" b="1" dirty="0">
                <a:solidFill>
                  <a:srgbClr val="FF99FF"/>
                </a:solidFill>
                <a:latin typeface="Comic Sans MS" pitchFamily="66" charset="0"/>
              </a:rPr>
              <a:t>A: </a:t>
            </a:r>
            <a:r>
              <a:rPr lang="en-US" b="1" dirty="0" err="1" smtClean="0">
                <a:solidFill>
                  <a:srgbClr val="FF99FF"/>
                </a:solidFill>
                <a:latin typeface="Comic Sans MS" pitchFamily="66" charset="0"/>
              </a:rPr>
              <a:t>histologie</a:t>
            </a:r>
            <a:r>
              <a:rPr lang="en-US" b="1" dirty="0" smtClean="0">
                <a:solidFill>
                  <a:srgbClr val="FF99FF"/>
                </a:solidFill>
                <a:latin typeface="Comic Sans MS" pitchFamily="66" charset="0"/>
              </a:rPr>
              <a:t> </a:t>
            </a:r>
            <a:r>
              <a:rPr lang="en-US" sz="1200" b="1" dirty="0" smtClean="0">
                <a:solidFill>
                  <a:srgbClr val="FF99FF"/>
                </a:solidFill>
                <a:latin typeface="Comic Sans MS" pitchFamily="66" charset="0"/>
              </a:rPr>
              <a:t>(</a:t>
            </a:r>
            <a:r>
              <a:rPr lang="en-US" sz="1200" b="1" dirty="0" err="1" smtClean="0">
                <a:solidFill>
                  <a:srgbClr val="FF99FF"/>
                </a:solidFill>
                <a:latin typeface="Comic Sans MS" pitchFamily="66" charset="0"/>
              </a:rPr>
              <a:t>anatomie</a:t>
            </a:r>
            <a:r>
              <a:rPr lang="en-US" sz="1200" b="1" dirty="0" smtClean="0">
                <a:solidFill>
                  <a:srgbClr val="FF99FF"/>
                </a:solidFill>
                <a:latin typeface="Comic Sans MS" pitchFamily="66" charset="0"/>
              </a:rPr>
              <a:t> </a:t>
            </a:r>
            <a:r>
              <a:rPr lang="en-US" sz="1200" b="1" dirty="0" err="1" smtClean="0">
                <a:solidFill>
                  <a:srgbClr val="FF99FF"/>
                </a:solidFill>
                <a:latin typeface="Comic Sans MS" pitchFamily="66" charset="0"/>
              </a:rPr>
              <a:t>pathologique</a:t>
            </a:r>
            <a:r>
              <a:rPr lang="en-US" sz="1200" b="1" dirty="0" smtClean="0">
                <a:solidFill>
                  <a:srgbClr val="FF99FF"/>
                </a:solidFill>
                <a:latin typeface="Comic Sans MS" pitchFamily="66" charset="0"/>
              </a:rPr>
              <a:t> </a:t>
            </a:r>
            <a:r>
              <a:rPr lang="en-US" sz="1200" b="1" dirty="0" err="1" smtClean="0">
                <a:solidFill>
                  <a:srgbClr val="FF99FF"/>
                </a:solidFill>
                <a:latin typeface="Comic Sans MS" pitchFamily="66" charset="0"/>
              </a:rPr>
              <a:t>microscopique</a:t>
            </a:r>
            <a:r>
              <a:rPr lang="en-US" sz="1200" b="1" dirty="0" smtClean="0">
                <a:solidFill>
                  <a:srgbClr val="FF99FF"/>
                </a:solidFill>
                <a:latin typeface="Comic Sans MS" pitchFamily="66" charset="0"/>
              </a:rPr>
              <a:t>)</a:t>
            </a:r>
          </a:p>
          <a:p>
            <a:r>
              <a:rPr lang="en-US" sz="1200" b="1" dirty="0" smtClean="0">
                <a:solidFill>
                  <a:schemeClr val="bg1"/>
                </a:solidFill>
                <a:latin typeface="Comic Sans MS" pitchFamily="66" charset="0"/>
              </a:rPr>
              <a:t>Il </a:t>
            </a:r>
            <a:r>
              <a:rPr lang="en-US" sz="1200" b="1" dirty="0" err="1" smtClean="0">
                <a:solidFill>
                  <a:schemeClr val="bg1"/>
                </a:solidFill>
                <a:latin typeface="Comic Sans MS" pitchFamily="66" charset="0"/>
              </a:rPr>
              <a:t>faut</a:t>
            </a:r>
            <a:r>
              <a:rPr lang="en-US" sz="12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1200" b="1" dirty="0" smtClean="0">
                <a:solidFill>
                  <a:srgbClr val="00FF00"/>
                </a:solidFill>
                <a:latin typeface="Comic Sans MS" pitchFamily="66" charset="0"/>
              </a:rPr>
              <a:t>au </a:t>
            </a:r>
            <a:r>
              <a:rPr lang="en-US" sz="1200" b="1" dirty="0" err="1" smtClean="0">
                <a:solidFill>
                  <a:srgbClr val="00FF00"/>
                </a:solidFill>
                <a:latin typeface="Comic Sans MS" pitchFamily="66" charset="0"/>
              </a:rPr>
              <a:t>moins</a:t>
            </a:r>
            <a:r>
              <a:rPr lang="en-US" sz="1200" b="1" dirty="0" smtClean="0">
                <a:solidFill>
                  <a:srgbClr val="00FF00"/>
                </a:solidFill>
                <a:latin typeface="Comic Sans MS" pitchFamily="66" charset="0"/>
              </a:rPr>
              <a:t> un </a:t>
            </a:r>
            <a:r>
              <a:rPr lang="en-US" sz="1200" b="1" dirty="0" smtClean="0">
                <a:solidFill>
                  <a:schemeClr val="bg1"/>
                </a:solidFill>
                <a:latin typeface="Comic Sans MS" pitchFamily="66" charset="0"/>
              </a:rPr>
              <a:t>des 2 </a:t>
            </a:r>
            <a:r>
              <a:rPr lang="en-US" sz="1200" b="1" dirty="0" err="1" smtClean="0">
                <a:solidFill>
                  <a:schemeClr val="bg1"/>
                </a:solidFill>
                <a:latin typeface="Comic Sans MS" pitchFamily="66" charset="0"/>
              </a:rPr>
              <a:t>éléments</a:t>
            </a:r>
            <a:r>
              <a:rPr lang="en-US" sz="1200" b="1" dirty="0" smtClean="0">
                <a:solidFill>
                  <a:schemeClr val="bg1"/>
                </a:solidFill>
                <a:latin typeface="Comic Sans MS" pitchFamily="66" charset="0"/>
              </a:rPr>
              <a:t>  </a:t>
            </a:r>
            <a:r>
              <a:rPr lang="en-US" sz="1200" b="1" dirty="0" err="1" smtClean="0">
                <a:solidFill>
                  <a:schemeClr val="bg1"/>
                </a:solidFill>
                <a:latin typeface="Comic Sans MS" pitchFamily="66" charset="0"/>
              </a:rPr>
              <a:t>anatomo</a:t>
            </a:r>
            <a:r>
              <a:rPr lang="en-US" sz="12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1200" b="1" dirty="0" err="1" smtClean="0">
                <a:solidFill>
                  <a:schemeClr val="bg1"/>
                </a:solidFill>
                <a:latin typeface="Comic Sans MS" pitchFamily="66" charset="0"/>
              </a:rPr>
              <a:t>pathologiques</a:t>
            </a:r>
            <a:r>
              <a:rPr lang="en-US" sz="12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1200" b="1" dirty="0" err="1" smtClean="0">
                <a:solidFill>
                  <a:schemeClr val="bg1"/>
                </a:solidFill>
                <a:latin typeface="Comic Sans MS" pitchFamily="66" charset="0"/>
              </a:rPr>
              <a:t>suivants</a:t>
            </a:r>
            <a:r>
              <a:rPr lang="en-US" sz="1200" b="1" dirty="0" smtClean="0">
                <a:solidFill>
                  <a:schemeClr val="bg1"/>
                </a:solidFill>
                <a:latin typeface="Comic Sans MS" pitchFamily="66" charset="0"/>
              </a:rPr>
              <a:t>:</a:t>
            </a:r>
          </a:p>
          <a:p>
            <a:endParaRPr lang="en-US" sz="1200" b="1" dirty="0" smtClean="0">
              <a:solidFill>
                <a:schemeClr val="bg1"/>
              </a:solidFill>
              <a:latin typeface="Comic Sans MS" pitchFamily="66" charset="0"/>
            </a:endParaRPr>
          </a:p>
          <a:p>
            <a:r>
              <a:rPr lang="en-US" sz="1200" b="1" dirty="0" smtClean="0">
                <a:solidFill>
                  <a:schemeClr val="bg1"/>
                </a:solidFill>
                <a:latin typeface="Comic Sans MS" pitchFamily="66" charset="0"/>
              </a:rPr>
              <a:t>-</a:t>
            </a:r>
            <a:r>
              <a:rPr lang="en-US" sz="1200" b="1" dirty="0" err="1" smtClean="0">
                <a:solidFill>
                  <a:schemeClr val="bg1"/>
                </a:solidFill>
                <a:latin typeface="Comic Sans MS" pitchFamily="66" charset="0"/>
              </a:rPr>
              <a:t>infiltrat</a:t>
            </a:r>
            <a:r>
              <a:rPr lang="en-US" sz="12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1200" b="1" dirty="0" err="1" smtClean="0">
                <a:solidFill>
                  <a:schemeClr val="bg1"/>
                </a:solidFill>
                <a:latin typeface="Comic Sans MS" pitchFamily="66" charset="0"/>
              </a:rPr>
              <a:t>lymphoplasmocytaire</a:t>
            </a:r>
            <a:r>
              <a:rPr lang="en-US" sz="1200" b="1" dirty="0" smtClean="0">
                <a:solidFill>
                  <a:schemeClr val="bg1"/>
                </a:solidFill>
                <a:latin typeface="Comic Sans MS" pitchFamily="66" charset="0"/>
              </a:rPr>
              <a:t> avec </a:t>
            </a:r>
            <a:r>
              <a:rPr lang="en-US" sz="1200" b="1" dirty="0" err="1" smtClean="0">
                <a:solidFill>
                  <a:schemeClr val="bg1"/>
                </a:solidFill>
                <a:latin typeface="Comic Sans MS" pitchFamily="66" charset="0"/>
              </a:rPr>
              <a:t>fibrose</a:t>
            </a:r>
            <a:r>
              <a:rPr lang="en-US" sz="12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1200" b="1" dirty="0" err="1" smtClean="0">
                <a:solidFill>
                  <a:schemeClr val="bg1"/>
                </a:solidFill>
                <a:latin typeface="Comic Sans MS" pitchFamily="66" charset="0"/>
              </a:rPr>
              <a:t>storiforme</a:t>
            </a:r>
            <a:r>
              <a:rPr lang="en-US" sz="1200" b="1" dirty="0" smtClean="0">
                <a:solidFill>
                  <a:schemeClr val="bg1"/>
                </a:solidFill>
                <a:latin typeface="Comic Sans MS" pitchFamily="66" charset="0"/>
              </a:rPr>
              <a:t> et </a:t>
            </a:r>
            <a:r>
              <a:rPr lang="en-US" sz="1200" b="1" dirty="0" err="1" smtClean="0">
                <a:solidFill>
                  <a:schemeClr val="bg1"/>
                </a:solidFill>
                <a:latin typeface="Comic Sans MS" pitchFamily="66" charset="0"/>
              </a:rPr>
              <a:t>phlébite</a:t>
            </a:r>
            <a:r>
              <a:rPr lang="en-US" sz="12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1200" b="1" dirty="0" err="1" smtClean="0">
                <a:solidFill>
                  <a:schemeClr val="bg1"/>
                </a:solidFill>
                <a:latin typeface="Comic Sans MS" pitchFamily="66" charset="0"/>
              </a:rPr>
              <a:t>oblitérante</a:t>
            </a:r>
            <a:r>
              <a:rPr lang="en-US" sz="1200" b="1" dirty="0" smtClean="0">
                <a:solidFill>
                  <a:schemeClr val="bg1"/>
                </a:solidFill>
                <a:latin typeface="Comic Sans MS" pitchFamily="66" charset="0"/>
              </a:rPr>
              <a:t>  (LPSP)</a:t>
            </a:r>
          </a:p>
          <a:p>
            <a:endParaRPr lang="en-US" sz="1200" b="1" dirty="0">
              <a:solidFill>
                <a:schemeClr val="bg1"/>
              </a:solidFill>
              <a:latin typeface="Comic Sans MS" pitchFamily="66" charset="0"/>
            </a:endParaRPr>
          </a:p>
          <a:p>
            <a:pPr marL="228600" indent="-228600"/>
            <a:r>
              <a:rPr lang="en-US" sz="1200" b="1" dirty="0" smtClean="0">
                <a:solidFill>
                  <a:schemeClr val="bg1"/>
                </a:solidFill>
                <a:latin typeface="Comic Sans MS" pitchFamily="66" charset="0"/>
              </a:rPr>
              <a:t>-</a:t>
            </a:r>
            <a:r>
              <a:rPr lang="en-US" sz="1200" b="1" dirty="0" err="1" smtClean="0">
                <a:solidFill>
                  <a:schemeClr val="bg1"/>
                </a:solidFill>
                <a:latin typeface="Comic Sans MS" pitchFamily="66" charset="0"/>
              </a:rPr>
              <a:t>infiltrat</a:t>
            </a:r>
            <a:r>
              <a:rPr lang="en-US" sz="12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1200" b="1" dirty="0" err="1" smtClean="0">
                <a:solidFill>
                  <a:schemeClr val="bg1"/>
                </a:solidFill>
                <a:latin typeface="Comic Sans MS" pitchFamily="66" charset="0"/>
              </a:rPr>
              <a:t>lymphoplasmocytaire</a:t>
            </a:r>
            <a:r>
              <a:rPr lang="en-US" sz="1200" b="1" dirty="0" smtClean="0">
                <a:solidFill>
                  <a:schemeClr val="bg1"/>
                </a:solidFill>
                <a:latin typeface="Comic Sans MS" pitchFamily="66" charset="0"/>
              </a:rPr>
              <a:t> avec </a:t>
            </a:r>
            <a:r>
              <a:rPr lang="en-US" sz="1200" b="1" dirty="0" err="1" smtClean="0">
                <a:solidFill>
                  <a:schemeClr val="bg1"/>
                </a:solidFill>
                <a:latin typeface="Comic Sans MS" pitchFamily="66" charset="0"/>
              </a:rPr>
              <a:t>fibrose</a:t>
            </a:r>
            <a:r>
              <a:rPr lang="en-US" sz="12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1200" b="1" dirty="0" err="1" smtClean="0">
                <a:solidFill>
                  <a:schemeClr val="bg1"/>
                </a:solidFill>
                <a:latin typeface="Comic Sans MS" pitchFamily="66" charset="0"/>
              </a:rPr>
              <a:t>storiforme</a:t>
            </a:r>
            <a:r>
              <a:rPr lang="en-US" sz="1200" b="1" dirty="0" smtClean="0">
                <a:solidFill>
                  <a:schemeClr val="bg1"/>
                </a:solidFill>
                <a:latin typeface="Comic Sans MS" pitchFamily="66" charset="0"/>
              </a:rPr>
              <a:t> et </a:t>
            </a:r>
            <a:r>
              <a:rPr lang="en-US" sz="1200" b="1" dirty="0" err="1" smtClean="0">
                <a:solidFill>
                  <a:schemeClr val="bg1"/>
                </a:solidFill>
                <a:latin typeface="Comic Sans MS" pitchFamily="66" charset="0"/>
              </a:rPr>
              <a:t>taux</a:t>
            </a:r>
            <a:r>
              <a:rPr lang="en-US" sz="12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1200" b="1" dirty="0" err="1" smtClean="0">
                <a:solidFill>
                  <a:schemeClr val="bg1"/>
                </a:solidFill>
                <a:latin typeface="Comic Sans MS" pitchFamily="66" charset="0"/>
              </a:rPr>
              <a:t>élevé</a:t>
            </a:r>
            <a:r>
              <a:rPr lang="en-US" sz="1200" b="1" dirty="0" smtClean="0">
                <a:solidFill>
                  <a:schemeClr val="bg1"/>
                </a:solidFill>
                <a:latin typeface="Comic Sans MS" pitchFamily="66" charset="0"/>
              </a:rPr>
              <a:t> (&gt;10 cellules/champ) de cellules IgG4 positives </a:t>
            </a:r>
          </a:p>
          <a:p>
            <a:pPr marL="228600" indent="-228600">
              <a:buFont typeface="+mj-lt"/>
              <a:buAutoNum type="arabicPeriod"/>
            </a:pPr>
            <a:endParaRPr lang="en-US" sz="1200" b="1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sz="1800" b="1" dirty="0" smtClean="0">
                <a:solidFill>
                  <a:srgbClr val="FF99FF"/>
                </a:solidFill>
                <a:latin typeface="Comic Sans MS" pitchFamily="66" charset="0"/>
              </a:rPr>
              <a:t>Group </a:t>
            </a:r>
            <a:r>
              <a:rPr lang="en-US" sz="1800" b="1" dirty="0">
                <a:solidFill>
                  <a:srgbClr val="FF99FF"/>
                </a:solidFill>
                <a:latin typeface="Comic Sans MS" pitchFamily="66" charset="0"/>
              </a:rPr>
              <a:t>B: </a:t>
            </a:r>
            <a:r>
              <a:rPr lang="en-US" sz="1800" b="1" dirty="0" err="1" smtClean="0">
                <a:solidFill>
                  <a:srgbClr val="FF99FF"/>
                </a:solidFill>
                <a:latin typeface="Comic Sans MS" pitchFamily="66" charset="0"/>
              </a:rPr>
              <a:t>imagerie</a:t>
            </a:r>
            <a:r>
              <a:rPr lang="en-US" sz="1800" b="1" dirty="0" smtClean="0">
                <a:solidFill>
                  <a:srgbClr val="FF99FF"/>
                </a:solidFill>
                <a:latin typeface="Comic Sans MS" pitchFamily="66" charset="0"/>
              </a:rPr>
              <a:t> et </a:t>
            </a:r>
            <a:r>
              <a:rPr lang="en-US" sz="1800" b="1" dirty="0" err="1" smtClean="0">
                <a:solidFill>
                  <a:srgbClr val="FF99FF"/>
                </a:solidFill>
                <a:latin typeface="Comic Sans MS" pitchFamily="66" charset="0"/>
              </a:rPr>
              <a:t>sérologie</a:t>
            </a:r>
            <a:endParaRPr lang="en-US" sz="1800" b="1" dirty="0" smtClean="0">
              <a:solidFill>
                <a:srgbClr val="FF99FF"/>
              </a:solidFill>
              <a:latin typeface="Comic Sans MS" pitchFamily="66" charset="0"/>
            </a:endParaRPr>
          </a:p>
          <a:p>
            <a:r>
              <a:rPr lang="en-US" sz="1200" b="1" dirty="0" smtClean="0">
                <a:solidFill>
                  <a:schemeClr val="bg1"/>
                </a:solidFill>
                <a:latin typeface="Comic Sans MS" pitchFamily="66" charset="0"/>
              </a:rPr>
              <a:t>Il </a:t>
            </a:r>
            <a:r>
              <a:rPr lang="en-US" sz="1200" b="1" dirty="0" err="1" smtClean="0">
                <a:solidFill>
                  <a:schemeClr val="bg1"/>
                </a:solidFill>
                <a:latin typeface="Comic Sans MS" pitchFamily="66" charset="0"/>
              </a:rPr>
              <a:t>faut</a:t>
            </a:r>
            <a:r>
              <a:rPr lang="en-US" sz="12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1200" b="1" dirty="0" err="1" smtClean="0">
                <a:solidFill>
                  <a:schemeClr val="bg1"/>
                </a:solidFill>
                <a:latin typeface="Comic Sans MS" pitchFamily="66" charset="0"/>
              </a:rPr>
              <a:t>remplir</a:t>
            </a:r>
            <a:r>
              <a:rPr lang="en-US" sz="12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1200" b="1" dirty="0" err="1" smtClean="0">
                <a:solidFill>
                  <a:srgbClr val="00FF00"/>
                </a:solidFill>
                <a:latin typeface="Comic Sans MS" pitchFamily="66" charset="0"/>
              </a:rPr>
              <a:t>tous</a:t>
            </a:r>
            <a:r>
              <a:rPr lang="en-US" sz="1200" b="1" dirty="0" smtClean="0">
                <a:solidFill>
                  <a:srgbClr val="00FF00"/>
                </a:solidFill>
                <a:latin typeface="Comic Sans MS" pitchFamily="66" charset="0"/>
              </a:rPr>
              <a:t> les </a:t>
            </a:r>
            <a:r>
              <a:rPr lang="en-US" sz="1200" b="1" dirty="0" err="1" smtClean="0">
                <a:solidFill>
                  <a:srgbClr val="00FF00"/>
                </a:solidFill>
                <a:latin typeface="Comic Sans MS" pitchFamily="66" charset="0"/>
              </a:rPr>
              <a:t>critères</a:t>
            </a:r>
            <a:r>
              <a:rPr lang="en-US" sz="1200" b="1" dirty="0" smtClean="0">
                <a:solidFill>
                  <a:srgbClr val="00FF00"/>
                </a:solidFill>
                <a:latin typeface="Comic Sans MS" pitchFamily="66" charset="0"/>
              </a:rPr>
              <a:t> </a:t>
            </a:r>
            <a:r>
              <a:rPr lang="en-US" sz="1200" b="1" dirty="0" err="1" smtClean="0">
                <a:solidFill>
                  <a:srgbClr val="00FF00"/>
                </a:solidFill>
                <a:latin typeface="Comic Sans MS" pitchFamily="66" charset="0"/>
              </a:rPr>
              <a:t>suivants</a:t>
            </a:r>
            <a:r>
              <a:rPr lang="en-US" sz="1200" b="1" dirty="0" smtClean="0">
                <a:solidFill>
                  <a:srgbClr val="00FF00"/>
                </a:solidFill>
                <a:latin typeface="Comic Sans MS" pitchFamily="66" charset="0"/>
              </a:rPr>
              <a:t> </a:t>
            </a:r>
            <a:r>
              <a:rPr lang="en-US" sz="1200" b="1" dirty="0" smtClean="0">
                <a:solidFill>
                  <a:schemeClr val="bg1"/>
                </a:solidFill>
                <a:latin typeface="Comic Sans MS" pitchFamily="66" charset="0"/>
              </a:rPr>
              <a:t>:</a:t>
            </a:r>
          </a:p>
          <a:p>
            <a:endParaRPr lang="en-US" sz="1200" b="1" dirty="0" smtClean="0">
              <a:solidFill>
                <a:schemeClr val="bg1"/>
              </a:solidFill>
              <a:latin typeface="Comic Sans MS" pitchFamily="66" charset="0"/>
            </a:endParaRPr>
          </a:p>
          <a:p>
            <a:r>
              <a:rPr lang="en-US" sz="1200" b="1" dirty="0" smtClean="0">
                <a:solidFill>
                  <a:schemeClr val="bg1"/>
                </a:solidFill>
                <a:latin typeface="Comic Sans MS" pitchFamily="66" charset="0"/>
              </a:rPr>
              <a:t>-CT </a:t>
            </a:r>
            <a:r>
              <a:rPr lang="en-US" sz="1200" b="1" dirty="0" err="1" smtClean="0">
                <a:solidFill>
                  <a:schemeClr val="bg1"/>
                </a:solidFill>
                <a:latin typeface="Comic Sans MS" pitchFamily="66" charset="0"/>
              </a:rPr>
              <a:t>ou</a:t>
            </a:r>
            <a:r>
              <a:rPr lang="en-US" sz="1200" b="1" dirty="0" smtClean="0">
                <a:solidFill>
                  <a:schemeClr val="bg1"/>
                </a:solidFill>
                <a:latin typeface="Comic Sans MS" pitchFamily="66" charset="0"/>
              </a:rPr>
              <a:t> MR </a:t>
            </a:r>
            <a:r>
              <a:rPr lang="en-US" sz="1200" b="1" dirty="0" err="1" smtClean="0">
                <a:solidFill>
                  <a:schemeClr val="bg1"/>
                </a:solidFill>
                <a:latin typeface="Comic Sans MS" pitchFamily="66" charset="0"/>
              </a:rPr>
              <a:t>montrant</a:t>
            </a:r>
            <a:r>
              <a:rPr lang="en-US" sz="1200" b="1" dirty="0" smtClean="0">
                <a:solidFill>
                  <a:schemeClr val="bg1"/>
                </a:solidFill>
                <a:latin typeface="Comic Sans MS" pitchFamily="66" charset="0"/>
              </a:rPr>
              <a:t> un pancreas </a:t>
            </a:r>
            <a:r>
              <a:rPr lang="en-US" sz="1200" b="1" dirty="0" err="1" smtClean="0">
                <a:solidFill>
                  <a:schemeClr val="bg1"/>
                </a:solidFill>
                <a:latin typeface="Comic Sans MS" pitchFamily="66" charset="0"/>
              </a:rPr>
              <a:t>augmenté</a:t>
            </a:r>
            <a:r>
              <a:rPr lang="en-US" sz="1200" b="1" dirty="0" smtClean="0">
                <a:solidFill>
                  <a:schemeClr val="bg1"/>
                </a:solidFill>
                <a:latin typeface="Comic Sans MS" pitchFamily="66" charset="0"/>
              </a:rPr>
              <a:t> de volume de </a:t>
            </a:r>
            <a:r>
              <a:rPr lang="en-US" sz="1200" b="1" dirty="0" err="1" smtClean="0">
                <a:solidFill>
                  <a:schemeClr val="bg1"/>
                </a:solidFill>
                <a:latin typeface="Comic Sans MS" pitchFamily="66" charset="0"/>
              </a:rPr>
              <a:t>façon</a:t>
            </a:r>
            <a:r>
              <a:rPr lang="en-US" sz="1200" b="1" dirty="0" smtClean="0">
                <a:solidFill>
                  <a:schemeClr val="bg1"/>
                </a:solidFill>
                <a:latin typeface="Comic Sans MS" pitchFamily="66" charset="0"/>
              </a:rPr>
              <a:t> diffuse avec </a:t>
            </a:r>
            <a:r>
              <a:rPr lang="en-US" sz="1200" b="1" dirty="0" err="1" smtClean="0">
                <a:solidFill>
                  <a:schemeClr val="bg1"/>
                </a:solidFill>
                <a:latin typeface="Comic Sans MS" pitchFamily="66" charset="0"/>
              </a:rPr>
              <a:t>rehaussement</a:t>
            </a:r>
            <a:r>
              <a:rPr lang="en-US" sz="12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1200" b="1" dirty="0" err="1" smtClean="0">
                <a:solidFill>
                  <a:schemeClr val="bg1"/>
                </a:solidFill>
                <a:latin typeface="Comic Sans MS" pitchFamily="66" charset="0"/>
              </a:rPr>
              <a:t>retardé</a:t>
            </a:r>
            <a:r>
              <a:rPr lang="en-US" sz="1200" b="1" dirty="0" smtClean="0">
                <a:solidFill>
                  <a:schemeClr val="bg1"/>
                </a:solidFill>
                <a:latin typeface="Comic Sans MS" pitchFamily="66" charset="0"/>
              </a:rPr>
              <a:t> "en </a:t>
            </a:r>
            <a:r>
              <a:rPr lang="en-US" sz="1200" b="1" dirty="0" err="1" smtClean="0">
                <a:solidFill>
                  <a:schemeClr val="bg1"/>
                </a:solidFill>
                <a:latin typeface="Comic Sans MS" pitchFamily="66" charset="0"/>
              </a:rPr>
              <a:t>anneau</a:t>
            </a:r>
            <a:r>
              <a:rPr lang="en-US" sz="1200" b="1" dirty="0" smtClean="0">
                <a:solidFill>
                  <a:schemeClr val="bg1"/>
                </a:solidFill>
                <a:latin typeface="Comic Sans MS" pitchFamily="66" charset="0"/>
              </a:rPr>
              <a:t>"</a:t>
            </a:r>
          </a:p>
          <a:p>
            <a:pPr marL="228600" indent="-228600"/>
            <a:r>
              <a:rPr lang="en-US" sz="1200" b="1" dirty="0" smtClean="0">
                <a:solidFill>
                  <a:schemeClr val="bg1"/>
                </a:solidFill>
                <a:latin typeface="Comic Sans MS" pitchFamily="66" charset="0"/>
              </a:rPr>
              <a:t>-canal </a:t>
            </a:r>
            <a:r>
              <a:rPr lang="en-US" sz="1200" b="1" dirty="0" err="1" smtClean="0">
                <a:solidFill>
                  <a:schemeClr val="bg1"/>
                </a:solidFill>
                <a:latin typeface="Comic Sans MS" pitchFamily="66" charset="0"/>
              </a:rPr>
              <a:t>pancréatique</a:t>
            </a:r>
            <a:r>
              <a:rPr lang="en-US" sz="12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1200" b="1" dirty="0" err="1" smtClean="0">
                <a:solidFill>
                  <a:schemeClr val="bg1"/>
                </a:solidFill>
                <a:latin typeface="Comic Sans MS" pitchFamily="66" charset="0"/>
              </a:rPr>
              <a:t>irrégulier</a:t>
            </a:r>
            <a:r>
              <a:rPr lang="en-US" sz="1200" b="1" dirty="0" smtClean="0">
                <a:solidFill>
                  <a:schemeClr val="bg1"/>
                </a:solidFill>
                <a:latin typeface="Comic Sans MS" pitchFamily="66" charset="0"/>
              </a:rPr>
              <a:t> de </a:t>
            </a:r>
            <a:r>
              <a:rPr lang="en-US" sz="1200" b="1" dirty="0" err="1" smtClean="0">
                <a:solidFill>
                  <a:schemeClr val="bg1"/>
                </a:solidFill>
                <a:latin typeface="Comic Sans MS" pitchFamily="66" charset="0"/>
              </a:rPr>
              <a:t>façon</a:t>
            </a:r>
            <a:r>
              <a:rPr lang="en-US" sz="1200" b="1" dirty="0" smtClean="0">
                <a:solidFill>
                  <a:schemeClr val="bg1"/>
                </a:solidFill>
                <a:latin typeface="Comic Sans MS" pitchFamily="66" charset="0"/>
              </a:rPr>
              <a:t> diffuse </a:t>
            </a:r>
          </a:p>
          <a:p>
            <a:pPr marL="228600" indent="-228600"/>
            <a:endParaRPr lang="en-US" sz="1200" b="1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 marL="228600" indent="-228600"/>
            <a:r>
              <a:rPr lang="en-US" sz="1200" b="1" dirty="0" smtClean="0">
                <a:solidFill>
                  <a:schemeClr val="bg1"/>
                </a:solidFill>
                <a:latin typeface="Comic Sans MS" pitchFamily="66" charset="0"/>
              </a:rPr>
              <a:t>-</a:t>
            </a:r>
            <a:r>
              <a:rPr lang="en-US" sz="1200" b="1" dirty="0" err="1" smtClean="0">
                <a:solidFill>
                  <a:srgbClr val="FFC000"/>
                </a:solidFill>
                <a:latin typeface="Comic Sans MS" pitchFamily="66" charset="0"/>
              </a:rPr>
              <a:t>taux</a:t>
            </a:r>
            <a:r>
              <a:rPr lang="en-US" sz="1200" b="1" dirty="0" smtClean="0">
                <a:solidFill>
                  <a:srgbClr val="FFC000"/>
                </a:solidFill>
                <a:latin typeface="Comic Sans MS" pitchFamily="66" charset="0"/>
              </a:rPr>
              <a:t> d'IgG4 </a:t>
            </a:r>
            <a:r>
              <a:rPr lang="en-US" sz="1200" b="1" dirty="0" err="1" smtClean="0">
                <a:solidFill>
                  <a:srgbClr val="FFC000"/>
                </a:solidFill>
                <a:latin typeface="Comic Sans MS" pitchFamily="66" charset="0"/>
              </a:rPr>
              <a:t>sériques</a:t>
            </a:r>
            <a:r>
              <a:rPr lang="en-US" sz="1200" b="1" dirty="0" smtClean="0">
                <a:solidFill>
                  <a:srgbClr val="FFC000"/>
                </a:solidFill>
                <a:latin typeface="Comic Sans MS" pitchFamily="66" charset="0"/>
              </a:rPr>
              <a:t> </a:t>
            </a:r>
            <a:r>
              <a:rPr lang="en-US" sz="1200" b="1" dirty="0" err="1" smtClean="0">
                <a:solidFill>
                  <a:srgbClr val="FFC000"/>
                </a:solidFill>
                <a:latin typeface="Comic Sans MS" pitchFamily="66" charset="0"/>
              </a:rPr>
              <a:t>élevés</a:t>
            </a:r>
            <a:r>
              <a:rPr lang="en-US" sz="1200" b="1" dirty="0" smtClean="0">
                <a:solidFill>
                  <a:srgbClr val="FFC000"/>
                </a:solidFill>
                <a:latin typeface="Comic Sans MS" pitchFamily="66" charset="0"/>
              </a:rPr>
              <a:t> (&gt;140 mg/dl)</a:t>
            </a:r>
            <a:r>
              <a:rPr lang="en-US" sz="1200" b="1" dirty="0">
                <a:solidFill>
                  <a:srgbClr val="FFC000"/>
                </a:solidFill>
                <a:latin typeface="Comic Sans MS" pitchFamily="66" charset="0"/>
              </a:rPr>
              <a:t/>
            </a:r>
            <a:br>
              <a:rPr lang="en-US" sz="1200" b="1" dirty="0">
                <a:solidFill>
                  <a:srgbClr val="FFC000"/>
                </a:solidFill>
                <a:latin typeface="Comic Sans MS" pitchFamily="66" charset="0"/>
              </a:rPr>
            </a:br>
            <a:r>
              <a:rPr lang="en-US" sz="1200" b="1" dirty="0">
                <a:solidFill>
                  <a:schemeClr val="bg1"/>
                </a:solidFill>
                <a:latin typeface="Comic Sans MS" pitchFamily="66" charset="0"/>
              </a:rPr>
              <a:t/>
            </a:r>
            <a:br>
              <a:rPr lang="en-US" sz="1200" b="1" dirty="0">
                <a:solidFill>
                  <a:schemeClr val="bg1"/>
                </a:solidFill>
                <a:latin typeface="Comic Sans MS" pitchFamily="66" charset="0"/>
              </a:rPr>
            </a:br>
            <a:endParaRPr lang="en-US" sz="1200" b="1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 marL="342900" indent="-342900"/>
            <a:r>
              <a:rPr lang="en-US" sz="1800" b="1" dirty="0" smtClean="0">
                <a:solidFill>
                  <a:srgbClr val="FF99FF"/>
                </a:solidFill>
                <a:latin typeface="Comic Sans MS" pitchFamily="66" charset="0"/>
              </a:rPr>
              <a:t>3.Group </a:t>
            </a:r>
            <a:r>
              <a:rPr lang="en-US" sz="1800" b="1" dirty="0">
                <a:solidFill>
                  <a:srgbClr val="FF99FF"/>
                </a:solidFill>
                <a:latin typeface="Comic Sans MS" pitchFamily="66" charset="0"/>
              </a:rPr>
              <a:t>C: </a:t>
            </a:r>
            <a:r>
              <a:rPr lang="en-US" sz="1800" b="1" dirty="0" err="1" smtClean="0">
                <a:solidFill>
                  <a:srgbClr val="FF99FF"/>
                </a:solidFill>
                <a:latin typeface="Comic Sans MS" pitchFamily="66" charset="0"/>
              </a:rPr>
              <a:t>réponse</a:t>
            </a:r>
            <a:r>
              <a:rPr lang="en-US" sz="1800" b="1" dirty="0" smtClean="0">
                <a:solidFill>
                  <a:srgbClr val="FF99FF"/>
                </a:solidFill>
                <a:latin typeface="Comic Sans MS" pitchFamily="66" charset="0"/>
              </a:rPr>
              <a:t> à la </a:t>
            </a:r>
            <a:r>
              <a:rPr lang="en-US" sz="1800" b="1" dirty="0" err="1" smtClean="0">
                <a:solidFill>
                  <a:srgbClr val="FF99FF"/>
                </a:solidFill>
                <a:latin typeface="Comic Sans MS" pitchFamily="66" charset="0"/>
              </a:rPr>
              <a:t>corticothérapie</a:t>
            </a:r>
            <a:endParaRPr lang="en-US" sz="1800" b="1" dirty="0" smtClean="0">
              <a:solidFill>
                <a:srgbClr val="FF99FF"/>
              </a:solidFill>
              <a:latin typeface="Comic Sans MS" pitchFamily="66" charset="0"/>
            </a:endParaRPr>
          </a:p>
          <a:p>
            <a:r>
              <a:rPr lang="en-US" sz="1800" b="1" dirty="0" smtClean="0">
                <a:solidFill>
                  <a:srgbClr val="FF99FF"/>
                </a:solidFill>
                <a:latin typeface="Comic Sans MS" pitchFamily="66" charset="0"/>
              </a:rPr>
              <a:t> </a:t>
            </a:r>
            <a:r>
              <a:rPr lang="en-US" sz="1200" b="1" dirty="0" smtClean="0">
                <a:solidFill>
                  <a:schemeClr val="bg1"/>
                </a:solidFill>
                <a:latin typeface="Comic Sans MS" pitchFamily="66" charset="0"/>
              </a:rPr>
              <a:t>Il </a:t>
            </a:r>
            <a:r>
              <a:rPr lang="en-US" sz="1200" b="1" dirty="0" err="1" smtClean="0">
                <a:solidFill>
                  <a:schemeClr val="bg1"/>
                </a:solidFill>
                <a:latin typeface="Comic Sans MS" pitchFamily="66" charset="0"/>
              </a:rPr>
              <a:t>faut</a:t>
            </a:r>
            <a:r>
              <a:rPr lang="en-US" sz="12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1200" b="1" dirty="0" err="1" smtClean="0">
                <a:solidFill>
                  <a:schemeClr val="bg1"/>
                </a:solidFill>
                <a:latin typeface="Comic Sans MS" pitchFamily="66" charset="0"/>
              </a:rPr>
              <a:t>remplir</a:t>
            </a:r>
            <a:r>
              <a:rPr lang="en-US" sz="12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1200" b="1" dirty="0" err="1" smtClean="0">
                <a:solidFill>
                  <a:srgbClr val="00FF00"/>
                </a:solidFill>
                <a:latin typeface="Comic Sans MS" pitchFamily="66" charset="0"/>
              </a:rPr>
              <a:t>tous</a:t>
            </a:r>
            <a:r>
              <a:rPr lang="en-US" sz="1200" b="1" dirty="0" smtClean="0">
                <a:solidFill>
                  <a:srgbClr val="00FF00"/>
                </a:solidFill>
                <a:latin typeface="Comic Sans MS" pitchFamily="66" charset="0"/>
              </a:rPr>
              <a:t> les </a:t>
            </a:r>
            <a:r>
              <a:rPr lang="en-US" sz="1200" b="1" dirty="0" err="1" smtClean="0">
                <a:solidFill>
                  <a:srgbClr val="00FF00"/>
                </a:solidFill>
                <a:latin typeface="Comic Sans MS" pitchFamily="66" charset="0"/>
              </a:rPr>
              <a:t>critères</a:t>
            </a:r>
            <a:r>
              <a:rPr lang="en-US" sz="1200" b="1" dirty="0" smtClean="0">
                <a:solidFill>
                  <a:srgbClr val="00FF00"/>
                </a:solidFill>
                <a:latin typeface="Comic Sans MS" pitchFamily="66" charset="0"/>
              </a:rPr>
              <a:t> </a:t>
            </a:r>
            <a:r>
              <a:rPr lang="en-US" sz="1200" b="1" dirty="0" err="1" smtClean="0">
                <a:solidFill>
                  <a:srgbClr val="00FF00"/>
                </a:solidFill>
                <a:latin typeface="Comic Sans MS" pitchFamily="66" charset="0"/>
              </a:rPr>
              <a:t>suivants</a:t>
            </a:r>
            <a:r>
              <a:rPr lang="en-US" sz="1200" b="1" dirty="0" smtClean="0">
                <a:solidFill>
                  <a:srgbClr val="00FF00"/>
                </a:solidFill>
                <a:latin typeface="Comic Sans MS" pitchFamily="66" charset="0"/>
              </a:rPr>
              <a:t> </a:t>
            </a:r>
            <a:r>
              <a:rPr lang="en-US" sz="1200" b="1" dirty="0" smtClean="0">
                <a:solidFill>
                  <a:schemeClr val="bg1"/>
                </a:solidFill>
                <a:latin typeface="Comic Sans MS" pitchFamily="66" charset="0"/>
              </a:rPr>
              <a:t>:</a:t>
            </a:r>
          </a:p>
          <a:p>
            <a:endParaRPr lang="en-US" sz="1200" b="1" dirty="0" smtClean="0">
              <a:solidFill>
                <a:schemeClr val="bg1"/>
              </a:solidFill>
              <a:latin typeface="Comic Sans MS" pitchFamily="66" charset="0"/>
            </a:endParaRPr>
          </a:p>
          <a:p>
            <a:r>
              <a:rPr lang="en-US" sz="1200" b="1" dirty="0" smtClean="0">
                <a:solidFill>
                  <a:schemeClr val="bg1"/>
                </a:solidFill>
                <a:latin typeface="Comic Sans MS" pitchFamily="66" charset="0"/>
              </a:rPr>
              <a:t>-</a:t>
            </a:r>
            <a:r>
              <a:rPr lang="en-US" sz="1200" b="1" dirty="0" err="1" smtClean="0">
                <a:solidFill>
                  <a:schemeClr val="bg1"/>
                </a:solidFill>
                <a:latin typeface="Comic Sans MS" pitchFamily="66" charset="0"/>
              </a:rPr>
              <a:t>pancréatite</a:t>
            </a:r>
            <a:r>
              <a:rPr lang="en-US" sz="12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1200" b="1" dirty="0" err="1" smtClean="0">
                <a:solidFill>
                  <a:schemeClr val="bg1"/>
                </a:solidFill>
                <a:latin typeface="Comic Sans MS" pitchFamily="66" charset="0"/>
              </a:rPr>
              <a:t>inexpliquée</a:t>
            </a:r>
            <a:r>
              <a:rPr lang="en-US" sz="1200" b="1" dirty="0" smtClean="0">
                <a:solidFill>
                  <a:schemeClr val="bg1"/>
                </a:solidFill>
                <a:latin typeface="Comic Sans MS" pitchFamily="66" charset="0"/>
              </a:rPr>
              <a:t> après </a:t>
            </a:r>
            <a:r>
              <a:rPr lang="en-US" sz="1200" b="1" dirty="0" err="1" smtClean="0">
                <a:solidFill>
                  <a:schemeClr val="bg1"/>
                </a:solidFill>
                <a:latin typeface="Comic Sans MS" pitchFamily="66" charset="0"/>
              </a:rPr>
              <a:t>échec</a:t>
            </a:r>
            <a:r>
              <a:rPr lang="en-US" sz="1200" b="1" dirty="0" smtClean="0">
                <a:solidFill>
                  <a:schemeClr val="bg1"/>
                </a:solidFill>
                <a:latin typeface="Comic Sans MS" pitchFamily="66" charset="0"/>
              </a:rPr>
              <a:t> de la </a:t>
            </a:r>
            <a:r>
              <a:rPr lang="en-US" sz="1200" b="1" dirty="0" err="1" smtClean="0">
                <a:solidFill>
                  <a:schemeClr val="bg1"/>
                </a:solidFill>
                <a:latin typeface="Comic Sans MS" pitchFamily="66" charset="0"/>
              </a:rPr>
              <a:t>recherche</a:t>
            </a:r>
            <a:r>
              <a:rPr lang="en-US" sz="1200" b="1" dirty="0" smtClean="0">
                <a:solidFill>
                  <a:schemeClr val="bg1"/>
                </a:solidFill>
                <a:latin typeface="Comic Sans MS" pitchFamily="66" charset="0"/>
              </a:rPr>
              <a:t> de </a:t>
            </a:r>
            <a:r>
              <a:rPr lang="en-US" sz="1200" b="1" dirty="0" err="1" smtClean="0">
                <a:solidFill>
                  <a:schemeClr val="bg1"/>
                </a:solidFill>
                <a:latin typeface="Comic Sans MS" pitchFamily="66" charset="0"/>
              </a:rPr>
              <a:t>toutes</a:t>
            </a:r>
            <a:r>
              <a:rPr lang="en-US" sz="1200" b="1" dirty="0" smtClean="0">
                <a:solidFill>
                  <a:schemeClr val="bg1"/>
                </a:solidFill>
                <a:latin typeface="Comic Sans MS" pitchFamily="66" charset="0"/>
              </a:rPr>
              <a:t> les causes </a:t>
            </a:r>
            <a:r>
              <a:rPr lang="en-US" sz="1200" b="1" dirty="0" err="1" smtClean="0">
                <a:solidFill>
                  <a:schemeClr val="bg1"/>
                </a:solidFill>
                <a:latin typeface="Comic Sans MS" pitchFamily="66" charset="0"/>
              </a:rPr>
              <a:t>connues</a:t>
            </a:r>
            <a:r>
              <a:rPr lang="en-US" sz="1200" b="1" dirty="0" smtClean="0">
                <a:solidFill>
                  <a:schemeClr val="bg1"/>
                </a:solidFill>
                <a:latin typeface="Comic Sans MS" pitchFamily="66" charset="0"/>
              </a:rPr>
              <a:t> y </a:t>
            </a:r>
            <a:r>
              <a:rPr lang="en-US" sz="1200" b="1" dirty="0" err="1" smtClean="0">
                <a:solidFill>
                  <a:schemeClr val="bg1"/>
                </a:solidFill>
                <a:latin typeface="Comic Sans MS" pitchFamily="66" charset="0"/>
              </a:rPr>
              <a:t>compris</a:t>
            </a:r>
            <a:r>
              <a:rPr lang="en-US" sz="1200" b="1" dirty="0" smtClean="0">
                <a:solidFill>
                  <a:schemeClr val="bg1"/>
                </a:solidFill>
                <a:latin typeface="Comic Sans MS" pitchFamily="66" charset="0"/>
              </a:rPr>
              <a:t> le cancer </a:t>
            </a:r>
          </a:p>
          <a:p>
            <a:endParaRPr lang="en-US" sz="1200" b="1" dirty="0" smtClean="0">
              <a:solidFill>
                <a:schemeClr val="bg1"/>
              </a:solidFill>
              <a:latin typeface="Comic Sans MS" pitchFamily="66" charset="0"/>
            </a:endParaRPr>
          </a:p>
          <a:p>
            <a:r>
              <a:rPr lang="en-US" sz="1200" b="1" dirty="0" smtClean="0">
                <a:solidFill>
                  <a:schemeClr val="bg1"/>
                </a:solidFill>
                <a:latin typeface="Comic Sans MS" pitchFamily="66" charset="0"/>
              </a:rPr>
              <a:t>-</a:t>
            </a:r>
            <a:r>
              <a:rPr lang="en-US" sz="1200" b="1" dirty="0" err="1" smtClean="0">
                <a:solidFill>
                  <a:schemeClr val="bg1"/>
                </a:solidFill>
                <a:latin typeface="Comic Sans MS" pitchFamily="66" charset="0"/>
              </a:rPr>
              <a:t>taux</a:t>
            </a:r>
            <a:r>
              <a:rPr lang="en-US" sz="1200" b="1" dirty="0" smtClean="0">
                <a:solidFill>
                  <a:schemeClr val="bg1"/>
                </a:solidFill>
                <a:latin typeface="Comic Sans MS" pitchFamily="66" charset="0"/>
              </a:rPr>
              <a:t> d'IgG4 </a:t>
            </a:r>
            <a:r>
              <a:rPr lang="en-US" sz="1200" b="1" dirty="0" err="1" smtClean="0">
                <a:solidFill>
                  <a:schemeClr val="bg1"/>
                </a:solidFill>
                <a:latin typeface="Comic Sans MS" pitchFamily="66" charset="0"/>
              </a:rPr>
              <a:t>sériques</a:t>
            </a:r>
            <a:r>
              <a:rPr lang="en-US" sz="12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1200" b="1" dirty="0" err="1" smtClean="0">
                <a:solidFill>
                  <a:schemeClr val="bg1"/>
                </a:solidFill>
                <a:latin typeface="Comic Sans MS" pitchFamily="66" charset="0"/>
              </a:rPr>
              <a:t>élevés</a:t>
            </a:r>
            <a:r>
              <a:rPr lang="en-US" sz="1200" b="1" dirty="0" smtClean="0">
                <a:solidFill>
                  <a:schemeClr val="bg1"/>
                </a:solidFill>
                <a:latin typeface="Comic Sans MS" pitchFamily="66" charset="0"/>
              </a:rPr>
              <a:t> et/</a:t>
            </a:r>
            <a:r>
              <a:rPr lang="en-US" sz="1200" b="1" dirty="0" err="1" smtClean="0">
                <a:solidFill>
                  <a:schemeClr val="bg1"/>
                </a:solidFill>
                <a:latin typeface="Comic Sans MS" pitchFamily="66" charset="0"/>
              </a:rPr>
              <a:t>ou</a:t>
            </a:r>
            <a:r>
              <a:rPr lang="en-US" sz="12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1200" b="1" dirty="0" err="1" smtClean="0">
                <a:solidFill>
                  <a:schemeClr val="bg1"/>
                </a:solidFill>
                <a:latin typeface="Comic Sans MS" pitchFamily="66" charset="0"/>
              </a:rPr>
              <a:t>atteinte</a:t>
            </a:r>
            <a:r>
              <a:rPr lang="en-US" sz="12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1200" b="1" dirty="0" err="1" smtClean="0">
                <a:solidFill>
                  <a:schemeClr val="bg1"/>
                </a:solidFill>
                <a:latin typeface="Comic Sans MS" pitchFamily="66" charset="0"/>
              </a:rPr>
              <a:t>d'autres</a:t>
            </a:r>
            <a:r>
              <a:rPr lang="en-US" sz="12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1200" b="1" dirty="0" err="1" smtClean="0">
                <a:solidFill>
                  <a:schemeClr val="bg1"/>
                </a:solidFill>
                <a:latin typeface="Comic Sans MS" pitchFamily="66" charset="0"/>
              </a:rPr>
              <a:t>organes</a:t>
            </a:r>
            <a:r>
              <a:rPr lang="en-US" sz="12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1200" b="1" dirty="0" err="1" smtClean="0">
                <a:solidFill>
                  <a:schemeClr val="bg1"/>
                </a:solidFill>
                <a:latin typeface="Comic Sans MS" pitchFamily="66" charset="0"/>
              </a:rPr>
              <a:t>confirmée</a:t>
            </a:r>
            <a:r>
              <a:rPr lang="en-US" sz="1200" b="1" dirty="0" smtClean="0">
                <a:solidFill>
                  <a:schemeClr val="bg1"/>
                </a:solidFill>
                <a:latin typeface="Comic Sans MS" pitchFamily="66" charset="0"/>
              </a:rPr>
              <a:t> par la </a:t>
            </a:r>
            <a:r>
              <a:rPr lang="en-US" sz="1200" b="1" dirty="0" err="1" smtClean="0">
                <a:solidFill>
                  <a:schemeClr val="bg1"/>
                </a:solidFill>
                <a:latin typeface="Comic Sans MS" pitchFamily="66" charset="0"/>
              </a:rPr>
              <a:t>présence</a:t>
            </a:r>
            <a:r>
              <a:rPr lang="en-US" sz="1200" b="1" dirty="0" smtClean="0">
                <a:solidFill>
                  <a:schemeClr val="bg1"/>
                </a:solidFill>
                <a:latin typeface="Comic Sans MS" pitchFamily="66" charset="0"/>
              </a:rPr>
              <a:t> de cellules IgG4 positives en </a:t>
            </a:r>
            <a:r>
              <a:rPr lang="en-US" sz="1200" b="1" dirty="0" err="1" smtClean="0">
                <a:solidFill>
                  <a:schemeClr val="bg1"/>
                </a:solidFill>
                <a:latin typeface="Comic Sans MS" pitchFamily="66" charset="0"/>
              </a:rPr>
              <a:t>quentité</a:t>
            </a:r>
            <a:r>
              <a:rPr lang="en-US" sz="12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1200" b="1" dirty="0" err="1" smtClean="0">
                <a:solidFill>
                  <a:schemeClr val="bg1"/>
                </a:solidFill>
                <a:latin typeface="Comic Sans MS" pitchFamily="66" charset="0"/>
              </a:rPr>
              <a:t>abondante</a:t>
            </a:r>
            <a:endParaRPr lang="en-US" sz="1200" b="1" dirty="0" smtClean="0">
              <a:solidFill>
                <a:schemeClr val="bg1"/>
              </a:solidFill>
              <a:latin typeface="Comic Sans MS" pitchFamily="66" charset="0"/>
            </a:endParaRPr>
          </a:p>
          <a:p>
            <a:r>
              <a:rPr lang="en-US" sz="1200" b="1" dirty="0">
                <a:solidFill>
                  <a:schemeClr val="bg1"/>
                </a:solidFill>
                <a:latin typeface="Comic Sans MS" pitchFamily="66" charset="0"/>
              </a:rPr>
              <a:t/>
            </a:r>
            <a:br>
              <a:rPr lang="en-US" sz="1200" b="1" dirty="0">
                <a:solidFill>
                  <a:schemeClr val="bg1"/>
                </a:solidFill>
                <a:latin typeface="Comic Sans MS" pitchFamily="66" charset="0"/>
              </a:rPr>
            </a:br>
            <a:r>
              <a:rPr lang="en-US" sz="1200" b="1" dirty="0" smtClean="0">
                <a:solidFill>
                  <a:schemeClr val="bg1"/>
                </a:solidFill>
                <a:latin typeface="Comic Sans MS" pitchFamily="66" charset="0"/>
              </a:rPr>
              <a:t>-</a:t>
            </a:r>
            <a:r>
              <a:rPr lang="en-US" sz="1200" b="1" dirty="0" err="1" smtClean="0">
                <a:solidFill>
                  <a:schemeClr val="bg1"/>
                </a:solidFill>
                <a:latin typeface="Comic Sans MS" pitchFamily="66" charset="0"/>
              </a:rPr>
              <a:t>guérison</a:t>
            </a:r>
            <a:r>
              <a:rPr lang="en-US" sz="12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1200" b="1" dirty="0" err="1" smtClean="0">
                <a:solidFill>
                  <a:schemeClr val="bg1"/>
                </a:solidFill>
                <a:latin typeface="Comic Sans MS" pitchFamily="66" charset="0"/>
              </a:rPr>
              <a:t>ou</a:t>
            </a:r>
            <a:r>
              <a:rPr lang="en-US" sz="12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1200" b="1" dirty="0" err="1" smtClean="0">
                <a:solidFill>
                  <a:schemeClr val="bg1"/>
                </a:solidFill>
                <a:latin typeface="Comic Sans MS" pitchFamily="66" charset="0"/>
              </a:rPr>
              <a:t>régression</a:t>
            </a:r>
            <a:r>
              <a:rPr lang="en-US" sz="12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1200" b="1" dirty="0" err="1" smtClean="0">
                <a:solidFill>
                  <a:schemeClr val="bg1"/>
                </a:solidFill>
                <a:latin typeface="Comic Sans MS" pitchFamily="66" charset="0"/>
              </a:rPr>
              <a:t>marquée</a:t>
            </a:r>
            <a:r>
              <a:rPr lang="en-US" sz="1200" b="1" dirty="0" smtClean="0">
                <a:solidFill>
                  <a:schemeClr val="bg1"/>
                </a:solidFill>
                <a:latin typeface="Comic Sans MS" pitchFamily="66" charset="0"/>
              </a:rPr>
              <a:t> de </a:t>
            </a:r>
            <a:r>
              <a:rPr lang="en-US" sz="1200" b="1" dirty="0" err="1" smtClean="0">
                <a:solidFill>
                  <a:schemeClr val="bg1"/>
                </a:solidFill>
                <a:latin typeface="Comic Sans MS" pitchFamily="66" charset="0"/>
              </a:rPr>
              <a:t>l'atteinte</a:t>
            </a:r>
            <a:r>
              <a:rPr lang="en-US" sz="12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1200" b="1" dirty="0" err="1" smtClean="0">
                <a:solidFill>
                  <a:schemeClr val="bg1"/>
                </a:solidFill>
                <a:latin typeface="Comic Sans MS" pitchFamily="66" charset="0"/>
              </a:rPr>
              <a:t>pancréatique</a:t>
            </a:r>
            <a:r>
              <a:rPr lang="en-US" sz="1200" b="1" dirty="0" smtClean="0">
                <a:solidFill>
                  <a:schemeClr val="bg1"/>
                </a:solidFill>
                <a:latin typeface="Comic Sans MS" pitchFamily="66" charset="0"/>
              </a:rPr>
              <a:t> et/</a:t>
            </a:r>
            <a:r>
              <a:rPr lang="en-US" sz="1200" b="1" dirty="0" err="1" smtClean="0">
                <a:solidFill>
                  <a:schemeClr val="bg1"/>
                </a:solidFill>
                <a:latin typeface="Comic Sans MS" pitchFamily="66" charset="0"/>
              </a:rPr>
              <a:t>ou</a:t>
            </a:r>
            <a:r>
              <a:rPr lang="en-US" sz="1200" b="1" dirty="0" smtClean="0">
                <a:solidFill>
                  <a:schemeClr val="bg1"/>
                </a:solidFill>
                <a:latin typeface="Comic Sans MS" pitchFamily="66" charset="0"/>
              </a:rPr>
              <a:t> des manifestations </a:t>
            </a:r>
            <a:r>
              <a:rPr lang="en-US" sz="1200" b="1" dirty="0" err="1" smtClean="0">
                <a:solidFill>
                  <a:schemeClr val="bg1"/>
                </a:solidFill>
                <a:latin typeface="Comic Sans MS" pitchFamily="66" charset="0"/>
              </a:rPr>
              <a:t>extrapancréatiques</a:t>
            </a:r>
            <a:r>
              <a:rPr lang="en-US" sz="12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1200" b="1" dirty="0" err="1" smtClean="0">
                <a:solidFill>
                  <a:schemeClr val="bg1"/>
                </a:solidFill>
                <a:latin typeface="Comic Sans MS" pitchFamily="66" charset="0"/>
              </a:rPr>
              <a:t>sous</a:t>
            </a:r>
            <a:r>
              <a:rPr lang="en-US" sz="12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1200" b="1" dirty="0" err="1" smtClean="0">
                <a:solidFill>
                  <a:schemeClr val="bg1"/>
                </a:solidFill>
                <a:latin typeface="Comic Sans MS" pitchFamily="66" charset="0"/>
              </a:rPr>
              <a:t>corticothérapie</a:t>
            </a:r>
            <a:endParaRPr lang="en-US" sz="12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179512" y="0"/>
            <a:ext cx="64738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400" b="1" dirty="0" smtClean="0">
                <a:solidFill>
                  <a:schemeClr val="bg1"/>
                </a:solidFill>
                <a:latin typeface="Comic Sans MS" pitchFamily="66" charset="0"/>
              </a:rPr>
              <a:t>- Les </a:t>
            </a:r>
            <a:r>
              <a:rPr lang="fr-FR" sz="2400" b="1" dirty="0" smtClean="0">
                <a:solidFill>
                  <a:srgbClr val="FFFF00"/>
                </a:solidFill>
                <a:latin typeface="Comic Sans MS" pitchFamily="66" charset="0"/>
              </a:rPr>
              <a:t>critères </a:t>
            </a:r>
            <a:r>
              <a:rPr lang="fr-FR" sz="2400" b="1" dirty="0" err="1" smtClean="0">
                <a:solidFill>
                  <a:srgbClr val="FFFF00"/>
                </a:solidFill>
                <a:latin typeface="Comic Sans MS" pitchFamily="66" charset="0"/>
              </a:rPr>
              <a:t>HISORt</a:t>
            </a:r>
            <a:r>
              <a:rPr lang="fr-FR" sz="2400" b="1" dirty="0" smtClean="0">
                <a:solidFill>
                  <a:srgbClr val="FFFF00"/>
                </a:solidFill>
                <a:latin typeface="Comic Sans MS" pitchFamily="66" charset="0"/>
              </a:rPr>
              <a:t>   2006</a:t>
            </a:r>
            <a:endParaRPr lang="fr-FR" sz="24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2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2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bldLvl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0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6752" y="162894"/>
            <a:ext cx="6343650" cy="4720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1" y="5013176"/>
            <a:ext cx="914399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  <a:latin typeface="Comic Sans MS" pitchFamily="66" charset="0"/>
              </a:rPr>
              <a:t>--</a:t>
            </a:r>
            <a:r>
              <a:rPr lang="en-US" sz="1400" b="1" dirty="0" err="1" smtClean="0">
                <a:solidFill>
                  <a:schemeClr val="bg1"/>
                </a:solidFill>
                <a:latin typeface="Comic Sans MS" pitchFamily="66" charset="0"/>
              </a:rPr>
              <a:t>infiltrat</a:t>
            </a:r>
            <a:r>
              <a:rPr lang="en-US" sz="14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latin typeface="Comic Sans MS" pitchFamily="66" charset="0"/>
              </a:rPr>
              <a:t>lymphoplasmocytaire</a:t>
            </a:r>
            <a:r>
              <a:rPr lang="en-US" sz="1400" b="1" dirty="0" smtClean="0">
                <a:solidFill>
                  <a:schemeClr val="bg1"/>
                </a:solidFill>
                <a:latin typeface="Comic Sans MS" pitchFamily="66" charset="0"/>
              </a:rPr>
              <a:t> avec </a:t>
            </a:r>
            <a:r>
              <a:rPr lang="en-US" sz="1400" b="1" dirty="0" err="1" smtClean="0">
                <a:solidFill>
                  <a:schemeClr val="bg1"/>
                </a:solidFill>
                <a:latin typeface="Comic Sans MS" pitchFamily="66" charset="0"/>
              </a:rPr>
              <a:t>fibrose</a:t>
            </a:r>
            <a:r>
              <a:rPr lang="en-US" sz="14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latin typeface="Comic Sans MS" pitchFamily="66" charset="0"/>
              </a:rPr>
              <a:t>storiforme</a:t>
            </a:r>
            <a:r>
              <a:rPr lang="en-US" sz="1400" b="1" dirty="0" smtClean="0">
                <a:solidFill>
                  <a:schemeClr val="bg1"/>
                </a:solidFill>
                <a:latin typeface="Comic Sans MS" pitchFamily="66" charset="0"/>
              </a:rPr>
              <a:t> et </a:t>
            </a:r>
            <a:r>
              <a:rPr lang="en-US" sz="1400" b="1" dirty="0" err="1" smtClean="0">
                <a:solidFill>
                  <a:schemeClr val="bg1"/>
                </a:solidFill>
                <a:latin typeface="Comic Sans MS" pitchFamily="66" charset="0"/>
              </a:rPr>
              <a:t>phlébite</a:t>
            </a:r>
            <a:r>
              <a:rPr lang="en-US" sz="14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latin typeface="Comic Sans MS" pitchFamily="66" charset="0"/>
              </a:rPr>
              <a:t>oblitérante</a:t>
            </a:r>
            <a:endParaRPr lang="en-US" sz="1400" b="1" dirty="0" smtClean="0">
              <a:solidFill>
                <a:schemeClr val="bg1"/>
              </a:solidFill>
              <a:latin typeface="Comic Sans MS" pitchFamily="66" charset="0"/>
            </a:endParaRPr>
          </a:p>
          <a:p>
            <a:endParaRPr lang="en-US" sz="1400" b="1" dirty="0">
              <a:solidFill>
                <a:schemeClr val="bg1"/>
              </a:solidFill>
              <a:latin typeface="Comic Sans MS" pitchFamily="66" charset="0"/>
            </a:endParaRPr>
          </a:p>
          <a:p>
            <a:endParaRPr lang="en-US" sz="1400" b="1" dirty="0">
              <a:solidFill>
                <a:schemeClr val="bg1"/>
              </a:solidFill>
              <a:latin typeface="Comic Sans MS" pitchFamily="66" charset="0"/>
            </a:endParaRPr>
          </a:p>
          <a:p>
            <a:r>
              <a:rPr lang="en-US" sz="1400" b="1" dirty="0" smtClean="0">
                <a:solidFill>
                  <a:schemeClr val="bg1"/>
                </a:solidFill>
                <a:latin typeface="Comic Sans MS" pitchFamily="66" charset="0"/>
              </a:rPr>
              <a:t>-</a:t>
            </a:r>
            <a:r>
              <a:rPr lang="en-US" sz="1400" b="1" dirty="0" err="1" smtClean="0">
                <a:solidFill>
                  <a:schemeClr val="bg1"/>
                </a:solidFill>
                <a:latin typeface="Comic Sans MS" pitchFamily="66" charset="0"/>
              </a:rPr>
              <a:t>infiltrat</a:t>
            </a:r>
            <a:r>
              <a:rPr lang="en-US" sz="14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latin typeface="Comic Sans MS" pitchFamily="66" charset="0"/>
              </a:rPr>
              <a:t>lymphoplasmocytaire</a:t>
            </a:r>
            <a:r>
              <a:rPr lang="en-US" sz="1400" b="1" dirty="0" smtClean="0">
                <a:solidFill>
                  <a:schemeClr val="bg1"/>
                </a:solidFill>
                <a:latin typeface="Comic Sans MS" pitchFamily="66" charset="0"/>
              </a:rPr>
              <a:t> avec </a:t>
            </a:r>
            <a:r>
              <a:rPr lang="en-US" sz="1400" b="1" dirty="0" err="1" smtClean="0">
                <a:solidFill>
                  <a:schemeClr val="bg1"/>
                </a:solidFill>
                <a:latin typeface="Comic Sans MS" pitchFamily="66" charset="0"/>
              </a:rPr>
              <a:t>fibrose</a:t>
            </a:r>
            <a:r>
              <a:rPr lang="en-US" sz="14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latin typeface="Comic Sans MS" pitchFamily="66" charset="0"/>
              </a:rPr>
              <a:t>storiforme</a:t>
            </a:r>
            <a:r>
              <a:rPr lang="en-US" sz="1400" b="1" dirty="0" smtClean="0">
                <a:solidFill>
                  <a:schemeClr val="bg1"/>
                </a:solidFill>
                <a:latin typeface="Comic Sans MS" pitchFamily="66" charset="0"/>
              </a:rPr>
              <a:t> et </a:t>
            </a:r>
            <a:r>
              <a:rPr lang="en-US" sz="1400" b="1" dirty="0" err="1" smtClean="0">
                <a:solidFill>
                  <a:schemeClr val="bg1"/>
                </a:solidFill>
                <a:latin typeface="Comic Sans MS" pitchFamily="66" charset="0"/>
              </a:rPr>
              <a:t>présence</a:t>
            </a:r>
            <a:r>
              <a:rPr lang="en-US" sz="14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latin typeface="Comic Sans MS" pitchFamily="66" charset="0"/>
              </a:rPr>
              <a:t>d'une</a:t>
            </a:r>
            <a:r>
              <a:rPr lang="en-US" sz="14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latin typeface="Comic Sans MS" pitchFamily="66" charset="0"/>
              </a:rPr>
              <a:t>quantité</a:t>
            </a:r>
            <a:r>
              <a:rPr lang="en-US" sz="14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latin typeface="Comic Sans MS" pitchFamily="66" charset="0"/>
              </a:rPr>
              <a:t>importante</a:t>
            </a:r>
            <a:r>
              <a:rPr lang="en-US" sz="1400" b="1" dirty="0" smtClean="0">
                <a:solidFill>
                  <a:schemeClr val="bg1"/>
                </a:solidFill>
                <a:latin typeface="Comic Sans MS" pitchFamily="66" charset="0"/>
              </a:rPr>
              <a:t> de cellules IgG4 positives (≥ 10 </a:t>
            </a:r>
            <a:r>
              <a:rPr lang="en-US" sz="1400" b="1" dirty="0" err="1" smtClean="0">
                <a:solidFill>
                  <a:schemeClr val="bg1"/>
                </a:solidFill>
                <a:latin typeface="Comic Sans MS" pitchFamily="66" charset="0"/>
              </a:rPr>
              <a:t>cll</a:t>
            </a:r>
            <a:r>
              <a:rPr lang="en-US" sz="1400" b="1" dirty="0" smtClean="0">
                <a:solidFill>
                  <a:schemeClr val="bg1"/>
                </a:solidFill>
                <a:latin typeface="Comic Sans MS" pitchFamily="66" charset="0"/>
              </a:rPr>
              <a:t>/champ </a:t>
            </a:r>
            <a:r>
              <a:rPr lang="en-US" sz="1400" b="1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1400" b="1" dirty="0" smtClean="0">
                <a:solidFill>
                  <a:schemeClr val="bg1"/>
                </a:solidFill>
                <a:latin typeface="Comic Sans MS" pitchFamily="66" charset="0"/>
              </a:rPr>
              <a:t>à fort </a:t>
            </a:r>
            <a:r>
              <a:rPr lang="en-US" sz="1400" b="1" dirty="0" err="1" smtClean="0">
                <a:solidFill>
                  <a:schemeClr val="bg1"/>
                </a:solidFill>
                <a:latin typeface="Comic Sans MS" pitchFamily="66" charset="0"/>
              </a:rPr>
              <a:t>grossissement</a:t>
            </a:r>
            <a:r>
              <a:rPr lang="en-US" sz="1400" b="1" dirty="0" smtClean="0">
                <a:solidFill>
                  <a:schemeClr val="bg1"/>
                </a:solidFill>
                <a:latin typeface="Comic Sans MS" pitchFamily="66" charset="0"/>
              </a:rPr>
              <a:t> )</a:t>
            </a:r>
          </a:p>
          <a:p>
            <a:endParaRPr lang="en-US" sz="14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Freeform 2"/>
          <p:cNvSpPr>
            <a:spLocks/>
          </p:cNvSpPr>
          <p:nvPr/>
        </p:nvSpPr>
        <p:spPr bwMode="auto">
          <a:xfrm>
            <a:off x="6400800" y="1981200"/>
            <a:ext cx="2144713" cy="1323975"/>
          </a:xfrm>
          <a:custGeom>
            <a:avLst/>
            <a:gdLst>
              <a:gd name="T0" fmla="*/ 2147483647 w 1630"/>
              <a:gd name="T1" fmla="*/ 2147483647 h 1016"/>
              <a:gd name="T2" fmla="*/ 2147483647 w 1630"/>
              <a:gd name="T3" fmla="*/ 2147483647 h 1016"/>
              <a:gd name="T4" fmla="*/ 2147483647 w 1630"/>
              <a:gd name="T5" fmla="*/ 2147483647 h 1016"/>
              <a:gd name="T6" fmla="*/ 2147483647 w 1630"/>
              <a:gd name="T7" fmla="*/ 2147483647 h 1016"/>
              <a:gd name="T8" fmla="*/ 2147483647 w 1630"/>
              <a:gd name="T9" fmla="*/ 2147483647 h 1016"/>
              <a:gd name="T10" fmla="*/ 2147483647 w 1630"/>
              <a:gd name="T11" fmla="*/ 2147483647 h 1016"/>
              <a:gd name="T12" fmla="*/ 2147483647 w 1630"/>
              <a:gd name="T13" fmla="*/ 2147483647 h 1016"/>
              <a:gd name="T14" fmla="*/ 2147483647 w 1630"/>
              <a:gd name="T15" fmla="*/ 2147483647 h 1016"/>
              <a:gd name="T16" fmla="*/ 2147483647 w 1630"/>
              <a:gd name="T17" fmla="*/ 2147483647 h 1016"/>
              <a:gd name="T18" fmla="*/ 2147483647 w 1630"/>
              <a:gd name="T19" fmla="*/ 0 h 1016"/>
              <a:gd name="T20" fmla="*/ 2147483647 w 1630"/>
              <a:gd name="T21" fmla="*/ 2147483647 h 1016"/>
              <a:gd name="T22" fmla="*/ 2147483647 w 1630"/>
              <a:gd name="T23" fmla="*/ 2147483647 h 1016"/>
              <a:gd name="T24" fmla="*/ 2147483647 w 1630"/>
              <a:gd name="T25" fmla="*/ 2147483647 h 1016"/>
              <a:gd name="T26" fmla="*/ 2147483647 w 1630"/>
              <a:gd name="T27" fmla="*/ 2147483647 h 1016"/>
              <a:gd name="T28" fmla="*/ 2147483647 w 1630"/>
              <a:gd name="T29" fmla="*/ 2147483647 h 1016"/>
              <a:gd name="T30" fmla="*/ 2147483647 w 1630"/>
              <a:gd name="T31" fmla="*/ 2147483647 h 1016"/>
              <a:gd name="T32" fmla="*/ 2147483647 w 1630"/>
              <a:gd name="T33" fmla="*/ 2147483647 h 1016"/>
              <a:gd name="T34" fmla="*/ 2147483647 w 1630"/>
              <a:gd name="T35" fmla="*/ 2147483647 h 1016"/>
              <a:gd name="T36" fmla="*/ 2147483647 w 1630"/>
              <a:gd name="T37" fmla="*/ 2147483647 h 1016"/>
              <a:gd name="T38" fmla="*/ 2147483647 w 1630"/>
              <a:gd name="T39" fmla="*/ 2147483647 h 1016"/>
              <a:gd name="T40" fmla="*/ 2147483647 w 1630"/>
              <a:gd name="T41" fmla="*/ 2147483647 h 1016"/>
              <a:gd name="T42" fmla="*/ 2147483647 w 1630"/>
              <a:gd name="T43" fmla="*/ 2147483647 h 1016"/>
              <a:gd name="T44" fmla="*/ 2147483647 w 1630"/>
              <a:gd name="T45" fmla="*/ 2147483647 h 1016"/>
              <a:gd name="T46" fmla="*/ 2147483647 w 1630"/>
              <a:gd name="T47" fmla="*/ 2147483647 h 1016"/>
              <a:gd name="T48" fmla="*/ 2147483647 w 1630"/>
              <a:gd name="T49" fmla="*/ 2147483647 h 1016"/>
              <a:gd name="T50" fmla="*/ 2147483647 w 1630"/>
              <a:gd name="T51" fmla="*/ 2147483647 h 101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1630"/>
              <a:gd name="T79" fmla="*/ 0 h 1016"/>
              <a:gd name="T80" fmla="*/ 1630 w 1630"/>
              <a:gd name="T81" fmla="*/ 1016 h 101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1630" h="1016">
                <a:moveTo>
                  <a:pt x="119" y="534"/>
                </a:moveTo>
                <a:cubicBezTo>
                  <a:pt x="176" y="446"/>
                  <a:pt x="103" y="549"/>
                  <a:pt x="174" y="478"/>
                </a:cubicBezTo>
                <a:cubicBezTo>
                  <a:pt x="183" y="469"/>
                  <a:pt x="187" y="454"/>
                  <a:pt x="196" y="445"/>
                </a:cubicBezTo>
                <a:cubicBezTo>
                  <a:pt x="206" y="435"/>
                  <a:pt x="220" y="431"/>
                  <a:pt x="230" y="422"/>
                </a:cubicBezTo>
                <a:cubicBezTo>
                  <a:pt x="270" y="388"/>
                  <a:pt x="302" y="351"/>
                  <a:pt x="352" y="334"/>
                </a:cubicBezTo>
                <a:cubicBezTo>
                  <a:pt x="402" y="282"/>
                  <a:pt x="342" y="337"/>
                  <a:pt x="408" y="300"/>
                </a:cubicBezTo>
                <a:cubicBezTo>
                  <a:pt x="452" y="275"/>
                  <a:pt x="481" y="250"/>
                  <a:pt x="530" y="234"/>
                </a:cubicBezTo>
                <a:cubicBezTo>
                  <a:pt x="592" y="191"/>
                  <a:pt x="669" y="158"/>
                  <a:pt x="741" y="134"/>
                </a:cubicBezTo>
                <a:cubicBezTo>
                  <a:pt x="775" y="99"/>
                  <a:pt x="818" y="93"/>
                  <a:pt x="863" y="78"/>
                </a:cubicBezTo>
                <a:cubicBezTo>
                  <a:pt x="985" y="38"/>
                  <a:pt x="1101" y="14"/>
                  <a:pt x="1230" y="0"/>
                </a:cubicBezTo>
                <a:cubicBezTo>
                  <a:pt x="1323" y="4"/>
                  <a:pt x="1416" y="2"/>
                  <a:pt x="1508" y="11"/>
                </a:cubicBezTo>
                <a:cubicBezTo>
                  <a:pt x="1531" y="13"/>
                  <a:pt x="1574" y="34"/>
                  <a:pt x="1574" y="34"/>
                </a:cubicBezTo>
                <a:cubicBezTo>
                  <a:pt x="1619" y="77"/>
                  <a:pt x="1630" y="156"/>
                  <a:pt x="1574" y="200"/>
                </a:cubicBezTo>
                <a:cubicBezTo>
                  <a:pt x="1540" y="226"/>
                  <a:pt x="1470" y="262"/>
                  <a:pt x="1430" y="278"/>
                </a:cubicBezTo>
                <a:cubicBezTo>
                  <a:pt x="1408" y="287"/>
                  <a:pt x="1363" y="300"/>
                  <a:pt x="1363" y="300"/>
                </a:cubicBezTo>
                <a:cubicBezTo>
                  <a:pt x="1297" y="344"/>
                  <a:pt x="1216" y="356"/>
                  <a:pt x="1141" y="378"/>
                </a:cubicBezTo>
                <a:cubicBezTo>
                  <a:pt x="992" y="422"/>
                  <a:pt x="848" y="481"/>
                  <a:pt x="719" y="567"/>
                </a:cubicBezTo>
                <a:cubicBezTo>
                  <a:pt x="699" y="597"/>
                  <a:pt x="667" y="622"/>
                  <a:pt x="652" y="656"/>
                </a:cubicBezTo>
                <a:cubicBezTo>
                  <a:pt x="625" y="718"/>
                  <a:pt x="624" y="774"/>
                  <a:pt x="574" y="822"/>
                </a:cubicBezTo>
                <a:cubicBezTo>
                  <a:pt x="555" y="881"/>
                  <a:pt x="570" y="846"/>
                  <a:pt x="519" y="922"/>
                </a:cubicBezTo>
                <a:cubicBezTo>
                  <a:pt x="504" y="944"/>
                  <a:pt x="471" y="948"/>
                  <a:pt x="452" y="967"/>
                </a:cubicBezTo>
                <a:cubicBezTo>
                  <a:pt x="411" y="1008"/>
                  <a:pt x="434" y="995"/>
                  <a:pt x="385" y="1011"/>
                </a:cubicBezTo>
                <a:cubicBezTo>
                  <a:pt x="240" y="1002"/>
                  <a:pt x="115" y="1016"/>
                  <a:pt x="30" y="889"/>
                </a:cubicBezTo>
                <a:cubicBezTo>
                  <a:pt x="8" y="800"/>
                  <a:pt x="0" y="695"/>
                  <a:pt x="41" y="611"/>
                </a:cubicBezTo>
                <a:cubicBezTo>
                  <a:pt x="59" y="575"/>
                  <a:pt x="94" y="539"/>
                  <a:pt x="130" y="522"/>
                </a:cubicBezTo>
                <a:cubicBezTo>
                  <a:pt x="135" y="520"/>
                  <a:pt x="123" y="530"/>
                  <a:pt x="119" y="534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 sz="1400">
              <a:latin typeface="Comic Sans MS" pitchFamily="66" charset="0"/>
            </a:endParaRPr>
          </a:p>
        </p:txBody>
      </p:sp>
      <p:sp>
        <p:nvSpPr>
          <p:cNvPr id="36867" name="Freeform 3"/>
          <p:cNvSpPr>
            <a:spLocks/>
          </p:cNvSpPr>
          <p:nvPr/>
        </p:nvSpPr>
        <p:spPr bwMode="auto">
          <a:xfrm>
            <a:off x="3657600" y="2057400"/>
            <a:ext cx="2144713" cy="1323975"/>
          </a:xfrm>
          <a:custGeom>
            <a:avLst/>
            <a:gdLst>
              <a:gd name="T0" fmla="*/ 2147483647 w 1630"/>
              <a:gd name="T1" fmla="*/ 2147483647 h 1016"/>
              <a:gd name="T2" fmla="*/ 2147483647 w 1630"/>
              <a:gd name="T3" fmla="*/ 2147483647 h 1016"/>
              <a:gd name="T4" fmla="*/ 2147483647 w 1630"/>
              <a:gd name="T5" fmla="*/ 2147483647 h 1016"/>
              <a:gd name="T6" fmla="*/ 2147483647 w 1630"/>
              <a:gd name="T7" fmla="*/ 2147483647 h 1016"/>
              <a:gd name="T8" fmla="*/ 2147483647 w 1630"/>
              <a:gd name="T9" fmla="*/ 2147483647 h 1016"/>
              <a:gd name="T10" fmla="*/ 2147483647 w 1630"/>
              <a:gd name="T11" fmla="*/ 2147483647 h 1016"/>
              <a:gd name="T12" fmla="*/ 2147483647 w 1630"/>
              <a:gd name="T13" fmla="*/ 2147483647 h 1016"/>
              <a:gd name="T14" fmla="*/ 2147483647 w 1630"/>
              <a:gd name="T15" fmla="*/ 2147483647 h 1016"/>
              <a:gd name="T16" fmla="*/ 2147483647 w 1630"/>
              <a:gd name="T17" fmla="*/ 2147483647 h 1016"/>
              <a:gd name="T18" fmla="*/ 2147483647 w 1630"/>
              <a:gd name="T19" fmla="*/ 0 h 1016"/>
              <a:gd name="T20" fmla="*/ 2147483647 w 1630"/>
              <a:gd name="T21" fmla="*/ 2147483647 h 1016"/>
              <a:gd name="T22" fmla="*/ 2147483647 w 1630"/>
              <a:gd name="T23" fmla="*/ 2147483647 h 1016"/>
              <a:gd name="T24" fmla="*/ 2147483647 w 1630"/>
              <a:gd name="T25" fmla="*/ 2147483647 h 1016"/>
              <a:gd name="T26" fmla="*/ 2147483647 w 1630"/>
              <a:gd name="T27" fmla="*/ 2147483647 h 1016"/>
              <a:gd name="T28" fmla="*/ 2147483647 w 1630"/>
              <a:gd name="T29" fmla="*/ 2147483647 h 1016"/>
              <a:gd name="T30" fmla="*/ 2147483647 w 1630"/>
              <a:gd name="T31" fmla="*/ 2147483647 h 1016"/>
              <a:gd name="T32" fmla="*/ 2147483647 w 1630"/>
              <a:gd name="T33" fmla="*/ 2147483647 h 1016"/>
              <a:gd name="T34" fmla="*/ 2147483647 w 1630"/>
              <a:gd name="T35" fmla="*/ 2147483647 h 1016"/>
              <a:gd name="T36" fmla="*/ 2147483647 w 1630"/>
              <a:gd name="T37" fmla="*/ 2147483647 h 1016"/>
              <a:gd name="T38" fmla="*/ 2147483647 w 1630"/>
              <a:gd name="T39" fmla="*/ 2147483647 h 1016"/>
              <a:gd name="T40" fmla="*/ 2147483647 w 1630"/>
              <a:gd name="T41" fmla="*/ 2147483647 h 1016"/>
              <a:gd name="T42" fmla="*/ 2147483647 w 1630"/>
              <a:gd name="T43" fmla="*/ 2147483647 h 1016"/>
              <a:gd name="T44" fmla="*/ 2147483647 w 1630"/>
              <a:gd name="T45" fmla="*/ 2147483647 h 1016"/>
              <a:gd name="T46" fmla="*/ 2147483647 w 1630"/>
              <a:gd name="T47" fmla="*/ 2147483647 h 1016"/>
              <a:gd name="T48" fmla="*/ 2147483647 w 1630"/>
              <a:gd name="T49" fmla="*/ 2147483647 h 1016"/>
              <a:gd name="T50" fmla="*/ 2147483647 w 1630"/>
              <a:gd name="T51" fmla="*/ 2147483647 h 101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1630"/>
              <a:gd name="T79" fmla="*/ 0 h 1016"/>
              <a:gd name="T80" fmla="*/ 1630 w 1630"/>
              <a:gd name="T81" fmla="*/ 1016 h 101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1630" h="1016">
                <a:moveTo>
                  <a:pt x="119" y="534"/>
                </a:moveTo>
                <a:cubicBezTo>
                  <a:pt x="176" y="446"/>
                  <a:pt x="103" y="549"/>
                  <a:pt x="174" y="478"/>
                </a:cubicBezTo>
                <a:cubicBezTo>
                  <a:pt x="183" y="469"/>
                  <a:pt x="187" y="454"/>
                  <a:pt x="196" y="445"/>
                </a:cubicBezTo>
                <a:cubicBezTo>
                  <a:pt x="206" y="435"/>
                  <a:pt x="220" y="431"/>
                  <a:pt x="230" y="422"/>
                </a:cubicBezTo>
                <a:cubicBezTo>
                  <a:pt x="270" y="388"/>
                  <a:pt x="302" y="351"/>
                  <a:pt x="352" y="334"/>
                </a:cubicBezTo>
                <a:cubicBezTo>
                  <a:pt x="402" y="282"/>
                  <a:pt x="342" y="337"/>
                  <a:pt x="408" y="300"/>
                </a:cubicBezTo>
                <a:cubicBezTo>
                  <a:pt x="452" y="275"/>
                  <a:pt x="481" y="250"/>
                  <a:pt x="530" y="234"/>
                </a:cubicBezTo>
                <a:cubicBezTo>
                  <a:pt x="592" y="191"/>
                  <a:pt x="669" y="158"/>
                  <a:pt x="741" y="134"/>
                </a:cubicBezTo>
                <a:cubicBezTo>
                  <a:pt x="775" y="99"/>
                  <a:pt x="818" y="93"/>
                  <a:pt x="863" y="78"/>
                </a:cubicBezTo>
                <a:cubicBezTo>
                  <a:pt x="985" y="38"/>
                  <a:pt x="1101" y="14"/>
                  <a:pt x="1230" y="0"/>
                </a:cubicBezTo>
                <a:cubicBezTo>
                  <a:pt x="1323" y="4"/>
                  <a:pt x="1416" y="2"/>
                  <a:pt x="1508" y="11"/>
                </a:cubicBezTo>
                <a:cubicBezTo>
                  <a:pt x="1531" y="13"/>
                  <a:pt x="1574" y="34"/>
                  <a:pt x="1574" y="34"/>
                </a:cubicBezTo>
                <a:cubicBezTo>
                  <a:pt x="1619" y="77"/>
                  <a:pt x="1630" y="156"/>
                  <a:pt x="1574" y="200"/>
                </a:cubicBezTo>
                <a:cubicBezTo>
                  <a:pt x="1540" y="226"/>
                  <a:pt x="1470" y="262"/>
                  <a:pt x="1430" y="278"/>
                </a:cubicBezTo>
                <a:cubicBezTo>
                  <a:pt x="1408" y="287"/>
                  <a:pt x="1363" y="300"/>
                  <a:pt x="1363" y="300"/>
                </a:cubicBezTo>
                <a:cubicBezTo>
                  <a:pt x="1297" y="344"/>
                  <a:pt x="1216" y="356"/>
                  <a:pt x="1141" y="378"/>
                </a:cubicBezTo>
                <a:cubicBezTo>
                  <a:pt x="992" y="422"/>
                  <a:pt x="848" y="481"/>
                  <a:pt x="719" y="567"/>
                </a:cubicBezTo>
                <a:cubicBezTo>
                  <a:pt x="699" y="597"/>
                  <a:pt x="667" y="622"/>
                  <a:pt x="652" y="656"/>
                </a:cubicBezTo>
                <a:cubicBezTo>
                  <a:pt x="625" y="718"/>
                  <a:pt x="624" y="774"/>
                  <a:pt x="574" y="822"/>
                </a:cubicBezTo>
                <a:cubicBezTo>
                  <a:pt x="555" y="881"/>
                  <a:pt x="570" y="846"/>
                  <a:pt x="519" y="922"/>
                </a:cubicBezTo>
                <a:cubicBezTo>
                  <a:pt x="504" y="944"/>
                  <a:pt x="471" y="948"/>
                  <a:pt x="452" y="967"/>
                </a:cubicBezTo>
                <a:cubicBezTo>
                  <a:pt x="411" y="1008"/>
                  <a:pt x="434" y="995"/>
                  <a:pt x="385" y="1011"/>
                </a:cubicBezTo>
                <a:cubicBezTo>
                  <a:pt x="240" y="1002"/>
                  <a:pt x="115" y="1016"/>
                  <a:pt x="30" y="889"/>
                </a:cubicBezTo>
                <a:cubicBezTo>
                  <a:pt x="8" y="800"/>
                  <a:pt x="0" y="695"/>
                  <a:pt x="41" y="611"/>
                </a:cubicBezTo>
                <a:cubicBezTo>
                  <a:pt x="59" y="575"/>
                  <a:pt x="94" y="539"/>
                  <a:pt x="130" y="522"/>
                </a:cubicBezTo>
                <a:cubicBezTo>
                  <a:pt x="135" y="520"/>
                  <a:pt x="123" y="530"/>
                  <a:pt x="119" y="534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 sz="1400">
              <a:latin typeface="Comic Sans MS" pitchFamily="66" charset="0"/>
            </a:endParaRPr>
          </a:p>
        </p:txBody>
      </p:sp>
      <p:sp>
        <p:nvSpPr>
          <p:cNvPr id="61444" name="Freeform 4"/>
          <p:cNvSpPr>
            <a:spLocks/>
          </p:cNvSpPr>
          <p:nvPr/>
        </p:nvSpPr>
        <p:spPr bwMode="auto">
          <a:xfrm>
            <a:off x="6477000" y="1768475"/>
            <a:ext cx="473075" cy="1250950"/>
          </a:xfrm>
          <a:custGeom>
            <a:avLst/>
            <a:gdLst>
              <a:gd name="T0" fmla="*/ 2147483647 w 360"/>
              <a:gd name="T1" fmla="*/ 2147483647 h 960"/>
              <a:gd name="T2" fmla="*/ 2147483647 w 360"/>
              <a:gd name="T3" fmla="*/ 2147483647 h 960"/>
              <a:gd name="T4" fmla="*/ 2147483647 w 360"/>
              <a:gd name="T5" fmla="*/ 2147483647 h 960"/>
              <a:gd name="T6" fmla="*/ 2147483647 w 360"/>
              <a:gd name="T7" fmla="*/ 2147483647 h 960"/>
              <a:gd name="T8" fmla="*/ 2147483647 w 360"/>
              <a:gd name="T9" fmla="*/ 2147483647 h 960"/>
              <a:gd name="T10" fmla="*/ 2147483647 w 360"/>
              <a:gd name="T11" fmla="*/ 2147483647 h 96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60"/>
              <a:gd name="T19" fmla="*/ 0 h 960"/>
              <a:gd name="T20" fmla="*/ 360 w 360"/>
              <a:gd name="T21" fmla="*/ 960 h 96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60" h="960">
                <a:moveTo>
                  <a:pt x="16" y="952"/>
                </a:moveTo>
                <a:cubicBezTo>
                  <a:pt x="0" y="960"/>
                  <a:pt x="168" y="848"/>
                  <a:pt x="208" y="712"/>
                </a:cubicBezTo>
                <a:cubicBezTo>
                  <a:pt x="248" y="576"/>
                  <a:pt x="232" y="240"/>
                  <a:pt x="256" y="136"/>
                </a:cubicBezTo>
                <a:cubicBezTo>
                  <a:pt x="280" y="32"/>
                  <a:pt x="344" y="0"/>
                  <a:pt x="352" y="88"/>
                </a:cubicBezTo>
                <a:cubicBezTo>
                  <a:pt x="360" y="176"/>
                  <a:pt x="352" y="520"/>
                  <a:pt x="304" y="664"/>
                </a:cubicBezTo>
                <a:cubicBezTo>
                  <a:pt x="256" y="808"/>
                  <a:pt x="32" y="944"/>
                  <a:pt x="16" y="952"/>
                </a:cubicBezTo>
                <a:close/>
              </a:path>
            </a:pathLst>
          </a:custGeom>
          <a:solidFill>
            <a:srgbClr val="66FF33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fr-FR">
              <a:latin typeface="Comic Sans MS" pitchFamily="66" charset="0"/>
            </a:endParaRPr>
          </a:p>
        </p:txBody>
      </p:sp>
      <p:sp>
        <p:nvSpPr>
          <p:cNvPr id="36869" name="Freeform 5"/>
          <p:cNvSpPr>
            <a:spLocks/>
          </p:cNvSpPr>
          <p:nvPr/>
        </p:nvSpPr>
        <p:spPr bwMode="auto">
          <a:xfrm>
            <a:off x="838200" y="4495800"/>
            <a:ext cx="2144713" cy="1323975"/>
          </a:xfrm>
          <a:custGeom>
            <a:avLst/>
            <a:gdLst>
              <a:gd name="T0" fmla="*/ 2147483647 w 1630"/>
              <a:gd name="T1" fmla="*/ 2147483647 h 1016"/>
              <a:gd name="T2" fmla="*/ 2147483647 w 1630"/>
              <a:gd name="T3" fmla="*/ 2147483647 h 1016"/>
              <a:gd name="T4" fmla="*/ 2147483647 w 1630"/>
              <a:gd name="T5" fmla="*/ 2147483647 h 1016"/>
              <a:gd name="T6" fmla="*/ 2147483647 w 1630"/>
              <a:gd name="T7" fmla="*/ 2147483647 h 1016"/>
              <a:gd name="T8" fmla="*/ 2147483647 w 1630"/>
              <a:gd name="T9" fmla="*/ 2147483647 h 1016"/>
              <a:gd name="T10" fmla="*/ 2147483647 w 1630"/>
              <a:gd name="T11" fmla="*/ 2147483647 h 1016"/>
              <a:gd name="T12" fmla="*/ 2147483647 w 1630"/>
              <a:gd name="T13" fmla="*/ 2147483647 h 1016"/>
              <a:gd name="T14" fmla="*/ 2147483647 w 1630"/>
              <a:gd name="T15" fmla="*/ 2147483647 h 1016"/>
              <a:gd name="T16" fmla="*/ 2147483647 w 1630"/>
              <a:gd name="T17" fmla="*/ 2147483647 h 1016"/>
              <a:gd name="T18" fmla="*/ 2147483647 w 1630"/>
              <a:gd name="T19" fmla="*/ 0 h 1016"/>
              <a:gd name="T20" fmla="*/ 2147483647 w 1630"/>
              <a:gd name="T21" fmla="*/ 2147483647 h 1016"/>
              <a:gd name="T22" fmla="*/ 2147483647 w 1630"/>
              <a:gd name="T23" fmla="*/ 2147483647 h 1016"/>
              <a:gd name="T24" fmla="*/ 2147483647 w 1630"/>
              <a:gd name="T25" fmla="*/ 2147483647 h 1016"/>
              <a:gd name="T26" fmla="*/ 2147483647 w 1630"/>
              <a:gd name="T27" fmla="*/ 2147483647 h 1016"/>
              <a:gd name="T28" fmla="*/ 2147483647 w 1630"/>
              <a:gd name="T29" fmla="*/ 2147483647 h 1016"/>
              <a:gd name="T30" fmla="*/ 2147483647 w 1630"/>
              <a:gd name="T31" fmla="*/ 2147483647 h 1016"/>
              <a:gd name="T32" fmla="*/ 2147483647 w 1630"/>
              <a:gd name="T33" fmla="*/ 2147483647 h 1016"/>
              <a:gd name="T34" fmla="*/ 2147483647 w 1630"/>
              <a:gd name="T35" fmla="*/ 2147483647 h 1016"/>
              <a:gd name="T36" fmla="*/ 2147483647 w 1630"/>
              <a:gd name="T37" fmla="*/ 2147483647 h 1016"/>
              <a:gd name="T38" fmla="*/ 2147483647 w 1630"/>
              <a:gd name="T39" fmla="*/ 2147483647 h 1016"/>
              <a:gd name="T40" fmla="*/ 2147483647 w 1630"/>
              <a:gd name="T41" fmla="*/ 2147483647 h 1016"/>
              <a:gd name="T42" fmla="*/ 2147483647 w 1630"/>
              <a:gd name="T43" fmla="*/ 2147483647 h 1016"/>
              <a:gd name="T44" fmla="*/ 2147483647 w 1630"/>
              <a:gd name="T45" fmla="*/ 2147483647 h 1016"/>
              <a:gd name="T46" fmla="*/ 2147483647 w 1630"/>
              <a:gd name="T47" fmla="*/ 2147483647 h 1016"/>
              <a:gd name="T48" fmla="*/ 2147483647 w 1630"/>
              <a:gd name="T49" fmla="*/ 2147483647 h 1016"/>
              <a:gd name="T50" fmla="*/ 2147483647 w 1630"/>
              <a:gd name="T51" fmla="*/ 2147483647 h 101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1630"/>
              <a:gd name="T79" fmla="*/ 0 h 1016"/>
              <a:gd name="T80" fmla="*/ 1630 w 1630"/>
              <a:gd name="T81" fmla="*/ 1016 h 101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1630" h="1016">
                <a:moveTo>
                  <a:pt x="119" y="534"/>
                </a:moveTo>
                <a:cubicBezTo>
                  <a:pt x="176" y="446"/>
                  <a:pt x="103" y="549"/>
                  <a:pt x="174" y="478"/>
                </a:cubicBezTo>
                <a:cubicBezTo>
                  <a:pt x="183" y="469"/>
                  <a:pt x="187" y="454"/>
                  <a:pt x="196" y="445"/>
                </a:cubicBezTo>
                <a:cubicBezTo>
                  <a:pt x="206" y="435"/>
                  <a:pt x="220" y="431"/>
                  <a:pt x="230" y="422"/>
                </a:cubicBezTo>
                <a:cubicBezTo>
                  <a:pt x="270" y="388"/>
                  <a:pt x="302" y="351"/>
                  <a:pt x="352" y="334"/>
                </a:cubicBezTo>
                <a:cubicBezTo>
                  <a:pt x="402" y="282"/>
                  <a:pt x="342" y="337"/>
                  <a:pt x="408" y="300"/>
                </a:cubicBezTo>
                <a:cubicBezTo>
                  <a:pt x="452" y="275"/>
                  <a:pt x="481" y="250"/>
                  <a:pt x="530" y="234"/>
                </a:cubicBezTo>
                <a:cubicBezTo>
                  <a:pt x="592" y="191"/>
                  <a:pt x="669" y="158"/>
                  <a:pt x="741" y="134"/>
                </a:cubicBezTo>
                <a:cubicBezTo>
                  <a:pt x="775" y="99"/>
                  <a:pt x="818" y="93"/>
                  <a:pt x="863" y="78"/>
                </a:cubicBezTo>
                <a:cubicBezTo>
                  <a:pt x="985" y="38"/>
                  <a:pt x="1101" y="14"/>
                  <a:pt x="1230" y="0"/>
                </a:cubicBezTo>
                <a:cubicBezTo>
                  <a:pt x="1323" y="4"/>
                  <a:pt x="1416" y="2"/>
                  <a:pt x="1508" y="11"/>
                </a:cubicBezTo>
                <a:cubicBezTo>
                  <a:pt x="1531" y="13"/>
                  <a:pt x="1574" y="34"/>
                  <a:pt x="1574" y="34"/>
                </a:cubicBezTo>
                <a:cubicBezTo>
                  <a:pt x="1619" y="77"/>
                  <a:pt x="1630" y="156"/>
                  <a:pt x="1574" y="200"/>
                </a:cubicBezTo>
                <a:cubicBezTo>
                  <a:pt x="1540" y="226"/>
                  <a:pt x="1470" y="262"/>
                  <a:pt x="1430" y="278"/>
                </a:cubicBezTo>
                <a:cubicBezTo>
                  <a:pt x="1408" y="287"/>
                  <a:pt x="1363" y="300"/>
                  <a:pt x="1363" y="300"/>
                </a:cubicBezTo>
                <a:cubicBezTo>
                  <a:pt x="1297" y="344"/>
                  <a:pt x="1216" y="356"/>
                  <a:pt x="1141" y="378"/>
                </a:cubicBezTo>
                <a:cubicBezTo>
                  <a:pt x="992" y="422"/>
                  <a:pt x="848" y="481"/>
                  <a:pt x="719" y="567"/>
                </a:cubicBezTo>
                <a:cubicBezTo>
                  <a:pt x="699" y="597"/>
                  <a:pt x="667" y="622"/>
                  <a:pt x="652" y="656"/>
                </a:cubicBezTo>
                <a:cubicBezTo>
                  <a:pt x="625" y="718"/>
                  <a:pt x="624" y="774"/>
                  <a:pt x="574" y="822"/>
                </a:cubicBezTo>
                <a:cubicBezTo>
                  <a:pt x="555" y="881"/>
                  <a:pt x="570" y="846"/>
                  <a:pt x="519" y="922"/>
                </a:cubicBezTo>
                <a:cubicBezTo>
                  <a:pt x="504" y="944"/>
                  <a:pt x="471" y="948"/>
                  <a:pt x="452" y="967"/>
                </a:cubicBezTo>
                <a:cubicBezTo>
                  <a:pt x="411" y="1008"/>
                  <a:pt x="434" y="995"/>
                  <a:pt x="385" y="1011"/>
                </a:cubicBezTo>
                <a:cubicBezTo>
                  <a:pt x="240" y="1002"/>
                  <a:pt x="115" y="1016"/>
                  <a:pt x="30" y="889"/>
                </a:cubicBezTo>
                <a:cubicBezTo>
                  <a:pt x="8" y="800"/>
                  <a:pt x="0" y="695"/>
                  <a:pt x="41" y="611"/>
                </a:cubicBezTo>
                <a:cubicBezTo>
                  <a:pt x="59" y="575"/>
                  <a:pt x="94" y="539"/>
                  <a:pt x="130" y="522"/>
                </a:cubicBezTo>
                <a:cubicBezTo>
                  <a:pt x="135" y="520"/>
                  <a:pt x="123" y="530"/>
                  <a:pt x="119" y="534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 sz="1400">
              <a:latin typeface="Comic Sans MS" pitchFamily="66" charset="0"/>
            </a:endParaRPr>
          </a:p>
        </p:txBody>
      </p:sp>
      <p:sp>
        <p:nvSpPr>
          <p:cNvPr id="61446" name="Freeform 6"/>
          <p:cNvSpPr>
            <a:spLocks/>
          </p:cNvSpPr>
          <p:nvPr/>
        </p:nvSpPr>
        <p:spPr bwMode="auto">
          <a:xfrm>
            <a:off x="812800" y="4340225"/>
            <a:ext cx="473075" cy="1250950"/>
          </a:xfrm>
          <a:custGeom>
            <a:avLst/>
            <a:gdLst>
              <a:gd name="T0" fmla="*/ 2147483647 w 360"/>
              <a:gd name="T1" fmla="*/ 2147483647 h 960"/>
              <a:gd name="T2" fmla="*/ 2147483647 w 360"/>
              <a:gd name="T3" fmla="*/ 2147483647 h 960"/>
              <a:gd name="T4" fmla="*/ 2147483647 w 360"/>
              <a:gd name="T5" fmla="*/ 2147483647 h 960"/>
              <a:gd name="T6" fmla="*/ 2147483647 w 360"/>
              <a:gd name="T7" fmla="*/ 2147483647 h 960"/>
              <a:gd name="T8" fmla="*/ 2147483647 w 360"/>
              <a:gd name="T9" fmla="*/ 2147483647 h 960"/>
              <a:gd name="T10" fmla="*/ 2147483647 w 360"/>
              <a:gd name="T11" fmla="*/ 2147483647 h 96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60"/>
              <a:gd name="T19" fmla="*/ 0 h 960"/>
              <a:gd name="T20" fmla="*/ 360 w 360"/>
              <a:gd name="T21" fmla="*/ 960 h 96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60" h="960">
                <a:moveTo>
                  <a:pt x="16" y="952"/>
                </a:moveTo>
                <a:cubicBezTo>
                  <a:pt x="0" y="960"/>
                  <a:pt x="168" y="848"/>
                  <a:pt x="208" y="712"/>
                </a:cubicBezTo>
                <a:cubicBezTo>
                  <a:pt x="248" y="576"/>
                  <a:pt x="232" y="240"/>
                  <a:pt x="256" y="136"/>
                </a:cubicBezTo>
                <a:cubicBezTo>
                  <a:pt x="280" y="32"/>
                  <a:pt x="344" y="0"/>
                  <a:pt x="352" y="88"/>
                </a:cubicBezTo>
                <a:cubicBezTo>
                  <a:pt x="360" y="176"/>
                  <a:pt x="352" y="520"/>
                  <a:pt x="304" y="664"/>
                </a:cubicBezTo>
                <a:cubicBezTo>
                  <a:pt x="256" y="808"/>
                  <a:pt x="32" y="944"/>
                  <a:pt x="16" y="952"/>
                </a:cubicBezTo>
                <a:close/>
              </a:path>
            </a:pathLst>
          </a:custGeom>
          <a:solidFill>
            <a:srgbClr val="66FF33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fr-FR">
              <a:latin typeface="Comic Sans MS" pitchFamily="66" charset="0"/>
            </a:endParaRPr>
          </a:p>
        </p:txBody>
      </p:sp>
      <p:sp>
        <p:nvSpPr>
          <p:cNvPr id="36871" name="Freeform 7"/>
          <p:cNvSpPr>
            <a:spLocks/>
          </p:cNvSpPr>
          <p:nvPr/>
        </p:nvSpPr>
        <p:spPr bwMode="auto">
          <a:xfrm>
            <a:off x="6400800" y="4419600"/>
            <a:ext cx="2144713" cy="1323975"/>
          </a:xfrm>
          <a:custGeom>
            <a:avLst/>
            <a:gdLst>
              <a:gd name="T0" fmla="*/ 2147483647 w 1630"/>
              <a:gd name="T1" fmla="*/ 2147483647 h 1016"/>
              <a:gd name="T2" fmla="*/ 2147483647 w 1630"/>
              <a:gd name="T3" fmla="*/ 2147483647 h 1016"/>
              <a:gd name="T4" fmla="*/ 2147483647 w 1630"/>
              <a:gd name="T5" fmla="*/ 2147483647 h 1016"/>
              <a:gd name="T6" fmla="*/ 2147483647 w 1630"/>
              <a:gd name="T7" fmla="*/ 2147483647 h 1016"/>
              <a:gd name="T8" fmla="*/ 2147483647 w 1630"/>
              <a:gd name="T9" fmla="*/ 2147483647 h 1016"/>
              <a:gd name="T10" fmla="*/ 2147483647 w 1630"/>
              <a:gd name="T11" fmla="*/ 2147483647 h 1016"/>
              <a:gd name="T12" fmla="*/ 2147483647 w 1630"/>
              <a:gd name="T13" fmla="*/ 2147483647 h 1016"/>
              <a:gd name="T14" fmla="*/ 2147483647 w 1630"/>
              <a:gd name="T15" fmla="*/ 2147483647 h 1016"/>
              <a:gd name="T16" fmla="*/ 2147483647 w 1630"/>
              <a:gd name="T17" fmla="*/ 2147483647 h 1016"/>
              <a:gd name="T18" fmla="*/ 2147483647 w 1630"/>
              <a:gd name="T19" fmla="*/ 0 h 1016"/>
              <a:gd name="T20" fmla="*/ 2147483647 w 1630"/>
              <a:gd name="T21" fmla="*/ 2147483647 h 1016"/>
              <a:gd name="T22" fmla="*/ 2147483647 w 1630"/>
              <a:gd name="T23" fmla="*/ 2147483647 h 1016"/>
              <a:gd name="T24" fmla="*/ 2147483647 w 1630"/>
              <a:gd name="T25" fmla="*/ 2147483647 h 1016"/>
              <a:gd name="T26" fmla="*/ 2147483647 w 1630"/>
              <a:gd name="T27" fmla="*/ 2147483647 h 1016"/>
              <a:gd name="T28" fmla="*/ 2147483647 w 1630"/>
              <a:gd name="T29" fmla="*/ 2147483647 h 1016"/>
              <a:gd name="T30" fmla="*/ 2147483647 w 1630"/>
              <a:gd name="T31" fmla="*/ 2147483647 h 1016"/>
              <a:gd name="T32" fmla="*/ 2147483647 w 1630"/>
              <a:gd name="T33" fmla="*/ 2147483647 h 1016"/>
              <a:gd name="T34" fmla="*/ 2147483647 w 1630"/>
              <a:gd name="T35" fmla="*/ 2147483647 h 1016"/>
              <a:gd name="T36" fmla="*/ 2147483647 w 1630"/>
              <a:gd name="T37" fmla="*/ 2147483647 h 1016"/>
              <a:gd name="T38" fmla="*/ 2147483647 w 1630"/>
              <a:gd name="T39" fmla="*/ 2147483647 h 1016"/>
              <a:gd name="T40" fmla="*/ 2147483647 w 1630"/>
              <a:gd name="T41" fmla="*/ 2147483647 h 1016"/>
              <a:gd name="T42" fmla="*/ 2147483647 w 1630"/>
              <a:gd name="T43" fmla="*/ 2147483647 h 1016"/>
              <a:gd name="T44" fmla="*/ 2147483647 w 1630"/>
              <a:gd name="T45" fmla="*/ 2147483647 h 1016"/>
              <a:gd name="T46" fmla="*/ 2147483647 w 1630"/>
              <a:gd name="T47" fmla="*/ 2147483647 h 1016"/>
              <a:gd name="T48" fmla="*/ 2147483647 w 1630"/>
              <a:gd name="T49" fmla="*/ 2147483647 h 1016"/>
              <a:gd name="T50" fmla="*/ 2147483647 w 1630"/>
              <a:gd name="T51" fmla="*/ 2147483647 h 101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1630"/>
              <a:gd name="T79" fmla="*/ 0 h 1016"/>
              <a:gd name="T80" fmla="*/ 1630 w 1630"/>
              <a:gd name="T81" fmla="*/ 1016 h 101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1630" h="1016">
                <a:moveTo>
                  <a:pt x="119" y="534"/>
                </a:moveTo>
                <a:cubicBezTo>
                  <a:pt x="176" y="446"/>
                  <a:pt x="103" y="549"/>
                  <a:pt x="174" y="478"/>
                </a:cubicBezTo>
                <a:cubicBezTo>
                  <a:pt x="183" y="469"/>
                  <a:pt x="187" y="454"/>
                  <a:pt x="196" y="445"/>
                </a:cubicBezTo>
                <a:cubicBezTo>
                  <a:pt x="206" y="435"/>
                  <a:pt x="220" y="431"/>
                  <a:pt x="230" y="422"/>
                </a:cubicBezTo>
                <a:cubicBezTo>
                  <a:pt x="270" y="388"/>
                  <a:pt x="302" y="351"/>
                  <a:pt x="352" y="334"/>
                </a:cubicBezTo>
                <a:cubicBezTo>
                  <a:pt x="402" y="282"/>
                  <a:pt x="342" y="337"/>
                  <a:pt x="408" y="300"/>
                </a:cubicBezTo>
                <a:cubicBezTo>
                  <a:pt x="452" y="275"/>
                  <a:pt x="481" y="250"/>
                  <a:pt x="530" y="234"/>
                </a:cubicBezTo>
                <a:cubicBezTo>
                  <a:pt x="592" y="191"/>
                  <a:pt x="669" y="158"/>
                  <a:pt x="741" y="134"/>
                </a:cubicBezTo>
                <a:cubicBezTo>
                  <a:pt x="775" y="99"/>
                  <a:pt x="818" y="93"/>
                  <a:pt x="863" y="78"/>
                </a:cubicBezTo>
                <a:cubicBezTo>
                  <a:pt x="985" y="38"/>
                  <a:pt x="1101" y="14"/>
                  <a:pt x="1230" y="0"/>
                </a:cubicBezTo>
                <a:cubicBezTo>
                  <a:pt x="1323" y="4"/>
                  <a:pt x="1416" y="2"/>
                  <a:pt x="1508" y="11"/>
                </a:cubicBezTo>
                <a:cubicBezTo>
                  <a:pt x="1531" y="13"/>
                  <a:pt x="1574" y="34"/>
                  <a:pt x="1574" y="34"/>
                </a:cubicBezTo>
                <a:cubicBezTo>
                  <a:pt x="1619" y="77"/>
                  <a:pt x="1630" y="156"/>
                  <a:pt x="1574" y="200"/>
                </a:cubicBezTo>
                <a:cubicBezTo>
                  <a:pt x="1540" y="226"/>
                  <a:pt x="1470" y="262"/>
                  <a:pt x="1430" y="278"/>
                </a:cubicBezTo>
                <a:cubicBezTo>
                  <a:pt x="1408" y="287"/>
                  <a:pt x="1363" y="300"/>
                  <a:pt x="1363" y="300"/>
                </a:cubicBezTo>
                <a:cubicBezTo>
                  <a:pt x="1297" y="344"/>
                  <a:pt x="1216" y="356"/>
                  <a:pt x="1141" y="378"/>
                </a:cubicBezTo>
                <a:cubicBezTo>
                  <a:pt x="992" y="422"/>
                  <a:pt x="848" y="481"/>
                  <a:pt x="719" y="567"/>
                </a:cubicBezTo>
                <a:cubicBezTo>
                  <a:pt x="699" y="597"/>
                  <a:pt x="667" y="622"/>
                  <a:pt x="652" y="656"/>
                </a:cubicBezTo>
                <a:cubicBezTo>
                  <a:pt x="625" y="718"/>
                  <a:pt x="624" y="774"/>
                  <a:pt x="574" y="822"/>
                </a:cubicBezTo>
                <a:cubicBezTo>
                  <a:pt x="555" y="881"/>
                  <a:pt x="570" y="846"/>
                  <a:pt x="519" y="922"/>
                </a:cubicBezTo>
                <a:cubicBezTo>
                  <a:pt x="504" y="944"/>
                  <a:pt x="471" y="948"/>
                  <a:pt x="452" y="967"/>
                </a:cubicBezTo>
                <a:cubicBezTo>
                  <a:pt x="411" y="1008"/>
                  <a:pt x="434" y="995"/>
                  <a:pt x="385" y="1011"/>
                </a:cubicBezTo>
                <a:cubicBezTo>
                  <a:pt x="240" y="1002"/>
                  <a:pt x="115" y="1016"/>
                  <a:pt x="30" y="889"/>
                </a:cubicBezTo>
                <a:cubicBezTo>
                  <a:pt x="8" y="800"/>
                  <a:pt x="0" y="695"/>
                  <a:pt x="41" y="611"/>
                </a:cubicBezTo>
                <a:cubicBezTo>
                  <a:pt x="59" y="575"/>
                  <a:pt x="94" y="539"/>
                  <a:pt x="130" y="522"/>
                </a:cubicBezTo>
                <a:cubicBezTo>
                  <a:pt x="135" y="520"/>
                  <a:pt x="123" y="530"/>
                  <a:pt x="119" y="534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 sz="1400">
              <a:latin typeface="Comic Sans MS" pitchFamily="66" charset="0"/>
            </a:endParaRPr>
          </a:p>
        </p:txBody>
      </p:sp>
      <p:sp>
        <p:nvSpPr>
          <p:cNvPr id="36872" name="Freeform 8"/>
          <p:cNvSpPr>
            <a:spLocks/>
          </p:cNvSpPr>
          <p:nvPr/>
        </p:nvSpPr>
        <p:spPr bwMode="auto">
          <a:xfrm>
            <a:off x="3657600" y="4343400"/>
            <a:ext cx="2144713" cy="1323975"/>
          </a:xfrm>
          <a:custGeom>
            <a:avLst/>
            <a:gdLst>
              <a:gd name="T0" fmla="*/ 2147483647 w 1630"/>
              <a:gd name="T1" fmla="*/ 2147483647 h 1016"/>
              <a:gd name="T2" fmla="*/ 2147483647 w 1630"/>
              <a:gd name="T3" fmla="*/ 2147483647 h 1016"/>
              <a:gd name="T4" fmla="*/ 2147483647 w 1630"/>
              <a:gd name="T5" fmla="*/ 2147483647 h 1016"/>
              <a:gd name="T6" fmla="*/ 2147483647 w 1630"/>
              <a:gd name="T7" fmla="*/ 2147483647 h 1016"/>
              <a:gd name="T8" fmla="*/ 2147483647 w 1630"/>
              <a:gd name="T9" fmla="*/ 2147483647 h 1016"/>
              <a:gd name="T10" fmla="*/ 2147483647 w 1630"/>
              <a:gd name="T11" fmla="*/ 2147483647 h 1016"/>
              <a:gd name="T12" fmla="*/ 2147483647 w 1630"/>
              <a:gd name="T13" fmla="*/ 2147483647 h 1016"/>
              <a:gd name="T14" fmla="*/ 2147483647 w 1630"/>
              <a:gd name="T15" fmla="*/ 2147483647 h 1016"/>
              <a:gd name="T16" fmla="*/ 2147483647 w 1630"/>
              <a:gd name="T17" fmla="*/ 2147483647 h 1016"/>
              <a:gd name="T18" fmla="*/ 2147483647 w 1630"/>
              <a:gd name="T19" fmla="*/ 0 h 1016"/>
              <a:gd name="T20" fmla="*/ 2147483647 w 1630"/>
              <a:gd name="T21" fmla="*/ 2147483647 h 1016"/>
              <a:gd name="T22" fmla="*/ 2147483647 w 1630"/>
              <a:gd name="T23" fmla="*/ 2147483647 h 1016"/>
              <a:gd name="T24" fmla="*/ 2147483647 w 1630"/>
              <a:gd name="T25" fmla="*/ 2147483647 h 1016"/>
              <a:gd name="T26" fmla="*/ 2147483647 w 1630"/>
              <a:gd name="T27" fmla="*/ 2147483647 h 1016"/>
              <a:gd name="T28" fmla="*/ 2147483647 w 1630"/>
              <a:gd name="T29" fmla="*/ 2147483647 h 1016"/>
              <a:gd name="T30" fmla="*/ 2147483647 w 1630"/>
              <a:gd name="T31" fmla="*/ 2147483647 h 1016"/>
              <a:gd name="T32" fmla="*/ 2147483647 w 1630"/>
              <a:gd name="T33" fmla="*/ 2147483647 h 1016"/>
              <a:gd name="T34" fmla="*/ 2147483647 w 1630"/>
              <a:gd name="T35" fmla="*/ 2147483647 h 1016"/>
              <a:gd name="T36" fmla="*/ 2147483647 w 1630"/>
              <a:gd name="T37" fmla="*/ 2147483647 h 1016"/>
              <a:gd name="T38" fmla="*/ 2147483647 w 1630"/>
              <a:gd name="T39" fmla="*/ 2147483647 h 1016"/>
              <a:gd name="T40" fmla="*/ 2147483647 w 1630"/>
              <a:gd name="T41" fmla="*/ 2147483647 h 1016"/>
              <a:gd name="T42" fmla="*/ 2147483647 w 1630"/>
              <a:gd name="T43" fmla="*/ 2147483647 h 1016"/>
              <a:gd name="T44" fmla="*/ 2147483647 w 1630"/>
              <a:gd name="T45" fmla="*/ 2147483647 h 1016"/>
              <a:gd name="T46" fmla="*/ 2147483647 w 1630"/>
              <a:gd name="T47" fmla="*/ 2147483647 h 1016"/>
              <a:gd name="T48" fmla="*/ 2147483647 w 1630"/>
              <a:gd name="T49" fmla="*/ 2147483647 h 1016"/>
              <a:gd name="T50" fmla="*/ 2147483647 w 1630"/>
              <a:gd name="T51" fmla="*/ 2147483647 h 101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1630"/>
              <a:gd name="T79" fmla="*/ 0 h 1016"/>
              <a:gd name="T80" fmla="*/ 1630 w 1630"/>
              <a:gd name="T81" fmla="*/ 1016 h 101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1630" h="1016">
                <a:moveTo>
                  <a:pt x="119" y="534"/>
                </a:moveTo>
                <a:cubicBezTo>
                  <a:pt x="176" y="446"/>
                  <a:pt x="103" y="549"/>
                  <a:pt x="174" y="478"/>
                </a:cubicBezTo>
                <a:cubicBezTo>
                  <a:pt x="183" y="469"/>
                  <a:pt x="187" y="454"/>
                  <a:pt x="196" y="445"/>
                </a:cubicBezTo>
                <a:cubicBezTo>
                  <a:pt x="206" y="435"/>
                  <a:pt x="220" y="431"/>
                  <a:pt x="230" y="422"/>
                </a:cubicBezTo>
                <a:cubicBezTo>
                  <a:pt x="270" y="388"/>
                  <a:pt x="302" y="351"/>
                  <a:pt x="352" y="334"/>
                </a:cubicBezTo>
                <a:cubicBezTo>
                  <a:pt x="402" y="282"/>
                  <a:pt x="342" y="337"/>
                  <a:pt x="408" y="300"/>
                </a:cubicBezTo>
                <a:cubicBezTo>
                  <a:pt x="452" y="275"/>
                  <a:pt x="481" y="250"/>
                  <a:pt x="530" y="234"/>
                </a:cubicBezTo>
                <a:cubicBezTo>
                  <a:pt x="592" y="191"/>
                  <a:pt x="669" y="158"/>
                  <a:pt x="741" y="134"/>
                </a:cubicBezTo>
                <a:cubicBezTo>
                  <a:pt x="775" y="99"/>
                  <a:pt x="818" y="93"/>
                  <a:pt x="863" y="78"/>
                </a:cubicBezTo>
                <a:cubicBezTo>
                  <a:pt x="985" y="38"/>
                  <a:pt x="1101" y="14"/>
                  <a:pt x="1230" y="0"/>
                </a:cubicBezTo>
                <a:cubicBezTo>
                  <a:pt x="1323" y="4"/>
                  <a:pt x="1416" y="2"/>
                  <a:pt x="1508" y="11"/>
                </a:cubicBezTo>
                <a:cubicBezTo>
                  <a:pt x="1531" y="13"/>
                  <a:pt x="1574" y="34"/>
                  <a:pt x="1574" y="34"/>
                </a:cubicBezTo>
                <a:cubicBezTo>
                  <a:pt x="1619" y="77"/>
                  <a:pt x="1630" y="156"/>
                  <a:pt x="1574" y="200"/>
                </a:cubicBezTo>
                <a:cubicBezTo>
                  <a:pt x="1540" y="226"/>
                  <a:pt x="1470" y="262"/>
                  <a:pt x="1430" y="278"/>
                </a:cubicBezTo>
                <a:cubicBezTo>
                  <a:pt x="1408" y="287"/>
                  <a:pt x="1363" y="300"/>
                  <a:pt x="1363" y="300"/>
                </a:cubicBezTo>
                <a:cubicBezTo>
                  <a:pt x="1297" y="344"/>
                  <a:pt x="1216" y="356"/>
                  <a:pt x="1141" y="378"/>
                </a:cubicBezTo>
                <a:cubicBezTo>
                  <a:pt x="992" y="422"/>
                  <a:pt x="848" y="481"/>
                  <a:pt x="719" y="567"/>
                </a:cubicBezTo>
                <a:cubicBezTo>
                  <a:pt x="699" y="597"/>
                  <a:pt x="667" y="622"/>
                  <a:pt x="652" y="656"/>
                </a:cubicBezTo>
                <a:cubicBezTo>
                  <a:pt x="625" y="718"/>
                  <a:pt x="624" y="774"/>
                  <a:pt x="574" y="822"/>
                </a:cubicBezTo>
                <a:cubicBezTo>
                  <a:pt x="555" y="881"/>
                  <a:pt x="570" y="846"/>
                  <a:pt x="519" y="922"/>
                </a:cubicBezTo>
                <a:cubicBezTo>
                  <a:pt x="504" y="944"/>
                  <a:pt x="471" y="948"/>
                  <a:pt x="452" y="967"/>
                </a:cubicBezTo>
                <a:cubicBezTo>
                  <a:pt x="411" y="1008"/>
                  <a:pt x="434" y="995"/>
                  <a:pt x="385" y="1011"/>
                </a:cubicBezTo>
                <a:cubicBezTo>
                  <a:pt x="240" y="1002"/>
                  <a:pt x="115" y="1016"/>
                  <a:pt x="30" y="889"/>
                </a:cubicBezTo>
                <a:cubicBezTo>
                  <a:pt x="8" y="800"/>
                  <a:pt x="0" y="695"/>
                  <a:pt x="41" y="611"/>
                </a:cubicBezTo>
                <a:cubicBezTo>
                  <a:pt x="59" y="575"/>
                  <a:pt x="94" y="539"/>
                  <a:pt x="130" y="522"/>
                </a:cubicBezTo>
                <a:cubicBezTo>
                  <a:pt x="135" y="520"/>
                  <a:pt x="123" y="530"/>
                  <a:pt x="119" y="534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 sz="1400">
              <a:latin typeface="Comic Sans MS" pitchFamily="66" charset="0"/>
            </a:endParaRPr>
          </a:p>
        </p:txBody>
      </p:sp>
      <p:sp>
        <p:nvSpPr>
          <p:cNvPr id="36873" name="Freeform 9"/>
          <p:cNvSpPr>
            <a:spLocks/>
          </p:cNvSpPr>
          <p:nvPr/>
        </p:nvSpPr>
        <p:spPr bwMode="auto">
          <a:xfrm>
            <a:off x="990600" y="1981200"/>
            <a:ext cx="2144713" cy="1323975"/>
          </a:xfrm>
          <a:custGeom>
            <a:avLst/>
            <a:gdLst>
              <a:gd name="T0" fmla="*/ 2147483647 w 1630"/>
              <a:gd name="T1" fmla="*/ 2147483647 h 1016"/>
              <a:gd name="T2" fmla="*/ 2147483647 w 1630"/>
              <a:gd name="T3" fmla="*/ 2147483647 h 1016"/>
              <a:gd name="T4" fmla="*/ 2147483647 w 1630"/>
              <a:gd name="T5" fmla="*/ 2147483647 h 1016"/>
              <a:gd name="T6" fmla="*/ 2147483647 w 1630"/>
              <a:gd name="T7" fmla="*/ 2147483647 h 1016"/>
              <a:gd name="T8" fmla="*/ 2147483647 w 1630"/>
              <a:gd name="T9" fmla="*/ 2147483647 h 1016"/>
              <a:gd name="T10" fmla="*/ 2147483647 w 1630"/>
              <a:gd name="T11" fmla="*/ 2147483647 h 1016"/>
              <a:gd name="T12" fmla="*/ 2147483647 w 1630"/>
              <a:gd name="T13" fmla="*/ 2147483647 h 1016"/>
              <a:gd name="T14" fmla="*/ 2147483647 w 1630"/>
              <a:gd name="T15" fmla="*/ 2147483647 h 1016"/>
              <a:gd name="T16" fmla="*/ 2147483647 w 1630"/>
              <a:gd name="T17" fmla="*/ 2147483647 h 1016"/>
              <a:gd name="T18" fmla="*/ 2147483647 w 1630"/>
              <a:gd name="T19" fmla="*/ 0 h 1016"/>
              <a:gd name="T20" fmla="*/ 2147483647 w 1630"/>
              <a:gd name="T21" fmla="*/ 2147483647 h 1016"/>
              <a:gd name="T22" fmla="*/ 2147483647 w 1630"/>
              <a:gd name="T23" fmla="*/ 2147483647 h 1016"/>
              <a:gd name="T24" fmla="*/ 2147483647 w 1630"/>
              <a:gd name="T25" fmla="*/ 2147483647 h 1016"/>
              <a:gd name="T26" fmla="*/ 2147483647 w 1630"/>
              <a:gd name="T27" fmla="*/ 2147483647 h 1016"/>
              <a:gd name="T28" fmla="*/ 2147483647 w 1630"/>
              <a:gd name="T29" fmla="*/ 2147483647 h 1016"/>
              <a:gd name="T30" fmla="*/ 2147483647 w 1630"/>
              <a:gd name="T31" fmla="*/ 2147483647 h 1016"/>
              <a:gd name="T32" fmla="*/ 2147483647 w 1630"/>
              <a:gd name="T33" fmla="*/ 2147483647 h 1016"/>
              <a:gd name="T34" fmla="*/ 2147483647 w 1630"/>
              <a:gd name="T35" fmla="*/ 2147483647 h 1016"/>
              <a:gd name="T36" fmla="*/ 2147483647 w 1630"/>
              <a:gd name="T37" fmla="*/ 2147483647 h 1016"/>
              <a:gd name="T38" fmla="*/ 2147483647 w 1630"/>
              <a:gd name="T39" fmla="*/ 2147483647 h 1016"/>
              <a:gd name="T40" fmla="*/ 2147483647 w 1630"/>
              <a:gd name="T41" fmla="*/ 2147483647 h 1016"/>
              <a:gd name="T42" fmla="*/ 2147483647 w 1630"/>
              <a:gd name="T43" fmla="*/ 2147483647 h 1016"/>
              <a:gd name="T44" fmla="*/ 2147483647 w 1630"/>
              <a:gd name="T45" fmla="*/ 2147483647 h 1016"/>
              <a:gd name="T46" fmla="*/ 2147483647 w 1630"/>
              <a:gd name="T47" fmla="*/ 2147483647 h 1016"/>
              <a:gd name="T48" fmla="*/ 2147483647 w 1630"/>
              <a:gd name="T49" fmla="*/ 2147483647 h 1016"/>
              <a:gd name="T50" fmla="*/ 2147483647 w 1630"/>
              <a:gd name="T51" fmla="*/ 2147483647 h 101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1630"/>
              <a:gd name="T79" fmla="*/ 0 h 1016"/>
              <a:gd name="T80" fmla="*/ 1630 w 1630"/>
              <a:gd name="T81" fmla="*/ 1016 h 101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1630" h="1016">
                <a:moveTo>
                  <a:pt x="119" y="534"/>
                </a:moveTo>
                <a:cubicBezTo>
                  <a:pt x="176" y="446"/>
                  <a:pt x="103" y="549"/>
                  <a:pt x="174" y="478"/>
                </a:cubicBezTo>
                <a:cubicBezTo>
                  <a:pt x="183" y="469"/>
                  <a:pt x="187" y="454"/>
                  <a:pt x="196" y="445"/>
                </a:cubicBezTo>
                <a:cubicBezTo>
                  <a:pt x="206" y="435"/>
                  <a:pt x="220" y="431"/>
                  <a:pt x="230" y="422"/>
                </a:cubicBezTo>
                <a:cubicBezTo>
                  <a:pt x="270" y="388"/>
                  <a:pt x="302" y="351"/>
                  <a:pt x="352" y="334"/>
                </a:cubicBezTo>
                <a:cubicBezTo>
                  <a:pt x="402" y="282"/>
                  <a:pt x="342" y="337"/>
                  <a:pt x="408" y="300"/>
                </a:cubicBezTo>
                <a:cubicBezTo>
                  <a:pt x="452" y="275"/>
                  <a:pt x="481" y="250"/>
                  <a:pt x="530" y="234"/>
                </a:cubicBezTo>
                <a:cubicBezTo>
                  <a:pt x="592" y="191"/>
                  <a:pt x="669" y="158"/>
                  <a:pt x="741" y="134"/>
                </a:cubicBezTo>
                <a:cubicBezTo>
                  <a:pt x="775" y="99"/>
                  <a:pt x="818" y="93"/>
                  <a:pt x="863" y="78"/>
                </a:cubicBezTo>
                <a:cubicBezTo>
                  <a:pt x="985" y="38"/>
                  <a:pt x="1101" y="14"/>
                  <a:pt x="1230" y="0"/>
                </a:cubicBezTo>
                <a:cubicBezTo>
                  <a:pt x="1323" y="4"/>
                  <a:pt x="1416" y="2"/>
                  <a:pt x="1508" y="11"/>
                </a:cubicBezTo>
                <a:cubicBezTo>
                  <a:pt x="1531" y="13"/>
                  <a:pt x="1574" y="34"/>
                  <a:pt x="1574" y="34"/>
                </a:cubicBezTo>
                <a:cubicBezTo>
                  <a:pt x="1619" y="77"/>
                  <a:pt x="1630" y="156"/>
                  <a:pt x="1574" y="200"/>
                </a:cubicBezTo>
                <a:cubicBezTo>
                  <a:pt x="1540" y="226"/>
                  <a:pt x="1470" y="262"/>
                  <a:pt x="1430" y="278"/>
                </a:cubicBezTo>
                <a:cubicBezTo>
                  <a:pt x="1408" y="287"/>
                  <a:pt x="1363" y="300"/>
                  <a:pt x="1363" y="300"/>
                </a:cubicBezTo>
                <a:cubicBezTo>
                  <a:pt x="1297" y="344"/>
                  <a:pt x="1216" y="356"/>
                  <a:pt x="1141" y="378"/>
                </a:cubicBezTo>
                <a:cubicBezTo>
                  <a:pt x="992" y="422"/>
                  <a:pt x="848" y="481"/>
                  <a:pt x="719" y="567"/>
                </a:cubicBezTo>
                <a:cubicBezTo>
                  <a:pt x="699" y="597"/>
                  <a:pt x="667" y="622"/>
                  <a:pt x="652" y="656"/>
                </a:cubicBezTo>
                <a:cubicBezTo>
                  <a:pt x="625" y="718"/>
                  <a:pt x="624" y="774"/>
                  <a:pt x="574" y="822"/>
                </a:cubicBezTo>
                <a:cubicBezTo>
                  <a:pt x="555" y="881"/>
                  <a:pt x="570" y="846"/>
                  <a:pt x="519" y="922"/>
                </a:cubicBezTo>
                <a:cubicBezTo>
                  <a:pt x="504" y="944"/>
                  <a:pt x="471" y="948"/>
                  <a:pt x="452" y="967"/>
                </a:cubicBezTo>
                <a:cubicBezTo>
                  <a:pt x="411" y="1008"/>
                  <a:pt x="434" y="995"/>
                  <a:pt x="385" y="1011"/>
                </a:cubicBezTo>
                <a:cubicBezTo>
                  <a:pt x="240" y="1002"/>
                  <a:pt x="115" y="1016"/>
                  <a:pt x="30" y="889"/>
                </a:cubicBezTo>
                <a:cubicBezTo>
                  <a:pt x="8" y="800"/>
                  <a:pt x="0" y="695"/>
                  <a:pt x="41" y="611"/>
                </a:cubicBezTo>
                <a:cubicBezTo>
                  <a:pt x="59" y="575"/>
                  <a:pt x="94" y="539"/>
                  <a:pt x="130" y="522"/>
                </a:cubicBezTo>
                <a:cubicBezTo>
                  <a:pt x="135" y="520"/>
                  <a:pt x="123" y="530"/>
                  <a:pt x="119" y="534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 sz="1400">
              <a:latin typeface="Comic Sans MS" pitchFamily="66" charset="0"/>
            </a:endParaRPr>
          </a:p>
        </p:txBody>
      </p:sp>
      <p:sp>
        <p:nvSpPr>
          <p:cNvPr id="61450" name="Freeform 10"/>
          <p:cNvSpPr>
            <a:spLocks/>
          </p:cNvSpPr>
          <p:nvPr/>
        </p:nvSpPr>
        <p:spPr bwMode="auto">
          <a:xfrm>
            <a:off x="965200" y="1825625"/>
            <a:ext cx="473075" cy="1250950"/>
          </a:xfrm>
          <a:custGeom>
            <a:avLst/>
            <a:gdLst>
              <a:gd name="T0" fmla="*/ 2147483647 w 360"/>
              <a:gd name="T1" fmla="*/ 2147483647 h 960"/>
              <a:gd name="T2" fmla="*/ 2147483647 w 360"/>
              <a:gd name="T3" fmla="*/ 2147483647 h 960"/>
              <a:gd name="T4" fmla="*/ 2147483647 w 360"/>
              <a:gd name="T5" fmla="*/ 2147483647 h 960"/>
              <a:gd name="T6" fmla="*/ 2147483647 w 360"/>
              <a:gd name="T7" fmla="*/ 2147483647 h 960"/>
              <a:gd name="T8" fmla="*/ 2147483647 w 360"/>
              <a:gd name="T9" fmla="*/ 2147483647 h 960"/>
              <a:gd name="T10" fmla="*/ 2147483647 w 360"/>
              <a:gd name="T11" fmla="*/ 2147483647 h 96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60"/>
              <a:gd name="T19" fmla="*/ 0 h 960"/>
              <a:gd name="T20" fmla="*/ 360 w 360"/>
              <a:gd name="T21" fmla="*/ 960 h 96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60" h="960">
                <a:moveTo>
                  <a:pt x="16" y="952"/>
                </a:moveTo>
                <a:cubicBezTo>
                  <a:pt x="0" y="960"/>
                  <a:pt x="168" y="848"/>
                  <a:pt x="208" y="712"/>
                </a:cubicBezTo>
                <a:cubicBezTo>
                  <a:pt x="248" y="576"/>
                  <a:pt x="232" y="240"/>
                  <a:pt x="256" y="136"/>
                </a:cubicBezTo>
                <a:cubicBezTo>
                  <a:pt x="280" y="32"/>
                  <a:pt x="344" y="0"/>
                  <a:pt x="352" y="88"/>
                </a:cubicBezTo>
                <a:cubicBezTo>
                  <a:pt x="360" y="176"/>
                  <a:pt x="352" y="520"/>
                  <a:pt x="304" y="664"/>
                </a:cubicBezTo>
                <a:cubicBezTo>
                  <a:pt x="256" y="808"/>
                  <a:pt x="32" y="944"/>
                  <a:pt x="16" y="952"/>
                </a:cubicBezTo>
                <a:close/>
              </a:path>
            </a:pathLst>
          </a:custGeom>
          <a:solidFill>
            <a:srgbClr val="66FF33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fr-FR">
              <a:latin typeface="Comic Sans MS" pitchFamily="66" charset="0"/>
            </a:endParaRPr>
          </a:p>
        </p:txBody>
      </p:sp>
      <p:sp>
        <p:nvSpPr>
          <p:cNvPr id="61451" name="Freeform 11"/>
          <p:cNvSpPr>
            <a:spLocks/>
          </p:cNvSpPr>
          <p:nvPr/>
        </p:nvSpPr>
        <p:spPr bwMode="auto">
          <a:xfrm>
            <a:off x="990600" y="2073275"/>
            <a:ext cx="1905000" cy="1041400"/>
          </a:xfrm>
          <a:custGeom>
            <a:avLst/>
            <a:gdLst>
              <a:gd name="T0" fmla="*/ 2147483647 w 1448"/>
              <a:gd name="T1" fmla="*/ 2147483647 h 800"/>
              <a:gd name="T2" fmla="*/ 2147483647 w 1448"/>
              <a:gd name="T3" fmla="*/ 2147483647 h 800"/>
              <a:gd name="T4" fmla="*/ 2147483647 w 1448"/>
              <a:gd name="T5" fmla="*/ 2147483647 h 800"/>
              <a:gd name="T6" fmla="*/ 2147483647 w 1448"/>
              <a:gd name="T7" fmla="*/ 2147483647 h 800"/>
              <a:gd name="T8" fmla="*/ 2147483647 w 1448"/>
              <a:gd name="T9" fmla="*/ 2147483647 h 800"/>
              <a:gd name="T10" fmla="*/ 2147483647 w 1448"/>
              <a:gd name="T11" fmla="*/ 2147483647 h 800"/>
              <a:gd name="T12" fmla="*/ 2147483647 w 1448"/>
              <a:gd name="T13" fmla="*/ 2147483647 h 800"/>
              <a:gd name="T14" fmla="*/ 2147483647 w 1448"/>
              <a:gd name="T15" fmla="*/ 2147483647 h 800"/>
              <a:gd name="T16" fmla="*/ 2147483647 w 1448"/>
              <a:gd name="T17" fmla="*/ 2147483647 h 800"/>
              <a:gd name="T18" fmla="*/ 2147483647 w 1448"/>
              <a:gd name="T19" fmla="*/ 2147483647 h 800"/>
              <a:gd name="T20" fmla="*/ 2147483647 w 1448"/>
              <a:gd name="T21" fmla="*/ 2147483647 h 800"/>
              <a:gd name="T22" fmla="*/ 2147483647 w 1448"/>
              <a:gd name="T23" fmla="*/ 2147483647 h 800"/>
              <a:gd name="T24" fmla="*/ 2147483647 w 1448"/>
              <a:gd name="T25" fmla="*/ 2147483647 h 8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448"/>
              <a:gd name="T40" fmla="*/ 0 h 800"/>
              <a:gd name="T41" fmla="*/ 1448 w 1448"/>
              <a:gd name="T42" fmla="*/ 800 h 80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448" h="800">
                <a:moveTo>
                  <a:pt x="24" y="784"/>
                </a:moveTo>
                <a:cubicBezTo>
                  <a:pt x="48" y="768"/>
                  <a:pt x="200" y="752"/>
                  <a:pt x="264" y="688"/>
                </a:cubicBezTo>
                <a:cubicBezTo>
                  <a:pt x="328" y="624"/>
                  <a:pt x="320" y="488"/>
                  <a:pt x="408" y="400"/>
                </a:cubicBezTo>
                <a:cubicBezTo>
                  <a:pt x="496" y="312"/>
                  <a:pt x="632" y="224"/>
                  <a:pt x="792" y="160"/>
                </a:cubicBezTo>
                <a:cubicBezTo>
                  <a:pt x="952" y="96"/>
                  <a:pt x="1288" y="32"/>
                  <a:pt x="1368" y="16"/>
                </a:cubicBezTo>
                <a:cubicBezTo>
                  <a:pt x="1448" y="0"/>
                  <a:pt x="1352" y="40"/>
                  <a:pt x="1272" y="64"/>
                </a:cubicBezTo>
                <a:cubicBezTo>
                  <a:pt x="1192" y="88"/>
                  <a:pt x="1008" y="112"/>
                  <a:pt x="888" y="160"/>
                </a:cubicBezTo>
                <a:cubicBezTo>
                  <a:pt x="768" y="208"/>
                  <a:pt x="632" y="296"/>
                  <a:pt x="552" y="352"/>
                </a:cubicBezTo>
                <a:cubicBezTo>
                  <a:pt x="472" y="408"/>
                  <a:pt x="440" y="448"/>
                  <a:pt x="408" y="496"/>
                </a:cubicBezTo>
                <a:cubicBezTo>
                  <a:pt x="376" y="544"/>
                  <a:pt x="376" y="600"/>
                  <a:pt x="360" y="640"/>
                </a:cubicBezTo>
                <a:cubicBezTo>
                  <a:pt x="344" y="680"/>
                  <a:pt x="352" y="712"/>
                  <a:pt x="312" y="736"/>
                </a:cubicBezTo>
                <a:cubicBezTo>
                  <a:pt x="272" y="760"/>
                  <a:pt x="168" y="776"/>
                  <a:pt x="120" y="784"/>
                </a:cubicBezTo>
                <a:cubicBezTo>
                  <a:pt x="72" y="792"/>
                  <a:pt x="0" y="800"/>
                  <a:pt x="24" y="784"/>
                </a:cubicBezTo>
                <a:close/>
              </a:path>
            </a:pathLst>
          </a:custGeom>
          <a:solidFill>
            <a:srgbClr val="66FF33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fr-FR">
              <a:latin typeface="Comic Sans MS" pitchFamily="66" charset="0"/>
            </a:endParaRPr>
          </a:p>
        </p:txBody>
      </p:sp>
      <p:sp>
        <p:nvSpPr>
          <p:cNvPr id="61452" name="Freeform 12"/>
          <p:cNvSpPr>
            <a:spLocks/>
          </p:cNvSpPr>
          <p:nvPr/>
        </p:nvSpPr>
        <p:spPr bwMode="auto">
          <a:xfrm>
            <a:off x="6464300" y="2149475"/>
            <a:ext cx="1778000" cy="952500"/>
          </a:xfrm>
          <a:custGeom>
            <a:avLst/>
            <a:gdLst>
              <a:gd name="T0" fmla="*/ 2147483647 w 1120"/>
              <a:gd name="T1" fmla="*/ 2147483647 h 600"/>
              <a:gd name="T2" fmla="*/ 2147483647 w 1120"/>
              <a:gd name="T3" fmla="*/ 2147483647 h 600"/>
              <a:gd name="T4" fmla="*/ 2147483647 w 1120"/>
              <a:gd name="T5" fmla="*/ 2147483647 h 600"/>
              <a:gd name="T6" fmla="*/ 2147483647 w 1120"/>
              <a:gd name="T7" fmla="*/ 2147483647 h 600"/>
              <a:gd name="T8" fmla="*/ 2147483647 w 1120"/>
              <a:gd name="T9" fmla="*/ 2147483647 h 600"/>
              <a:gd name="T10" fmla="*/ 2147483647 w 1120"/>
              <a:gd name="T11" fmla="*/ 0 h 600"/>
              <a:gd name="T12" fmla="*/ 2147483647 w 1120"/>
              <a:gd name="T13" fmla="*/ 2147483647 h 600"/>
              <a:gd name="T14" fmla="*/ 2147483647 w 1120"/>
              <a:gd name="T15" fmla="*/ 2147483647 h 600"/>
              <a:gd name="T16" fmla="*/ 2147483647 w 1120"/>
              <a:gd name="T17" fmla="*/ 2147483647 h 600"/>
              <a:gd name="T18" fmla="*/ 2147483647 w 1120"/>
              <a:gd name="T19" fmla="*/ 2147483647 h 600"/>
              <a:gd name="T20" fmla="*/ 2147483647 w 1120"/>
              <a:gd name="T21" fmla="*/ 2147483647 h 600"/>
              <a:gd name="T22" fmla="*/ 2147483647 w 1120"/>
              <a:gd name="T23" fmla="*/ 2147483647 h 600"/>
              <a:gd name="T24" fmla="*/ 2147483647 w 1120"/>
              <a:gd name="T25" fmla="*/ 2147483647 h 6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120"/>
              <a:gd name="T40" fmla="*/ 0 h 600"/>
              <a:gd name="T41" fmla="*/ 1120 w 1120"/>
              <a:gd name="T42" fmla="*/ 600 h 60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120" h="600">
                <a:moveTo>
                  <a:pt x="8" y="576"/>
                </a:moveTo>
                <a:cubicBezTo>
                  <a:pt x="16" y="560"/>
                  <a:pt x="200" y="520"/>
                  <a:pt x="248" y="480"/>
                </a:cubicBezTo>
                <a:cubicBezTo>
                  <a:pt x="296" y="440"/>
                  <a:pt x="256" y="392"/>
                  <a:pt x="296" y="336"/>
                </a:cubicBezTo>
                <a:cubicBezTo>
                  <a:pt x="336" y="280"/>
                  <a:pt x="416" y="184"/>
                  <a:pt x="488" y="144"/>
                </a:cubicBezTo>
                <a:cubicBezTo>
                  <a:pt x="560" y="104"/>
                  <a:pt x="624" y="120"/>
                  <a:pt x="728" y="96"/>
                </a:cubicBezTo>
                <a:cubicBezTo>
                  <a:pt x="832" y="72"/>
                  <a:pt x="1104" y="0"/>
                  <a:pt x="1112" y="0"/>
                </a:cubicBezTo>
                <a:cubicBezTo>
                  <a:pt x="1120" y="0"/>
                  <a:pt x="848" y="72"/>
                  <a:pt x="776" y="96"/>
                </a:cubicBezTo>
                <a:cubicBezTo>
                  <a:pt x="704" y="120"/>
                  <a:pt x="728" y="128"/>
                  <a:pt x="680" y="144"/>
                </a:cubicBezTo>
                <a:cubicBezTo>
                  <a:pt x="632" y="160"/>
                  <a:pt x="544" y="160"/>
                  <a:pt x="488" y="192"/>
                </a:cubicBezTo>
                <a:cubicBezTo>
                  <a:pt x="432" y="224"/>
                  <a:pt x="376" y="288"/>
                  <a:pt x="344" y="336"/>
                </a:cubicBezTo>
                <a:cubicBezTo>
                  <a:pt x="312" y="384"/>
                  <a:pt x="320" y="440"/>
                  <a:pt x="296" y="480"/>
                </a:cubicBezTo>
                <a:cubicBezTo>
                  <a:pt x="272" y="520"/>
                  <a:pt x="248" y="552"/>
                  <a:pt x="200" y="576"/>
                </a:cubicBezTo>
                <a:cubicBezTo>
                  <a:pt x="152" y="600"/>
                  <a:pt x="0" y="592"/>
                  <a:pt x="8" y="576"/>
                </a:cubicBezTo>
                <a:close/>
              </a:path>
            </a:pathLst>
          </a:custGeom>
          <a:solidFill>
            <a:srgbClr val="66FF33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fr-FR">
              <a:latin typeface="Comic Sans MS" pitchFamily="66" charset="0"/>
            </a:endParaRPr>
          </a:p>
        </p:txBody>
      </p:sp>
      <p:sp>
        <p:nvSpPr>
          <p:cNvPr id="61453" name="Freeform 13"/>
          <p:cNvSpPr>
            <a:spLocks/>
          </p:cNvSpPr>
          <p:nvPr/>
        </p:nvSpPr>
        <p:spPr bwMode="auto">
          <a:xfrm>
            <a:off x="3733800" y="2057400"/>
            <a:ext cx="279400" cy="1028700"/>
          </a:xfrm>
          <a:custGeom>
            <a:avLst/>
            <a:gdLst>
              <a:gd name="T0" fmla="*/ 2147483647 w 176"/>
              <a:gd name="T1" fmla="*/ 2147483647 h 648"/>
              <a:gd name="T2" fmla="*/ 2147483647 w 176"/>
              <a:gd name="T3" fmla="*/ 2147483647 h 648"/>
              <a:gd name="T4" fmla="*/ 2147483647 w 176"/>
              <a:gd name="T5" fmla="*/ 2147483647 h 648"/>
              <a:gd name="T6" fmla="*/ 2147483647 w 176"/>
              <a:gd name="T7" fmla="*/ 2147483647 h 648"/>
              <a:gd name="T8" fmla="*/ 2147483647 w 176"/>
              <a:gd name="T9" fmla="*/ 2147483647 h 648"/>
              <a:gd name="T10" fmla="*/ 2147483647 w 176"/>
              <a:gd name="T11" fmla="*/ 2147483647 h 648"/>
              <a:gd name="T12" fmla="*/ 2147483647 w 176"/>
              <a:gd name="T13" fmla="*/ 2147483647 h 648"/>
              <a:gd name="T14" fmla="*/ 2147483647 w 176"/>
              <a:gd name="T15" fmla="*/ 2147483647 h 64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76"/>
              <a:gd name="T25" fmla="*/ 0 h 648"/>
              <a:gd name="T26" fmla="*/ 176 w 176"/>
              <a:gd name="T27" fmla="*/ 648 h 64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76" h="648">
                <a:moveTo>
                  <a:pt x="8" y="632"/>
                </a:moveTo>
                <a:cubicBezTo>
                  <a:pt x="0" y="648"/>
                  <a:pt x="88" y="528"/>
                  <a:pt x="104" y="488"/>
                </a:cubicBezTo>
                <a:cubicBezTo>
                  <a:pt x="120" y="448"/>
                  <a:pt x="112" y="424"/>
                  <a:pt x="104" y="392"/>
                </a:cubicBezTo>
                <a:cubicBezTo>
                  <a:pt x="96" y="360"/>
                  <a:pt x="64" y="352"/>
                  <a:pt x="56" y="296"/>
                </a:cubicBezTo>
                <a:cubicBezTo>
                  <a:pt x="48" y="240"/>
                  <a:pt x="40" y="96"/>
                  <a:pt x="56" y="56"/>
                </a:cubicBezTo>
                <a:cubicBezTo>
                  <a:pt x="72" y="16"/>
                  <a:pt x="136" y="0"/>
                  <a:pt x="152" y="56"/>
                </a:cubicBezTo>
                <a:cubicBezTo>
                  <a:pt x="168" y="112"/>
                  <a:pt x="176" y="296"/>
                  <a:pt x="152" y="392"/>
                </a:cubicBezTo>
                <a:cubicBezTo>
                  <a:pt x="128" y="488"/>
                  <a:pt x="16" y="616"/>
                  <a:pt x="8" y="632"/>
                </a:cubicBezTo>
                <a:close/>
              </a:path>
            </a:pathLst>
          </a:custGeom>
          <a:solidFill>
            <a:srgbClr val="66FF33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fr-FR">
              <a:latin typeface="Comic Sans MS" pitchFamily="66" charset="0"/>
            </a:endParaRPr>
          </a:p>
        </p:txBody>
      </p:sp>
      <p:sp>
        <p:nvSpPr>
          <p:cNvPr id="61454" name="Freeform 14"/>
          <p:cNvSpPr>
            <a:spLocks/>
          </p:cNvSpPr>
          <p:nvPr/>
        </p:nvSpPr>
        <p:spPr bwMode="auto">
          <a:xfrm>
            <a:off x="4800600" y="2286000"/>
            <a:ext cx="609600" cy="152400"/>
          </a:xfrm>
          <a:custGeom>
            <a:avLst/>
            <a:gdLst>
              <a:gd name="T0" fmla="*/ 0 w 768"/>
              <a:gd name="T1" fmla="*/ 2147483647 h 208"/>
              <a:gd name="T2" fmla="*/ 2147483647 w 768"/>
              <a:gd name="T3" fmla="*/ 2147483647 h 208"/>
              <a:gd name="T4" fmla="*/ 2147483647 w 768"/>
              <a:gd name="T5" fmla="*/ 2147483647 h 208"/>
              <a:gd name="T6" fmla="*/ 2147483647 w 768"/>
              <a:gd name="T7" fmla="*/ 2147483647 h 208"/>
              <a:gd name="T8" fmla="*/ 0 60000 65536"/>
              <a:gd name="T9" fmla="*/ 0 60000 65536"/>
              <a:gd name="T10" fmla="*/ 0 60000 65536"/>
              <a:gd name="T11" fmla="*/ 0 60000 65536"/>
              <a:gd name="T12" fmla="*/ 0 w 768"/>
              <a:gd name="T13" fmla="*/ 0 h 208"/>
              <a:gd name="T14" fmla="*/ 768 w 768"/>
              <a:gd name="T15" fmla="*/ 208 h 20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68" h="208">
                <a:moveTo>
                  <a:pt x="0" y="208"/>
                </a:moveTo>
                <a:cubicBezTo>
                  <a:pt x="92" y="176"/>
                  <a:pt x="184" y="144"/>
                  <a:pt x="288" y="112"/>
                </a:cubicBezTo>
                <a:cubicBezTo>
                  <a:pt x="392" y="80"/>
                  <a:pt x="544" y="32"/>
                  <a:pt x="624" y="16"/>
                </a:cubicBezTo>
                <a:cubicBezTo>
                  <a:pt x="704" y="0"/>
                  <a:pt x="744" y="16"/>
                  <a:pt x="768" y="16"/>
                </a:cubicBezTo>
              </a:path>
            </a:pathLst>
          </a:custGeom>
          <a:noFill/>
          <a:ln w="9525">
            <a:solidFill>
              <a:srgbClr val="66FF33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>
              <a:latin typeface="Comic Sans MS" pitchFamily="66" charset="0"/>
            </a:endParaRPr>
          </a:p>
        </p:txBody>
      </p:sp>
      <p:sp>
        <p:nvSpPr>
          <p:cNvPr id="61455" name="Freeform 15"/>
          <p:cNvSpPr>
            <a:spLocks/>
          </p:cNvSpPr>
          <p:nvPr/>
        </p:nvSpPr>
        <p:spPr bwMode="auto">
          <a:xfrm>
            <a:off x="3657600" y="2438400"/>
            <a:ext cx="1143000" cy="685800"/>
          </a:xfrm>
          <a:custGeom>
            <a:avLst/>
            <a:gdLst>
              <a:gd name="T0" fmla="*/ 2147483647 w 720"/>
              <a:gd name="T1" fmla="*/ 0 h 432"/>
              <a:gd name="T2" fmla="*/ 2147483647 w 720"/>
              <a:gd name="T3" fmla="*/ 2147483647 h 432"/>
              <a:gd name="T4" fmla="*/ 2147483647 w 720"/>
              <a:gd name="T5" fmla="*/ 2147483647 h 432"/>
              <a:gd name="T6" fmla="*/ 2147483647 w 720"/>
              <a:gd name="T7" fmla="*/ 2147483647 h 432"/>
              <a:gd name="T8" fmla="*/ 0 w 720"/>
              <a:gd name="T9" fmla="*/ 2147483647 h 4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20"/>
              <a:gd name="T16" fmla="*/ 0 h 432"/>
              <a:gd name="T17" fmla="*/ 720 w 720"/>
              <a:gd name="T18" fmla="*/ 432 h 4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20" h="432">
                <a:moveTo>
                  <a:pt x="720" y="0"/>
                </a:moveTo>
                <a:cubicBezTo>
                  <a:pt x="656" y="28"/>
                  <a:pt x="592" y="56"/>
                  <a:pt x="528" y="96"/>
                </a:cubicBezTo>
                <a:cubicBezTo>
                  <a:pt x="464" y="136"/>
                  <a:pt x="384" y="200"/>
                  <a:pt x="336" y="240"/>
                </a:cubicBezTo>
                <a:cubicBezTo>
                  <a:pt x="288" y="280"/>
                  <a:pt x="296" y="304"/>
                  <a:pt x="240" y="336"/>
                </a:cubicBezTo>
                <a:cubicBezTo>
                  <a:pt x="184" y="368"/>
                  <a:pt x="40" y="416"/>
                  <a:pt x="0" y="432"/>
                </a:cubicBezTo>
              </a:path>
            </a:pathLst>
          </a:custGeom>
          <a:noFill/>
          <a:ln w="12700">
            <a:solidFill>
              <a:srgbClr val="66FF33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>
              <a:latin typeface="Comic Sans MS" pitchFamily="66" charset="0"/>
            </a:endParaRPr>
          </a:p>
        </p:txBody>
      </p:sp>
      <p:sp>
        <p:nvSpPr>
          <p:cNvPr id="61456" name="Freeform 16"/>
          <p:cNvSpPr>
            <a:spLocks/>
          </p:cNvSpPr>
          <p:nvPr/>
        </p:nvSpPr>
        <p:spPr bwMode="auto">
          <a:xfrm>
            <a:off x="838200" y="4635500"/>
            <a:ext cx="1765300" cy="1003300"/>
          </a:xfrm>
          <a:custGeom>
            <a:avLst/>
            <a:gdLst>
              <a:gd name="T0" fmla="*/ 2147483647 w 1112"/>
              <a:gd name="T1" fmla="*/ 2147483647 h 632"/>
              <a:gd name="T2" fmla="*/ 2147483647 w 1112"/>
              <a:gd name="T3" fmla="*/ 2147483647 h 632"/>
              <a:gd name="T4" fmla="*/ 2147483647 w 1112"/>
              <a:gd name="T5" fmla="*/ 2147483647 h 632"/>
              <a:gd name="T6" fmla="*/ 2147483647 w 1112"/>
              <a:gd name="T7" fmla="*/ 2147483647 h 632"/>
              <a:gd name="T8" fmla="*/ 2147483647 w 1112"/>
              <a:gd name="T9" fmla="*/ 2147483647 h 632"/>
              <a:gd name="T10" fmla="*/ 2147483647 w 1112"/>
              <a:gd name="T11" fmla="*/ 2147483647 h 632"/>
              <a:gd name="T12" fmla="*/ 2147483647 w 1112"/>
              <a:gd name="T13" fmla="*/ 2147483647 h 632"/>
              <a:gd name="T14" fmla="*/ 2147483647 w 1112"/>
              <a:gd name="T15" fmla="*/ 2147483647 h 632"/>
              <a:gd name="T16" fmla="*/ 2147483647 w 1112"/>
              <a:gd name="T17" fmla="*/ 2147483647 h 632"/>
              <a:gd name="T18" fmla="*/ 2147483647 w 1112"/>
              <a:gd name="T19" fmla="*/ 2147483647 h 632"/>
              <a:gd name="T20" fmla="*/ 2147483647 w 1112"/>
              <a:gd name="T21" fmla="*/ 2147483647 h 632"/>
              <a:gd name="T22" fmla="*/ 2147483647 w 1112"/>
              <a:gd name="T23" fmla="*/ 2147483647 h 632"/>
              <a:gd name="T24" fmla="*/ 2147483647 w 1112"/>
              <a:gd name="T25" fmla="*/ 2147483647 h 632"/>
              <a:gd name="T26" fmla="*/ 2147483647 w 1112"/>
              <a:gd name="T27" fmla="*/ 2147483647 h 632"/>
              <a:gd name="T28" fmla="*/ 2147483647 w 1112"/>
              <a:gd name="T29" fmla="*/ 2147483647 h 632"/>
              <a:gd name="T30" fmla="*/ 0 w 1112"/>
              <a:gd name="T31" fmla="*/ 2147483647 h 632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112"/>
              <a:gd name="T49" fmla="*/ 0 h 632"/>
              <a:gd name="T50" fmla="*/ 1112 w 1112"/>
              <a:gd name="T51" fmla="*/ 632 h 632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112" h="632">
                <a:moveTo>
                  <a:pt x="48" y="584"/>
                </a:moveTo>
                <a:cubicBezTo>
                  <a:pt x="116" y="580"/>
                  <a:pt x="184" y="576"/>
                  <a:pt x="240" y="536"/>
                </a:cubicBezTo>
                <a:cubicBezTo>
                  <a:pt x="296" y="496"/>
                  <a:pt x="336" y="400"/>
                  <a:pt x="384" y="344"/>
                </a:cubicBezTo>
                <a:cubicBezTo>
                  <a:pt x="432" y="288"/>
                  <a:pt x="472" y="232"/>
                  <a:pt x="528" y="200"/>
                </a:cubicBezTo>
                <a:cubicBezTo>
                  <a:pt x="584" y="168"/>
                  <a:pt x="672" y="168"/>
                  <a:pt x="720" y="152"/>
                </a:cubicBezTo>
                <a:cubicBezTo>
                  <a:pt x="768" y="136"/>
                  <a:pt x="784" y="120"/>
                  <a:pt x="816" y="104"/>
                </a:cubicBezTo>
                <a:cubicBezTo>
                  <a:pt x="848" y="88"/>
                  <a:pt x="864" y="72"/>
                  <a:pt x="912" y="56"/>
                </a:cubicBezTo>
                <a:cubicBezTo>
                  <a:pt x="960" y="40"/>
                  <a:pt x="1112" y="0"/>
                  <a:pt x="1104" y="8"/>
                </a:cubicBezTo>
                <a:cubicBezTo>
                  <a:pt x="1096" y="16"/>
                  <a:pt x="928" y="80"/>
                  <a:pt x="864" y="104"/>
                </a:cubicBezTo>
                <a:cubicBezTo>
                  <a:pt x="800" y="128"/>
                  <a:pt x="760" y="136"/>
                  <a:pt x="720" y="152"/>
                </a:cubicBezTo>
                <a:cubicBezTo>
                  <a:pt x="680" y="168"/>
                  <a:pt x="656" y="184"/>
                  <a:pt x="624" y="200"/>
                </a:cubicBezTo>
                <a:cubicBezTo>
                  <a:pt x="592" y="216"/>
                  <a:pt x="560" y="224"/>
                  <a:pt x="528" y="248"/>
                </a:cubicBezTo>
                <a:cubicBezTo>
                  <a:pt x="496" y="272"/>
                  <a:pt x="464" y="304"/>
                  <a:pt x="432" y="344"/>
                </a:cubicBezTo>
                <a:cubicBezTo>
                  <a:pt x="400" y="384"/>
                  <a:pt x="368" y="448"/>
                  <a:pt x="336" y="488"/>
                </a:cubicBezTo>
                <a:cubicBezTo>
                  <a:pt x="304" y="528"/>
                  <a:pt x="296" y="560"/>
                  <a:pt x="240" y="584"/>
                </a:cubicBezTo>
                <a:cubicBezTo>
                  <a:pt x="184" y="608"/>
                  <a:pt x="40" y="624"/>
                  <a:pt x="0" y="632"/>
                </a:cubicBezTo>
              </a:path>
            </a:pathLst>
          </a:custGeom>
          <a:solidFill>
            <a:srgbClr val="66FF33"/>
          </a:solidFill>
          <a:ln w="9525">
            <a:solidFill>
              <a:srgbClr val="66FF33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>
              <a:latin typeface="Comic Sans MS" pitchFamily="66" charset="0"/>
            </a:endParaRPr>
          </a:p>
        </p:txBody>
      </p:sp>
      <p:sp>
        <p:nvSpPr>
          <p:cNvPr id="61457" name="Freeform 17"/>
          <p:cNvSpPr>
            <a:spLocks/>
          </p:cNvSpPr>
          <p:nvPr/>
        </p:nvSpPr>
        <p:spPr bwMode="auto">
          <a:xfrm>
            <a:off x="3721100" y="4470400"/>
            <a:ext cx="1866900" cy="939800"/>
          </a:xfrm>
          <a:custGeom>
            <a:avLst/>
            <a:gdLst>
              <a:gd name="T0" fmla="*/ 2147483647 w 1176"/>
              <a:gd name="T1" fmla="*/ 2147483647 h 592"/>
              <a:gd name="T2" fmla="*/ 2147483647 w 1176"/>
              <a:gd name="T3" fmla="*/ 2147483647 h 592"/>
              <a:gd name="T4" fmla="*/ 2147483647 w 1176"/>
              <a:gd name="T5" fmla="*/ 2147483647 h 592"/>
              <a:gd name="T6" fmla="*/ 2147483647 w 1176"/>
              <a:gd name="T7" fmla="*/ 2147483647 h 592"/>
              <a:gd name="T8" fmla="*/ 2147483647 w 1176"/>
              <a:gd name="T9" fmla="*/ 2147483647 h 592"/>
              <a:gd name="T10" fmla="*/ 2147483647 w 1176"/>
              <a:gd name="T11" fmla="*/ 2147483647 h 592"/>
              <a:gd name="T12" fmla="*/ 2147483647 w 1176"/>
              <a:gd name="T13" fmla="*/ 2147483647 h 592"/>
              <a:gd name="T14" fmla="*/ 2147483647 w 1176"/>
              <a:gd name="T15" fmla="*/ 2147483647 h 592"/>
              <a:gd name="T16" fmla="*/ 2147483647 w 1176"/>
              <a:gd name="T17" fmla="*/ 2147483647 h 592"/>
              <a:gd name="T18" fmla="*/ 2147483647 w 1176"/>
              <a:gd name="T19" fmla="*/ 2147483647 h 592"/>
              <a:gd name="T20" fmla="*/ 2147483647 w 1176"/>
              <a:gd name="T21" fmla="*/ 2147483647 h 592"/>
              <a:gd name="T22" fmla="*/ 2147483647 w 1176"/>
              <a:gd name="T23" fmla="*/ 2147483647 h 592"/>
              <a:gd name="T24" fmla="*/ 2147483647 w 1176"/>
              <a:gd name="T25" fmla="*/ 2147483647 h 592"/>
              <a:gd name="T26" fmla="*/ 2147483647 w 1176"/>
              <a:gd name="T27" fmla="*/ 2147483647 h 59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176"/>
              <a:gd name="T43" fmla="*/ 0 h 592"/>
              <a:gd name="T44" fmla="*/ 1176 w 1176"/>
              <a:gd name="T45" fmla="*/ 592 h 592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176" h="592">
                <a:moveTo>
                  <a:pt x="8" y="592"/>
                </a:moveTo>
                <a:cubicBezTo>
                  <a:pt x="0" y="592"/>
                  <a:pt x="152" y="528"/>
                  <a:pt x="200" y="496"/>
                </a:cubicBezTo>
                <a:cubicBezTo>
                  <a:pt x="248" y="464"/>
                  <a:pt x="264" y="440"/>
                  <a:pt x="296" y="400"/>
                </a:cubicBezTo>
                <a:cubicBezTo>
                  <a:pt x="328" y="360"/>
                  <a:pt x="336" y="296"/>
                  <a:pt x="392" y="256"/>
                </a:cubicBezTo>
                <a:cubicBezTo>
                  <a:pt x="448" y="216"/>
                  <a:pt x="512" y="200"/>
                  <a:pt x="632" y="160"/>
                </a:cubicBezTo>
                <a:cubicBezTo>
                  <a:pt x="752" y="120"/>
                  <a:pt x="1048" y="32"/>
                  <a:pt x="1112" y="16"/>
                </a:cubicBezTo>
                <a:cubicBezTo>
                  <a:pt x="1176" y="0"/>
                  <a:pt x="1080" y="40"/>
                  <a:pt x="1016" y="64"/>
                </a:cubicBezTo>
                <a:cubicBezTo>
                  <a:pt x="952" y="88"/>
                  <a:pt x="800" y="136"/>
                  <a:pt x="728" y="160"/>
                </a:cubicBezTo>
                <a:cubicBezTo>
                  <a:pt x="656" y="184"/>
                  <a:pt x="632" y="192"/>
                  <a:pt x="584" y="208"/>
                </a:cubicBezTo>
                <a:cubicBezTo>
                  <a:pt x="536" y="224"/>
                  <a:pt x="480" y="240"/>
                  <a:pt x="440" y="256"/>
                </a:cubicBezTo>
                <a:cubicBezTo>
                  <a:pt x="400" y="272"/>
                  <a:pt x="360" y="280"/>
                  <a:pt x="344" y="304"/>
                </a:cubicBezTo>
                <a:cubicBezTo>
                  <a:pt x="328" y="328"/>
                  <a:pt x="360" y="368"/>
                  <a:pt x="344" y="400"/>
                </a:cubicBezTo>
                <a:cubicBezTo>
                  <a:pt x="328" y="432"/>
                  <a:pt x="304" y="464"/>
                  <a:pt x="248" y="496"/>
                </a:cubicBezTo>
                <a:cubicBezTo>
                  <a:pt x="192" y="528"/>
                  <a:pt x="16" y="592"/>
                  <a:pt x="8" y="592"/>
                </a:cubicBezTo>
                <a:close/>
              </a:path>
            </a:pathLst>
          </a:custGeom>
          <a:solidFill>
            <a:srgbClr val="66FF33"/>
          </a:solidFill>
          <a:ln w="9525">
            <a:solidFill>
              <a:srgbClr val="66FF33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>
              <a:latin typeface="Comic Sans MS" pitchFamily="66" charset="0"/>
            </a:endParaRPr>
          </a:p>
        </p:txBody>
      </p:sp>
      <p:sp>
        <p:nvSpPr>
          <p:cNvPr id="61458" name="Freeform 18"/>
          <p:cNvSpPr>
            <a:spLocks/>
          </p:cNvSpPr>
          <p:nvPr/>
        </p:nvSpPr>
        <p:spPr bwMode="auto">
          <a:xfrm>
            <a:off x="3733800" y="4267200"/>
            <a:ext cx="279400" cy="1028700"/>
          </a:xfrm>
          <a:custGeom>
            <a:avLst/>
            <a:gdLst>
              <a:gd name="T0" fmla="*/ 2147483647 w 176"/>
              <a:gd name="T1" fmla="*/ 2147483647 h 648"/>
              <a:gd name="T2" fmla="*/ 2147483647 w 176"/>
              <a:gd name="T3" fmla="*/ 2147483647 h 648"/>
              <a:gd name="T4" fmla="*/ 2147483647 w 176"/>
              <a:gd name="T5" fmla="*/ 2147483647 h 648"/>
              <a:gd name="T6" fmla="*/ 2147483647 w 176"/>
              <a:gd name="T7" fmla="*/ 2147483647 h 648"/>
              <a:gd name="T8" fmla="*/ 2147483647 w 176"/>
              <a:gd name="T9" fmla="*/ 2147483647 h 648"/>
              <a:gd name="T10" fmla="*/ 2147483647 w 176"/>
              <a:gd name="T11" fmla="*/ 2147483647 h 648"/>
              <a:gd name="T12" fmla="*/ 2147483647 w 176"/>
              <a:gd name="T13" fmla="*/ 2147483647 h 648"/>
              <a:gd name="T14" fmla="*/ 2147483647 w 176"/>
              <a:gd name="T15" fmla="*/ 2147483647 h 64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76"/>
              <a:gd name="T25" fmla="*/ 0 h 648"/>
              <a:gd name="T26" fmla="*/ 176 w 176"/>
              <a:gd name="T27" fmla="*/ 648 h 64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76" h="648">
                <a:moveTo>
                  <a:pt x="8" y="632"/>
                </a:moveTo>
                <a:cubicBezTo>
                  <a:pt x="0" y="648"/>
                  <a:pt x="88" y="528"/>
                  <a:pt x="104" y="488"/>
                </a:cubicBezTo>
                <a:cubicBezTo>
                  <a:pt x="120" y="448"/>
                  <a:pt x="112" y="424"/>
                  <a:pt x="104" y="392"/>
                </a:cubicBezTo>
                <a:cubicBezTo>
                  <a:pt x="96" y="360"/>
                  <a:pt x="64" y="352"/>
                  <a:pt x="56" y="296"/>
                </a:cubicBezTo>
                <a:cubicBezTo>
                  <a:pt x="48" y="240"/>
                  <a:pt x="40" y="96"/>
                  <a:pt x="56" y="56"/>
                </a:cubicBezTo>
                <a:cubicBezTo>
                  <a:pt x="72" y="16"/>
                  <a:pt x="136" y="0"/>
                  <a:pt x="152" y="56"/>
                </a:cubicBezTo>
                <a:cubicBezTo>
                  <a:pt x="168" y="112"/>
                  <a:pt x="176" y="296"/>
                  <a:pt x="152" y="392"/>
                </a:cubicBezTo>
                <a:cubicBezTo>
                  <a:pt x="128" y="488"/>
                  <a:pt x="16" y="616"/>
                  <a:pt x="8" y="632"/>
                </a:cubicBezTo>
                <a:close/>
              </a:path>
            </a:pathLst>
          </a:custGeom>
          <a:solidFill>
            <a:srgbClr val="66FF33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fr-FR">
              <a:latin typeface="Comic Sans MS" pitchFamily="66" charset="0"/>
            </a:endParaRPr>
          </a:p>
        </p:txBody>
      </p:sp>
      <p:sp>
        <p:nvSpPr>
          <p:cNvPr id="61459" name="Freeform 19"/>
          <p:cNvSpPr>
            <a:spLocks/>
          </p:cNvSpPr>
          <p:nvPr/>
        </p:nvSpPr>
        <p:spPr bwMode="auto">
          <a:xfrm>
            <a:off x="6400800" y="4572000"/>
            <a:ext cx="482600" cy="901700"/>
          </a:xfrm>
          <a:custGeom>
            <a:avLst/>
            <a:gdLst>
              <a:gd name="T0" fmla="*/ 2147483647 w 304"/>
              <a:gd name="T1" fmla="*/ 2147483647 h 568"/>
              <a:gd name="T2" fmla="*/ 2147483647 w 304"/>
              <a:gd name="T3" fmla="*/ 2147483647 h 568"/>
              <a:gd name="T4" fmla="*/ 2147483647 w 304"/>
              <a:gd name="T5" fmla="*/ 2147483647 h 568"/>
              <a:gd name="T6" fmla="*/ 2147483647 w 304"/>
              <a:gd name="T7" fmla="*/ 2147483647 h 568"/>
              <a:gd name="T8" fmla="*/ 2147483647 w 304"/>
              <a:gd name="T9" fmla="*/ 2147483647 h 568"/>
              <a:gd name="T10" fmla="*/ 2147483647 w 304"/>
              <a:gd name="T11" fmla="*/ 2147483647 h 568"/>
              <a:gd name="T12" fmla="*/ 2147483647 w 304"/>
              <a:gd name="T13" fmla="*/ 2147483647 h 568"/>
              <a:gd name="T14" fmla="*/ 2147483647 w 304"/>
              <a:gd name="T15" fmla="*/ 2147483647 h 568"/>
              <a:gd name="T16" fmla="*/ 2147483647 w 304"/>
              <a:gd name="T17" fmla="*/ 2147483647 h 568"/>
              <a:gd name="T18" fmla="*/ 0 w 304"/>
              <a:gd name="T19" fmla="*/ 2147483647 h 56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304"/>
              <a:gd name="T31" fmla="*/ 0 h 568"/>
              <a:gd name="T32" fmla="*/ 304 w 304"/>
              <a:gd name="T33" fmla="*/ 568 h 568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304" h="568">
                <a:moveTo>
                  <a:pt x="96" y="520"/>
                </a:moveTo>
                <a:cubicBezTo>
                  <a:pt x="140" y="508"/>
                  <a:pt x="184" y="496"/>
                  <a:pt x="192" y="472"/>
                </a:cubicBezTo>
                <a:cubicBezTo>
                  <a:pt x="200" y="448"/>
                  <a:pt x="144" y="408"/>
                  <a:pt x="144" y="376"/>
                </a:cubicBezTo>
                <a:cubicBezTo>
                  <a:pt x="144" y="344"/>
                  <a:pt x="192" y="336"/>
                  <a:pt x="192" y="280"/>
                </a:cubicBezTo>
                <a:cubicBezTo>
                  <a:pt x="192" y="224"/>
                  <a:pt x="128" y="80"/>
                  <a:pt x="144" y="40"/>
                </a:cubicBezTo>
                <a:cubicBezTo>
                  <a:pt x="160" y="0"/>
                  <a:pt x="272" y="0"/>
                  <a:pt x="288" y="40"/>
                </a:cubicBezTo>
                <a:cubicBezTo>
                  <a:pt x="304" y="80"/>
                  <a:pt x="240" y="224"/>
                  <a:pt x="240" y="280"/>
                </a:cubicBezTo>
                <a:cubicBezTo>
                  <a:pt x="240" y="336"/>
                  <a:pt x="296" y="344"/>
                  <a:pt x="288" y="376"/>
                </a:cubicBezTo>
                <a:cubicBezTo>
                  <a:pt x="280" y="408"/>
                  <a:pt x="240" y="440"/>
                  <a:pt x="192" y="472"/>
                </a:cubicBezTo>
                <a:cubicBezTo>
                  <a:pt x="144" y="504"/>
                  <a:pt x="72" y="536"/>
                  <a:pt x="0" y="568"/>
                </a:cubicBezTo>
              </a:path>
            </a:pathLst>
          </a:custGeom>
          <a:solidFill>
            <a:srgbClr val="66FF33"/>
          </a:solidFill>
          <a:ln w="9525">
            <a:solidFill>
              <a:srgbClr val="66FF33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>
              <a:latin typeface="Comic Sans MS" pitchFamily="66" charset="0"/>
            </a:endParaRPr>
          </a:p>
        </p:txBody>
      </p:sp>
      <p:sp>
        <p:nvSpPr>
          <p:cNvPr id="61460" name="Freeform 20"/>
          <p:cNvSpPr>
            <a:spLocks/>
          </p:cNvSpPr>
          <p:nvPr/>
        </p:nvSpPr>
        <p:spPr bwMode="auto">
          <a:xfrm>
            <a:off x="6375400" y="4457700"/>
            <a:ext cx="2070100" cy="1054100"/>
          </a:xfrm>
          <a:custGeom>
            <a:avLst/>
            <a:gdLst>
              <a:gd name="T0" fmla="*/ 2147483647 w 1304"/>
              <a:gd name="T1" fmla="*/ 2147483647 h 664"/>
              <a:gd name="T2" fmla="*/ 2147483647 w 1304"/>
              <a:gd name="T3" fmla="*/ 2147483647 h 664"/>
              <a:gd name="T4" fmla="*/ 2147483647 w 1304"/>
              <a:gd name="T5" fmla="*/ 2147483647 h 664"/>
              <a:gd name="T6" fmla="*/ 2147483647 w 1304"/>
              <a:gd name="T7" fmla="*/ 2147483647 h 664"/>
              <a:gd name="T8" fmla="*/ 2147483647 w 1304"/>
              <a:gd name="T9" fmla="*/ 2147483647 h 664"/>
              <a:gd name="T10" fmla="*/ 2147483647 w 1304"/>
              <a:gd name="T11" fmla="*/ 2147483647 h 664"/>
              <a:gd name="T12" fmla="*/ 2147483647 w 1304"/>
              <a:gd name="T13" fmla="*/ 2147483647 h 664"/>
              <a:gd name="T14" fmla="*/ 2147483647 w 1304"/>
              <a:gd name="T15" fmla="*/ 2147483647 h 664"/>
              <a:gd name="T16" fmla="*/ 2147483647 w 1304"/>
              <a:gd name="T17" fmla="*/ 2147483647 h 664"/>
              <a:gd name="T18" fmla="*/ 2147483647 w 1304"/>
              <a:gd name="T19" fmla="*/ 2147483647 h 664"/>
              <a:gd name="T20" fmla="*/ 2147483647 w 1304"/>
              <a:gd name="T21" fmla="*/ 2147483647 h 664"/>
              <a:gd name="T22" fmla="*/ 2147483647 w 1304"/>
              <a:gd name="T23" fmla="*/ 2147483647 h 66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304"/>
              <a:gd name="T37" fmla="*/ 0 h 664"/>
              <a:gd name="T38" fmla="*/ 1304 w 1304"/>
              <a:gd name="T39" fmla="*/ 664 h 664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304" h="664">
                <a:moveTo>
                  <a:pt x="16" y="648"/>
                </a:moveTo>
                <a:cubicBezTo>
                  <a:pt x="0" y="640"/>
                  <a:pt x="112" y="608"/>
                  <a:pt x="160" y="600"/>
                </a:cubicBezTo>
                <a:cubicBezTo>
                  <a:pt x="208" y="592"/>
                  <a:pt x="256" y="640"/>
                  <a:pt x="304" y="600"/>
                </a:cubicBezTo>
                <a:cubicBezTo>
                  <a:pt x="352" y="560"/>
                  <a:pt x="408" y="424"/>
                  <a:pt x="448" y="360"/>
                </a:cubicBezTo>
                <a:cubicBezTo>
                  <a:pt x="488" y="296"/>
                  <a:pt x="416" y="272"/>
                  <a:pt x="544" y="216"/>
                </a:cubicBezTo>
                <a:cubicBezTo>
                  <a:pt x="672" y="160"/>
                  <a:pt x="1128" y="48"/>
                  <a:pt x="1216" y="24"/>
                </a:cubicBezTo>
                <a:cubicBezTo>
                  <a:pt x="1304" y="0"/>
                  <a:pt x="1136" y="48"/>
                  <a:pt x="1072" y="72"/>
                </a:cubicBezTo>
                <a:cubicBezTo>
                  <a:pt x="1008" y="96"/>
                  <a:pt x="920" y="136"/>
                  <a:pt x="832" y="168"/>
                </a:cubicBezTo>
                <a:cubicBezTo>
                  <a:pt x="744" y="200"/>
                  <a:pt x="632" y="192"/>
                  <a:pt x="544" y="264"/>
                </a:cubicBezTo>
                <a:cubicBezTo>
                  <a:pt x="456" y="336"/>
                  <a:pt x="352" y="536"/>
                  <a:pt x="304" y="600"/>
                </a:cubicBezTo>
                <a:cubicBezTo>
                  <a:pt x="256" y="664"/>
                  <a:pt x="296" y="640"/>
                  <a:pt x="256" y="648"/>
                </a:cubicBezTo>
                <a:cubicBezTo>
                  <a:pt x="216" y="656"/>
                  <a:pt x="32" y="656"/>
                  <a:pt x="16" y="648"/>
                </a:cubicBezTo>
                <a:close/>
              </a:path>
            </a:pathLst>
          </a:custGeom>
          <a:solidFill>
            <a:srgbClr val="66FF33"/>
          </a:solidFill>
          <a:ln w="9525">
            <a:solidFill>
              <a:srgbClr val="66FF33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>
              <a:latin typeface="Comic Sans MS" pitchFamily="66" charset="0"/>
            </a:endParaRPr>
          </a:p>
        </p:txBody>
      </p:sp>
      <p:sp>
        <p:nvSpPr>
          <p:cNvPr id="61461" name="Rectangle 22"/>
          <p:cNvSpPr>
            <a:spLocks noChangeArrowheads="1"/>
          </p:cNvSpPr>
          <p:nvPr/>
        </p:nvSpPr>
        <p:spPr bwMode="auto">
          <a:xfrm>
            <a:off x="3576638" y="1684338"/>
            <a:ext cx="5111750" cy="1871662"/>
          </a:xfrm>
          <a:prstGeom prst="rect">
            <a:avLst/>
          </a:prstGeom>
          <a:noFill/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 sz="1400">
              <a:latin typeface="Comic Sans MS" pitchFamily="66" charset="0"/>
            </a:endParaRPr>
          </a:p>
        </p:txBody>
      </p:sp>
      <p:sp>
        <p:nvSpPr>
          <p:cNvPr id="61462" name="ZoneTexte 22"/>
          <p:cNvSpPr txBox="1">
            <a:spLocks noChangeArrowheads="1"/>
          </p:cNvSpPr>
          <p:nvPr/>
        </p:nvSpPr>
        <p:spPr bwMode="auto">
          <a:xfrm>
            <a:off x="1157288" y="3481388"/>
            <a:ext cx="7493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400" b="1">
                <a:solidFill>
                  <a:schemeClr val="bg1"/>
                </a:solidFill>
                <a:latin typeface="Comic Sans MS" pitchFamily="66" charset="0"/>
              </a:rPr>
              <a:t>normal</a:t>
            </a:r>
          </a:p>
        </p:txBody>
      </p:sp>
      <p:sp>
        <p:nvSpPr>
          <p:cNvPr id="61463" name="ZoneTexte 23"/>
          <p:cNvSpPr txBox="1">
            <a:spLocks noChangeArrowheads="1"/>
          </p:cNvSpPr>
          <p:nvPr/>
        </p:nvSpPr>
        <p:spPr bwMode="auto">
          <a:xfrm>
            <a:off x="4476750" y="3633788"/>
            <a:ext cx="39417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400" b="1">
                <a:solidFill>
                  <a:schemeClr val="bg1"/>
                </a:solidFill>
                <a:latin typeface="Comic Sans MS" pitchFamily="66" charset="0"/>
              </a:rPr>
              <a:t>atteintes les plus fréquemment observées </a:t>
            </a:r>
          </a:p>
        </p:txBody>
      </p:sp>
      <p:cxnSp>
        <p:nvCxnSpPr>
          <p:cNvPr id="26" name="Connecteur droit avec flèche 25"/>
          <p:cNvCxnSpPr/>
          <p:nvPr/>
        </p:nvCxnSpPr>
        <p:spPr>
          <a:xfrm>
            <a:off x="3157538" y="2552700"/>
            <a:ext cx="669925" cy="198438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avec flèche 28"/>
          <p:cNvCxnSpPr/>
          <p:nvPr/>
        </p:nvCxnSpPr>
        <p:spPr>
          <a:xfrm flipV="1">
            <a:off x="3086100" y="4981575"/>
            <a:ext cx="741363" cy="87313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avec flèche 30"/>
          <p:cNvCxnSpPr/>
          <p:nvPr/>
        </p:nvCxnSpPr>
        <p:spPr>
          <a:xfrm>
            <a:off x="5872163" y="4981575"/>
            <a:ext cx="669925" cy="198438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467" name="Rectangle 21"/>
          <p:cNvSpPr>
            <a:spLocks noChangeArrowheads="1"/>
          </p:cNvSpPr>
          <p:nvPr/>
        </p:nvSpPr>
        <p:spPr bwMode="auto">
          <a:xfrm>
            <a:off x="357188" y="285750"/>
            <a:ext cx="85725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fr-FR" sz="1400" b="1" dirty="0">
                <a:solidFill>
                  <a:schemeClr val="bg1"/>
                </a:solidFill>
                <a:latin typeface="Comic Sans MS" pitchFamily="66" charset="0"/>
              </a:rPr>
              <a:t>Les atteintes </a:t>
            </a:r>
            <a:r>
              <a:rPr lang="fr-FR" sz="1400" b="1" dirty="0" err="1">
                <a:solidFill>
                  <a:schemeClr val="bg1"/>
                </a:solidFill>
                <a:latin typeface="Comic Sans MS" pitchFamily="66" charset="0"/>
              </a:rPr>
              <a:t>canalaires</a:t>
            </a:r>
            <a:r>
              <a:rPr lang="fr-FR" sz="1400" b="1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fr-FR" sz="1400" b="1" dirty="0" err="1">
                <a:solidFill>
                  <a:schemeClr val="bg1"/>
                </a:solidFill>
                <a:latin typeface="Comic Sans MS" pitchFamily="66" charset="0"/>
              </a:rPr>
              <a:t>bilio</a:t>
            </a:r>
            <a:r>
              <a:rPr lang="fr-FR" sz="1400" b="1" dirty="0">
                <a:solidFill>
                  <a:schemeClr val="bg1"/>
                </a:solidFill>
                <a:latin typeface="Comic Sans MS" pitchFamily="66" charset="0"/>
              </a:rPr>
              <a:t>-pancréatiques des pancréatites auto-immunes (décrites en CPRE mais </a:t>
            </a:r>
            <a:r>
              <a:rPr lang="fr-FR" sz="1400" b="1" dirty="0" smtClean="0">
                <a:solidFill>
                  <a:schemeClr val="bg1"/>
                </a:solidFill>
                <a:latin typeface="Comic Sans MS" pitchFamily="66" charset="0"/>
              </a:rPr>
              <a:t>parfaitement </a:t>
            </a:r>
            <a:r>
              <a:rPr lang="fr-FR" sz="1400" b="1" dirty="0">
                <a:solidFill>
                  <a:schemeClr val="bg1"/>
                </a:solidFill>
                <a:latin typeface="Comic Sans MS" pitchFamily="66" charset="0"/>
              </a:rPr>
              <a:t>retrouvées en CT et </a:t>
            </a:r>
            <a:r>
              <a:rPr lang="fr-FR" sz="1400" b="1" dirty="0" smtClean="0">
                <a:solidFill>
                  <a:schemeClr val="bg1"/>
                </a:solidFill>
                <a:latin typeface="Comic Sans MS" pitchFamily="66" charset="0"/>
              </a:rPr>
              <a:t>IM) ; ce sont entre autres ces modifications </a:t>
            </a:r>
            <a:r>
              <a:rPr lang="fr-FR" sz="1400" b="1" dirty="0" err="1" smtClean="0">
                <a:solidFill>
                  <a:schemeClr val="bg1"/>
                </a:solidFill>
                <a:latin typeface="Comic Sans MS" pitchFamily="66" charset="0"/>
              </a:rPr>
              <a:t>canalaires</a:t>
            </a:r>
            <a:r>
              <a:rPr lang="fr-FR" sz="1400" b="1" dirty="0" smtClean="0">
                <a:solidFill>
                  <a:schemeClr val="bg1"/>
                </a:solidFill>
                <a:latin typeface="Comic Sans MS" pitchFamily="66" charset="0"/>
              </a:rPr>
              <a:t> et leur évolution sous corticothérapie qui interviendront dans les critères diagnostiques </a:t>
            </a:r>
            <a:endParaRPr lang="fr-FR" sz="14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61468" name="Rectangle 21"/>
          <p:cNvSpPr>
            <a:spLocks noChangeArrowheads="1"/>
          </p:cNvSpPr>
          <p:nvPr/>
        </p:nvSpPr>
        <p:spPr bwMode="auto">
          <a:xfrm>
            <a:off x="571500" y="5929313"/>
            <a:ext cx="835818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fr-FR" sz="1400" b="1" dirty="0">
                <a:solidFill>
                  <a:schemeClr val="bg1"/>
                </a:solidFill>
                <a:latin typeface="Comic Sans MS" pitchFamily="66" charset="0"/>
              </a:rPr>
              <a:t>sténoses longues sans dilatation d'amont, du canal pancréatique principal ; sténose basse de la VBP fréquemment </a:t>
            </a:r>
            <a:r>
              <a:rPr lang="fr-FR" sz="1400" b="1" dirty="0" smtClean="0">
                <a:solidFill>
                  <a:schemeClr val="bg1"/>
                </a:solidFill>
                <a:latin typeface="Comic Sans MS" pitchFamily="66" charset="0"/>
              </a:rPr>
              <a:t>associée </a:t>
            </a:r>
            <a:endParaRPr lang="fr-FR" sz="1400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51520" y="548580"/>
            <a:ext cx="7924800" cy="6617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  <a:latin typeface="Comic Sans MS" pitchFamily="66" charset="0"/>
              </a:rPr>
              <a:t>En 2008 , un </a:t>
            </a:r>
            <a:r>
              <a:rPr lang="en-US" sz="1200" b="1" dirty="0" err="1" smtClean="0">
                <a:solidFill>
                  <a:schemeClr val="bg1"/>
                </a:solidFill>
                <a:latin typeface="Comic Sans MS" pitchFamily="66" charset="0"/>
              </a:rPr>
              <a:t>groupe</a:t>
            </a:r>
            <a:r>
              <a:rPr lang="en-US" sz="12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1200" b="1" dirty="0" err="1" smtClean="0">
                <a:solidFill>
                  <a:schemeClr val="bg1"/>
                </a:solidFill>
                <a:latin typeface="Comic Sans MS" pitchFamily="66" charset="0"/>
              </a:rPr>
              <a:t>d'experts</a:t>
            </a:r>
            <a:r>
              <a:rPr lang="en-US" sz="12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1200" b="1" dirty="0" err="1" smtClean="0">
                <a:solidFill>
                  <a:schemeClr val="bg1"/>
                </a:solidFill>
                <a:latin typeface="Comic Sans MS" pitchFamily="66" charset="0"/>
              </a:rPr>
              <a:t>Japonais</a:t>
            </a:r>
            <a:r>
              <a:rPr lang="en-US" sz="1200" b="1" dirty="0" smtClean="0">
                <a:solidFill>
                  <a:schemeClr val="bg1"/>
                </a:solidFill>
                <a:latin typeface="Comic Sans MS" pitchFamily="66" charset="0"/>
              </a:rPr>
              <a:t> et </a:t>
            </a:r>
            <a:r>
              <a:rPr lang="en-US" sz="1200" b="1" dirty="0" err="1" smtClean="0">
                <a:solidFill>
                  <a:schemeClr val="bg1"/>
                </a:solidFill>
                <a:latin typeface="Comic Sans MS" pitchFamily="66" charset="0"/>
              </a:rPr>
              <a:t>sud</a:t>
            </a:r>
            <a:r>
              <a:rPr lang="en-US" sz="12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1200" b="1" dirty="0" err="1" smtClean="0">
                <a:solidFill>
                  <a:schemeClr val="bg1"/>
                </a:solidFill>
                <a:latin typeface="Comic Sans MS" pitchFamily="66" charset="0"/>
              </a:rPr>
              <a:t>coréens</a:t>
            </a:r>
            <a:r>
              <a:rPr lang="en-US" sz="1200" b="1" dirty="0" smtClean="0">
                <a:solidFill>
                  <a:schemeClr val="bg1"/>
                </a:solidFill>
                <a:latin typeface="Comic Sans MS" pitchFamily="66" charset="0"/>
              </a:rPr>
              <a:t> a  </a:t>
            </a:r>
            <a:r>
              <a:rPr lang="en-US" sz="1200" b="1" dirty="0" err="1" smtClean="0">
                <a:solidFill>
                  <a:schemeClr val="bg1"/>
                </a:solidFill>
                <a:latin typeface="Comic Sans MS" pitchFamily="66" charset="0"/>
              </a:rPr>
              <a:t>proposé</a:t>
            </a:r>
            <a:r>
              <a:rPr lang="en-US" sz="12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1200" b="1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1200" b="1" dirty="0" smtClean="0">
                <a:solidFill>
                  <a:schemeClr val="bg1"/>
                </a:solidFill>
                <a:latin typeface="Comic Sans MS" pitchFamily="66" charset="0"/>
              </a:rPr>
              <a:t>de nouveaux </a:t>
            </a:r>
            <a:r>
              <a:rPr lang="en-US" sz="1200" b="1" dirty="0" err="1" smtClean="0">
                <a:solidFill>
                  <a:schemeClr val="bg1"/>
                </a:solidFill>
                <a:latin typeface="Comic Sans MS" pitchFamily="66" charset="0"/>
              </a:rPr>
              <a:t>critères</a:t>
            </a:r>
            <a:r>
              <a:rPr lang="en-US" sz="12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1200" b="1" dirty="0" err="1" smtClean="0">
                <a:solidFill>
                  <a:schemeClr val="bg1"/>
                </a:solidFill>
                <a:latin typeface="Comic Sans MS" pitchFamily="66" charset="0"/>
              </a:rPr>
              <a:t>consensuels</a:t>
            </a:r>
            <a:r>
              <a:rPr lang="en-US" sz="1200" b="1" dirty="0" smtClean="0">
                <a:solidFill>
                  <a:schemeClr val="bg1"/>
                </a:solidFill>
                <a:latin typeface="Comic Sans MS" pitchFamily="66" charset="0"/>
              </a:rPr>
              <a:t> pour le diagnostic de PAI</a:t>
            </a:r>
            <a:endParaRPr lang="en-US" sz="1200" b="1" dirty="0">
              <a:solidFill>
                <a:schemeClr val="bg1"/>
              </a:solidFill>
              <a:latin typeface="Comic Sans MS" pitchFamily="66" charset="0"/>
            </a:endParaRPr>
          </a:p>
          <a:p>
            <a:endParaRPr lang="en-US" sz="1200" b="1" dirty="0">
              <a:solidFill>
                <a:schemeClr val="bg1"/>
              </a:solidFill>
              <a:latin typeface="Comic Sans MS" pitchFamily="66" charset="0"/>
            </a:endParaRPr>
          </a:p>
          <a:p>
            <a:r>
              <a:rPr lang="en-US" sz="2000" b="1" dirty="0" err="1" smtClean="0">
                <a:solidFill>
                  <a:srgbClr val="FF99FF"/>
                </a:solidFill>
                <a:latin typeface="Comic Sans MS" pitchFamily="66" charset="0"/>
              </a:rPr>
              <a:t>Critere</a:t>
            </a:r>
            <a:r>
              <a:rPr lang="en-US" sz="2000" b="1" dirty="0" smtClean="0">
                <a:solidFill>
                  <a:srgbClr val="FF99FF"/>
                </a:solidFill>
                <a:latin typeface="Comic Sans MS" pitchFamily="66" charset="0"/>
              </a:rPr>
              <a:t> </a:t>
            </a:r>
            <a:r>
              <a:rPr lang="en-US" sz="2000" b="1" dirty="0">
                <a:solidFill>
                  <a:srgbClr val="FF99FF"/>
                </a:solidFill>
                <a:latin typeface="Comic Sans MS" pitchFamily="66" charset="0"/>
              </a:rPr>
              <a:t>I: </a:t>
            </a:r>
            <a:r>
              <a:rPr lang="en-US" sz="2000" b="1" dirty="0" err="1" smtClean="0">
                <a:solidFill>
                  <a:srgbClr val="FF99FF"/>
                </a:solidFill>
                <a:latin typeface="Comic Sans MS" pitchFamily="66" charset="0"/>
              </a:rPr>
              <a:t>Imagerie</a:t>
            </a:r>
            <a:endParaRPr lang="en-US" sz="2000" b="1" dirty="0" smtClean="0">
              <a:solidFill>
                <a:srgbClr val="FF99FF"/>
              </a:solidFill>
              <a:latin typeface="Comic Sans MS" pitchFamily="66" charset="0"/>
            </a:endParaRPr>
          </a:p>
          <a:p>
            <a:r>
              <a:rPr lang="en-US" sz="1200" b="1" dirty="0" smtClean="0">
                <a:solidFill>
                  <a:srgbClr val="00FF00"/>
                </a:solidFill>
                <a:latin typeface="Comic Sans MS" pitchFamily="66" charset="0"/>
              </a:rPr>
              <a:t>Les 2 </a:t>
            </a:r>
            <a:r>
              <a:rPr lang="en-US" sz="1200" b="1" dirty="0" err="1" smtClean="0">
                <a:solidFill>
                  <a:srgbClr val="00FF00"/>
                </a:solidFill>
                <a:latin typeface="Comic Sans MS" pitchFamily="66" charset="0"/>
              </a:rPr>
              <a:t>critères</a:t>
            </a:r>
            <a:r>
              <a:rPr lang="en-US" sz="1200" b="1" dirty="0" smtClean="0">
                <a:solidFill>
                  <a:srgbClr val="00FF00"/>
                </a:solidFill>
                <a:latin typeface="Comic Sans MS" pitchFamily="66" charset="0"/>
              </a:rPr>
              <a:t> </a:t>
            </a:r>
            <a:r>
              <a:rPr lang="en-US" sz="1200" b="1" dirty="0" err="1" smtClean="0">
                <a:solidFill>
                  <a:srgbClr val="00FF00"/>
                </a:solidFill>
                <a:latin typeface="Comic Sans MS" pitchFamily="66" charset="0"/>
              </a:rPr>
              <a:t>suivants</a:t>
            </a:r>
            <a:r>
              <a:rPr lang="en-US" sz="1200" b="1" dirty="0" smtClean="0">
                <a:solidFill>
                  <a:srgbClr val="00FF00"/>
                </a:solidFill>
                <a:latin typeface="Comic Sans MS" pitchFamily="66" charset="0"/>
              </a:rPr>
              <a:t> </a:t>
            </a:r>
            <a:r>
              <a:rPr lang="en-US" sz="1200" b="1" dirty="0" err="1" smtClean="0">
                <a:solidFill>
                  <a:srgbClr val="00FF00"/>
                </a:solidFill>
                <a:latin typeface="Comic Sans MS" pitchFamily="66" charset="0"/>
              </a:rPr>
              <a:t>sont</a:t>
            </a:r>
            <a:r>
              <a:rPr lang="en-US" sz="1200" b="1" dirty="0" smtClean="0">
                <a:solidFill>
                  <a:srgbClr val="00FF00"/>
                </a:solidFill>
                <a:latin typeface="Comic Sans MS" pitchFamily="66" charset="0"/>
              </a:rPr>
              <a:t> </a:t>
            </a:r>
            <a:r>
              <a:rPr lang="en-US" sz="1200" b="1" dirty="0" err="1" smtClean="0">
                <a:solidFill>
                  <a:srgbClr val="00FF00"/>
                </a:solidFill>
                <a:latin typeface="Comic Sans MS" pitchFamily="66" charset="0"/>
              </a:rPr>
              <a:t>nécessaire</a:t>
            </a:r>
            <a:r>
              <a:rPr lang="en-US" sz="1200" b="1" dirty="0" err="1">
                <a:solidFill>
                  <a:srgbClr val="00FF00"/>
                </a:solidFill>
                <a:latin typeface="Comic Sans MS" pitchFamily="66" charset="0"/>
              </a:rPr>
              <a:t>s</a:t>
            </a:r>
            <a:r>
              <a:rPr lang="en-US" sz="1200" b="1" dirty="0" smtClean="0">
                <a:solidFill>
                  <a:schemeClr val="bg1"/>
                </a:solidFill>
                <a:latin typeface="Comic Sans MS" pitchFamily="66" charset="0"/>
              </a:rPr>
              <a:t>: </a:t>
            </a:r>
          </a:p>
          <a:p>
            <a:endParaRPr lang="en-US" sz="1200" b="1" dirty="0" smtClean="0">
              <a:solidFill>
                <a:schemeClr val="bg1"/>
              </a:solidFill>
              <a:latin typeface="Comic Sans MS" pitchFamily="66" charset="0"/>
            </a:endParaRPr>
          </a:p>
          <a:p>
            <a:r>
              <a:rPr lang="en-US" sz="1200" b="1" dirty="0" smtClean="0">
                <a:solidFill>
                  <a:schemeClr val="bg1"/>
                </a:solidFill>
                <a:latin typeface="Comic Sans MS" pitchFamily="66" charset="0"/>
              </a:rPr>
              <a:t>-</a:t>
            </a:r>
            <a:r>
              <a:rPr lang="en-US" sz="1200" b="1" dirty="0" err="1" smtClean="0">
                <a:solidFill>
                  <a:schemeClr val="bg1"/>
                </a:solidFill>
                <a:latin typeface="Comic Sans MS" pitchFamily="66" charset="0"/>
              </a:rPr>
              <a:t>imagerie</a:t>
            </a:r>
            <a:r>
              <a:rPr lang="en-US" sz="12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1200" b="1" dirty="0" err="1" smtClean="0">
                <a:solidFill>
                  <a:schemeClr val="bg1"/>
                </a:solidFill>
                <a:latin typeface="Comic Sans MS" pitchFamily="66" charset="0"/>
              </a:rPr>
              <a:t>pancréatique</a:t>
            </a:r>
            <a:r>
              <a:rPr lang="en-US" sz="12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1200" b="1" dirty="0" err="1" smtClean="0">
                <a:solidFill>
                  <a:schemeClr val="bg1"/>
                </a:solidFill>
                <a:latin typeface="Comic Sans MS" pitchFamily="66" charset="0"/>
              </a:rPr>
              <a:t>montrant</a:t>
            </a:r>
            <a:r>
              <a:rPr lang="en-US" sz="12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1200" b="1" dirty="0" err="1" smtClean="0">
                <a:solidFill>
                  <a:schemeClr val="bg1"/>
                </a:solidFill>
                <a:latin typeface="Comic Sans MS" pitchFamily="66" charset="0"/>
              </a:rPr>
              <a:t>une</a:t>
            </a:r>
            <a:r>
              <a:rPr lang="en-US" sz="12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1200" b="1" dirty="0" err="1" smtClean="0">
                <a:solidFill>
                  <a:schemeClr val="bg1"/>
                </a:solidFill>
                <a:latin typeface="Comic Sans MS" pitchFamily="66" charset="0"/>
              </a:rPr>
              <a:t>atteinte</a:t>
            </a:r>
            <a:r>
              <a:rPr lang="en-US" sz="12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1200" b="1" dirty="0" err="1" smtClean="0">
                <a:solidFill>
                  <a:schemeClr val="bg1"/>
                </a:solidFill>
                <a:latin typeface="Comic Sans MS" pitchFamily="66" charset="0"/>
              </a:rPr>
              <a:t>hypertrophiante</a:t>
            </a:r>
            <a:r>
              <a:rPr lang="en-US" sz="1200" b="1" dirty="0" smtClean="0">
                <a:solidFill>
                  <a:schemeClr val="bg1"/>
                </a:solidFill>
                <a:latin typeface="Comic Sans MS" pitchFamily="66" charset="0"/>
              </a:rPr>
              <a:t> diffuse /</a:t>
            </a:r>
            <a:r>
              <a:rPr lang="en-US" sz="1200" b="1" dirty="0" err="1" smtClean="0">
                <a:solidFill>
                  <a:schemeClr val="bg1"/>
                </a:solidFill>
                <a:latin typeface="Comic Sans MS" pitchFamily="66" charset="0"/>
              </a:rPr>
              <a:t>segmentaire</a:t>
            </a:r>
            <a:r>
              <a:rPr lang="en-US" sz="1200" b="1" dirty="0" smtClean="0">
                <a:solidFill>
                  <a:schemeClr val="bg1"/>
                </a:solidFill>
                <a:latin typeface="Comic Sans MS" pitchFamily="66" charset="0"/>
              </a:rPr>
              <a:t> du </a:t>
            </a:r>
            <a:r>
              <a:rPr lang="en-US" sz="1200" b="1" dirty="0" err="1" smtClean="0">
                <a:solidFill>
                  <a:schemeClr val="bg1"/>
                </a:solidFill>
                <a:latin typeface="Comic Sans MS" pitchFamily="66" charset="0"/>
              </a:rPr>
              <a:t>parenchyme</a:t>
            </a:r>
            <a:r>
              <a:rPr lang="en-US" sz="1200" b="1" dirty="0" smtClean="0">
                <a:solidFill>
                  <a:schemeClr val="bg1"/>
                </a:solidFill>
                <a:latin typeface="Comic Sans MS" pitchFamily="66" charset="0"/>
              </a:rPr>
              <a:t> , avec </a:t>
            </a:r>
            <a:r>
              <a:rPr lang="en-US" sz="1200" b="1" dirty="0" err="1" smtClean="0">
                <a:solidFill>
                  <a:schemeClr val="bg1"/>
                </a:solidFill>
                <a:latin typeface="Comic Sans MS" pitchFamily="66" charset="0"/>
              </a:rPr>
              <a:t>parfois</a:t>
            </a:r>
            <a:r>
              <a:rPr lang="en-US" sz="12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1200" b="1" dirty="0" err="1" smtClean="0">
                <a:solidFill>
                  <a:schemeClr val="bg1"/>
                </a:solidFill>
                <a:latin typeface="Comic Sans MS" pitchFamily="66" charset="0"/>
              </a:rPr>
              <a:t>une</a:t>
            </a:r>
            <a:r>
              <a:rPr lang="en-US" sz="1200" b="1" dirty="0" smtClean="0">
                <a:solidFill>
                  <a:schemeClr val="bg1"/>
                </a:solidFill>
                <a:latin typeface="Comic Sans MS" pitchFamily="66" charset="0"/>
              </a:rPr>
              <a:t> masse et/</a:t>
            </a:r>
            <a:r>
              <a:rPr lang="en-US" sz="1200" b="1" dirty="0" err="1" smtClean="0">
                <a:solidFill>
                  <a:schemeClr val="bg1"/>
                </a:solidFill>
                <a:latin typeface="Comic Sans MS" pitchFamily="66" charset="0"/>
              </a:rPr>
              <a:t>ou</a:t>
            </a:r>
            <a:r>
              <a:rPr lang="en-US" sz="1200" b="1" dirty="0" smtClean="0">
                <a:solidFill>
                  <a:schemeClr val="bg1"/>
                </a:solidFill>
                <a:latin typeface="Comic Sans MS" pitchFamily="66" charset="0"/>
              </a:rPr>
              <a:t> un </a:t>
            </a:r>
            <a:r>
              <a:rPr lang="en-US" sz="1200" b="1" dirty="0" err="1" smtClean="0">
                <a:solidFill>
                  <a:schemeClr val="bg1"/>
                </a:solidFill>
                <a:latin typeface="Comic Sans MS" pitchFamily="66" charset="0"/>
              </a:rPr>
              <a:t>anneaau</a:t>
            </a:r>
            <a:r>
              <a:rPr lang="en-US" sz="12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1200" b="1" dirty="0" err="1" smtClean="0">
                <a:solidFill>
                  <a:schemeClr val="bg1"/>
                </a:solidFill>
                <a:latin typeface="Comic Sans MS" pitchFamily="66" charset="0"/>
              </a:rPr>
              <a:t>d'hypoattenuation</a:t>
            </a:r>
            <a:r>
              <a:rPr lang="en-US" sz="12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</a:p>
          <a:p>
            <a:endParaRPr lang="en-US" sz="1200" b="1" dirty="0">
              <a:solidFill>
                <a:schemeClr val="bg1"/>
              </a:solidFill>
              <a:latin typeface="Comic Sans MS" pitchFamily="66" charset="0"/>
            </a:endParaRPr>
          </a:p>
          <a:p>
            <a:r>
              <a:rPr lang="en-US" sz="1200" b="1" dirty="0" smtClean="0">
                <a:solidFill>
                  <a:schemeClr val="bg1"/>
                </a:solidFill>
                <a:latin typeface="Comic Sans MS" pitchFamily="66" charset="0"/>
              </a:rPr>
              <a:t>-</a:t>
            </a:r>
            <a:r>
              <a:rPr lang="en-US" sz="1200" b="1" dirty="0" err="1" smtClean="0">
                <a:solidFill>
                  <a:schemeClr val="bg1"/>
                </a:solidFill>
                <a:latin typeface="Comic Sans MS" pitchFamily="66" charset="0"/>
              </a:rPr>
              <a:t>imagerie</a:t>
            </a:r>
            <a:r>
              <a:rPr lang="en-US" sz="1200" b="1" dirty="0" smtClean="0">
                <a:solidFill>
                  <a:schemeClr val="bg1"/>
                </a:solidFill>
                <a:latin typeface="Comic Sans MS" pitchFamily="66" charset="0"/>
              </a:rPr>
              <a:t> des </a:t>
            </a:r>
            <a:r>
              <a:rPr lang="en-US" sz="1200" b="1" dirty="0" err="1" smtClean="0">
                <a:solidFill>
                  <a:schemeClr val="bg1"/>
                </a:solidFill>
                <a:latin typeface="Comic Sans MS" pitchFamily="66" charset="0"/>
              </a:rPr>
              <a:t>canaux</a:t>
            </a:r>
            <a:r>
              <a:rPr lang="en-US" sz="12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1200" b="1" dirty="0" err="1" smtClean="0">
                <a:solidFill>
                  <a:schemeClr val="bg1"/>
                </a:solidFill>
                <a:latin typeface="Comic Sans MS" pitchFamily="66" charset="0"/>
              </a:rPr>
              <a:t>bilio-pancréatiques</a:t>
            </a:r>
            <a:r>
              <a:rPr lang="en-US" sz="12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1200" b="1" dirty="0" err="1" smtClean="0">
                <a:solidFill>
                  <a:schemeClr val="bg1"/>
                </a:solidFill>
                <a:latin typeface="Comic Sans MS" pitchFamily="66" charset="0"/>
              </a:rPr>
              <a:t>montrant</a:t>
            </a:r>
            <a:r>
              <a:rPr lang="en-US" sz="12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1200" b="1" dirty="0" err="1" smtClean="0">
                <a:solidFill>
                  <a:schemeClr val="bg1"/>
                </a:solidFill>
                <a:latin typeface="Comic Sans MS" pitchFamily="66" charset="0"/>
              </a:rPr>
              <a:t>une</a:t>
            </a:r>
            <a:r>
              <a:rPr lang="en-US" sz="12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1200" b="1" dirty="0" err="1" smtClean="0">
                <a:solidFill>
                  <a:schemeClr val="bg1"/>
                </a:solidFill>
                <a:latin typeface="Comic Sans MS" pitchFamily="66" charset="0"/>
              </a:rPr>
              <a:t>atteinte</a:t>
            </a:r>
            <a:r>
              <a:rPr lang="en-US" sz="1200" b="1" dirty="0" smtClean="0">
                <a:solidFill>
                  <a:schemeClr val="bg1"/>
                </a:solidFill>
                <a:latin typeface="Comic Sans MS" pitchFamily="66" charset="0"/>
              </a:rPr>
              <a:t> diffuse /</a:t>
            </a:r>
            <a:r>
              <a:rPr lang="en-US" sz="1200" b="1" dirty="0" err="1" smtClean="0">
                <a:solidFill>
                  <a:schemeClr val="bg1"/>
                </a:solidFill>
                <a:latin typeface="Comic Sans MS" pitchFamily="66" charset="0"/>
              </a:rPr>
              <a:t>segmentaire</a:t>
            </a:r>
            <a:r>
              <a:rPr lang="en-US" sz="1200" b="1" dirty="0" smtClean="0">
                <a:solidFill>
                  <a:schemeClr val="bg1"/>
                </a:solidFill>
                <a:latin typeface="Comic Sans MS" pitchFamily="66" charset="0"/>
              </a:rPr>
              <a:t>/</a:t>
            </a:r>
            <a:r>
              <a:rPr lang="en-US" sz="1200" b="1" dirty="0" err="1" smtClean="0">
                <a:solidFill>
                  <a:schemeClr val="bg1"/>
                </a:solidFill>
                <a:latin typeface="Comic Sans MS" pitchFamily="66" charset="0"/>
              </a:rPr>
              <a:t>focale</a:t>
            </a:r>
            <a:r>
              <a:rPr lang="en-US" sz="12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1200" b="1" dirty="0" err="1" smtClean="0">
                <a:solidFill>
                  <a:schemeClr val="bg1"/>
                </a:solidFill>
                <a:latin typeface="Comic Sans MS" pitchFamily="66" charset="0"/>
              </a:rPr>
              <a:t>retrecissant</a:t>
            </a:r>
            <a:r>
              <a:rPr lang="en-US" sz="1200" b="1" dirty="0" smtClean="0">
                <a:solidFill>
                  <a:schemeClr val="bg1"/>
                </a:solidFill>
                <a:latin typeface="Comic Sans MS" pitchFamily="66" charset="0"/>
              </a:rPr>
              <a:t> le canal </a:t>
            </a:r>
            <a:r>
              <a:rPr lang="en-US" sz="1200" b="1" dirty="0" err="1" smtClean="0">
                <a:solidFill>
                  <a:schemeClr val="bg1"/>
                </a:solidFill>
                <a:latin typeface="Comic Sans MS" pitchFamily="66" charset="0"/>
              </a:rPr>
              <a:t>pancréatique</a:t>
            </a:r>
            <a:r>
              <a:rPr lang="en-US" sz="1200" b="1" dirty="0" smtClean="0">
                <a:solidFill>
                  <a:schemeClr val="bg1"/>
                </a:solidFill>
                <a:latin typeface="Comic Sans MS" pitchFamily="66" charset="0"/>
              </a:rPr>
              <a:t> principal </a:t>
            </a:r>
            <a:r>
              <a:rPr lang="en-US" sz="1200" b="1" dirty="0" err="1" smtClean="0">
                <a:solidFill>
                  <a:schemeClr val="bg1"/>
                </a:solidFill>
                <a:latin typeface="Comic Sans MS" pitchFamily="66" charset="0"/>
              </a:rPr>
              <a:t>souvent</a:t>
            </a:r>
            <a:r>
              <a:rPr lang="en-US" sz="12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1200" b="1" dirty="0" err="1" smtClean="0">
                <a:solidFill>
                  <a:schemeClr val="bg1"/>
                </a:solidFill>
                <a:latin typeface="Comic Sans MS" pitchFamily="66" charset="0"/>
              </a:rPr>
              <a:t>associée</a:t>
            </a:r>
            <a:r>
              <a:rPr lang="en-US" sz="1200" b="1" dirty="0" smtClean="0">
                <a:solidFill>
                  <a:schemeClr val="bg1"/>
                </a:solidFill>
                <a:latin typeface="Comic Sans MS" pitchFamily="66" charset="0"/>
              </a:rPr>
              <a:t> à </a:t>
            </a:r>
            <a:r>
              <a:rPr lang="en-US" sz="1200" b="1" dirty="0" err="1" smtClean="0">
                <a:solidFill>
                  <a:schemeClr val="bg1"/>
                </a:solidFill>
                <a:latin typeface="Comic Sans MS" pitchFamily="66" charset="0"/>
              </a:rPr>
              <a:t>une</a:t>
            </a:r>
            <a:r>
              <a:rPr lang="en-US" sz="12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1200" b="1" dirty="0" err="1" smtClean="0">
                <a:solidFill>
                  <a:schemeClr val="bg1"/>
                </a:solidFill>
                <a:latin typeface="Comic Sans MS" pitchFamily="66" charset="0"/>
              </a:rPr>
              <a:t>sténose</a:t>
            </a:r>
            <a:r>
              <a:rPr lang="en-US" sz="1200" b="1" dirty="0" smtClean="0">
                <a:solidFill>
                  <a:schemeClr val="bg1"/>
                </a:solidFill>
                <a:latin typeface="Comic Sans MS" pitchFamily="66" charset="0"/>
              </a:rPr>
              <a:t> de la </a:t>
            </a:r>
            <a:r>
              <a:rPr lang="en-US" sz="1200" b="1" dirty="0" err="1" smtClean="0">
                <a:solidFill>
                  <a:schemeClr val="bg1"/>
                </a:solidFill>
                <a:latin typeface="Comic Sans MS" pitchFamily="66" charset="0"/>
              </a:rPr>
              <a:t>voie</a:t>
            </a:r>
            <a:r>
              <a:rPr lang="en-US" sz="12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1200" b="1" dirty="0" err="1" smtClean="0">
                <a:solidFill>
                  <a:schemeClr val="bg1"/>
                </a:solidFill>
                <a:latin typeface="Comic Sans MS" pitchFamily="66" charset="0"/>
              </a:rPr>
              <a:t>biliaire</a:t>
            </a:r>
            <a:r>
              <a:rPr lang="en-US" sz="12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1200" b="1" dirty="0" err="1" smtClean="0">
                <a:solidFill>
                  <a:schemeClr val="bg1"/>
                </a:solidFill>
                <a:latin typeface="Comic Sans MS" pitchFamily="66" charset="0"/>
              </a:rPr>
              <a:t>principale</a:t>
            </a:r>
            <a:r>
              <a:rPr lang="en-US" sz="1200" b="1" dirty="0">
                <a:solidFill>
                  <a:schemeClr val="bg1"/>
                </a:solidFill>
                <a:latin typeface="Comic Sans MS" pitchFamily="66" charset="0"/>
              </a:rPr>
              <a:t/>
            </a:r>
            <a:br>
              <a:rPr lang="en-US" sz="1200" b="1" dirty="0">
                <a:solidFill>
                  <a:schemeClr val="bg1"/>
                </a:solidFill>
                <a:latin typeface="Comic Sans MS" pitchFamily="66" charset="0"/>
              </a:rPr>
            </a:br>
            <a:r>
              <a:rPr lang="en-US" sz="1200" b="1" dirty="0">
                <a:solidFill>
                  <a:schemeClr val="bg1"/>
                </a:solidFill>
                <a:latin typeface="Comic Sans MS" pitchFamily="66" charset="0"/>
              </a:rPr>
              <a:t/>
            </a:r>
            <a:br>
              <a:rPr lang="en-US" sz="1200" b="1" dirty="0">
                <a:solidFill>
                  <a:schemeClr val="bg1"/>
                </a:solidFill>
                <a:latin typeface="Comic Sans MS" pitchFamily="66" charset="0"/>
              </a:rPr>
            </a:br>
            <a:endParaRPr lang="en-US" sz="1200" b="1" dirty="0">
              <a:solidFill>
                <a:schemeClr val="bg1"/>
              </a:solidFill>
              <a:latin typeface="Comic Sans MS" pitchFamily="66" charset="0"/>
            </a:endParaRPr>
          </a:p>
          <a:p>
            <a:r>
              <a:rPr lang="en-US" sz="2000" b="1" dirty="0" err="1" smtClean="0">
                <a:solidFill>
                  <a:srgbClr val="FF99FF"/>
                </a:solidFill>
                <a:latin typeface="Comic Sans MS" pitchFamily="66" charset="0"/>
              </a:rPr>
              <a:t>Critere</a:t>
            </a:r>
            <a:r>
              <a:rPr lang="en-US" sz="2000" b="1" dirty="0" smtClean="0">
                <a:solidFill>
                  <a:srgbClr val="FF99FF"/>
                </a:solidFill>
                <a:latin typeface="Comic Sans MS" pitchFamily="66" charset="0"/>
              </a:rPr>
              <a:t> </a:t>
            </a:r>
            <a:r>
              <a:rPr lang="en-US" sz="2000" b="1" dirty="0">
                <a:solidFill>
                  <a:srgbClr val="FF99FF"/>
                </a:solidFill>
                <a:latin typeface="Comic Sans MS" pitchFamily="66" charset="0"/>
              </a:rPr>
              <a:t>II: </a:t>
            </a:r>
            <a:r>
              <a:rPr lang="en-US" sz="2000" b="1" dirty="0" err="1" smtClean="0">
                <a:solidFill>
                  <a:srgbClr val="FF99FF"/>
                </a:solidFill>
                <a:latin typeface="Comic Sans MS" pitchFamily="66" charset="0"/>
              </a:rPr>
              <a:t>Sérologie</a:t>
            </a:r>
            <a:endParaRPr lang="en-US" sz="2000" b="1" dirty="0" smtClean="0">
              <a:solidFill>
                <a:srgbClr val="FF99FF"/>
              </a:solidFill>
              <a:latin typeface="Comic Sans MS" pitchFamily="66" charset="0"/>
            </a:endParaRPr>
          </a:p>
          <a:p>
            <a:r>
              <a:rPr lang="en-US" sz="1200" b="1" dirty="0" err="1" smtClean="0">
                <a:solidFill>
                  <a:srgbClr val="00FF00"/>
                </a:solidFill>
                <a:latin typeface="Comic Sans MS" pitchFamily="66" charset="0"/>
              </a:rPr>
              <a:t>L'un</a:t>
            </a:r>
            <a:r>
              <a:rPr lang="en-US" sz="1200" b="1" dirty="0" smtClean="0">
                <a:solidFill>
                  <a:srgbClr val="00FF00"/>
                </a:solidFill>
                <a:latin typeface="Comic Sans MS" pitchFamily="66" charset="0"/>
              </a:rPr>
              <a:t> des </a:t>
            </a:r>
            <a:r>
              <a:rPr lang="en-US" sz="1200" b="1" dirty="0" err="1" smtClean="0">
                <a:solidFill>
                  <a:srgbClr val="00FF00"/>
                </a:solidFill>
                <a:latin typeface="Comic Sans MS" pitchFamily="66" charset="0"/>
              </a:rPr>
              <a:t>critères</a:t>
            </a:r>
            <a:r>
              <a:rPr lang="en-US" sz="1200" b="1" dirty="0" smtClean="0">
                <a:solidFill>
                  <a:srgbClr val="00FF00"/>
                </a:solidFill>
                <a:latin typeface="Comic Sans MS" pitchFamily="66" charset="0"/>
              </a:rPr>
              <a:t> </a:t>
            </a:r>
            <a:r>
              <a:rPr lang="en-US" sz="1200" b="1" dirty="0" err="1" smtClean="0">
                <a:solidFill>
                  <a:srgbClr val="00FF00"/>
                </a:solidFill>
                <a:latin typeface="Comic Sans MS" pitchFamily="66" charset="0"/>
              </a:rPr>
              <a:t>suivants</a:t>
            </a:r>
            <a:r>
              <a:rPr lang="en-US" sz="1200" b="1" dirty="0" smtClean="0">
                <a:solidFill>
                  <a:srgbClr val="00FF00"/>
                </a:solidFill>
                <a:latin typeface="Comic Sans MS" pitchFamily="66" charset="0"/>
              </a:rPr>
              <a:t> </a:t>
            </a:r>
            <a:r>
              <a:rPr lang="en-US" sz="1200" b="1" dirty="0" err="1" smtClean="0">
                <a:solidFill>
                  <a:srgbClr val="00FF00"/>
                </a:solidFill>
                <a:latin typeface="Comic Sans MS" pitchFamily="66" charset="0"/>
              </a:rPr>
              <a:t>est</a:t>
            </a:r>
            <a:r>
              <a:rPr lang="en-US" sz="1200" b="1" dirty="0" smtClean="0">
                <a:solidFill>
                  <a:srgbClr val="00FF00"/>
                </a:solidFill>
                <a:latin typeface="Comic Sans MS" pitchFamily="66" charset="0"/>
              </a:rPr>
              <a:t> </a:t>
            </a:r>
            <a:r>
              <a:rPr lang="en-US" sz="1200" b="1" dirty="0" err="1" smtClean="0">
                <a:solidFill>
                  <a:srgbClr val="00FF00"/>
                </a:solidFill>
                <a:latin typeface="Comic Sans MS" pitchFamily="66" charset="0"/>
              </a:rPr>
              <a:t>nécessaire</a:t>
            </a:r>
            <a:r>
              <a:rPr lang="en-US" sz="1200" b="1" dirty="0" smtClean="0">
                <a:solidFill>
                  <a:schemeClr val="bg1"/>
                </a:solidFill>
                <a:latin typeface="Comic Sans MS" pitchFamily="66" charset="0"/>
              </a:rPr>
              <a:t>:</a:t>
            </a:r>
          </a:p>
          <a:p>
            <a:endParaRPr lang="en-US" sz="1200" b="1" dirty="0" smtClean="0">
              <a:solidFill>
                <a:schemeClr val="bg1"/>
              </a:solidFill>
              <a:latin typeface="Comic Sans MS" pitchFamily="66" charset="0"/>
            </a:endParaRPr>
          </a:p>
          <a:p>
            <a:r>
              <a:rPr lang="en-US" sz="1200" b="1" dirty="0" smtClean="0">
                <a:solidFill>
                  <a:schemeClr val="bg1"/>
                </a:solidFill>
                <a:latin typeface="Comic Sans MS" pitchFamily="66" charset="0"/>
              </a:rPr>
              <a:t>-</a:t>
            </a:r>
            <a:r>
              <a:rPr lang="en-US" sz="1200" b="1" dirty="0" err="1" smtClean="0">
                <a:solidFill>
                  <a:schemeClr val="bg1"/>
                </a:solidFill>
                <a:latin typeface="Comic Sans MS" pitchFamily="66" charset="0"/>
              </a:rPr>
              <a:t>taux</a:t>
            </a:r>
            <a:r>
              <a:rPr lang="en-US" sz="12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1200" b="1" dirty="0" err="1" smtClean="0">
                <a:solidFill>
                  <a:schemeClr val="bg1"/>
                </a:solidFill>
                <a:latin typeface="Comic Sans MS" pitchFamily="66" charset="0"/>
              </a:rPr>
              <a:t>sériques</a:t>
            </a:r>
            <a:r>
              <a:rPr lang="en-US" sz="12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1200" b="1" dirty="0" err="1" smtClean="0">
                <a:solidFill>
                  <a:schemeClr val="bg1"/>
                </a:solidFill>
                <a:latin typeface="Comic Sans MS" pitchFamily="66" charset="0"/>
              </a:rPr>
              <a:t>élevés</a:t>
            </a:r>
            <a:r>
              <a:rPr lang="en-US" sz="12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1200" b="1" dirty="0" err="1" smtClean="0">
                <a:solidFill>
                  <a:schemeClr val="bg1"/>
                </a:solidFill>
                <a:latin typeface="Comic Sans MS" pitchFamily="66" charset="0"/>
              </a:rPr>
              <a:t>d'IgG</a:t>
            </a:r>
            <a:r>
              <a:rPr lang="en-US" sz="12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1200" b="1" u="sng" dirty="0" err="1" smtClean="0">
                <a:solidFill>
                  <a:srgbClr val="CCFFFF"/>
                </a:solidFill>
                <a:latin typeface="Comic Sans MS" pitchFamily="66" charset="0"/>
              </a:rPr>
              <a:t>ou</a:t>
            </a:r>
            <a:r>
              <a:rPr lang="en-US" sz="1200" b="1" u="sng" dirty="0" smtClean="0">
                <a:solidFill>
                  <a:srgbClr val="CCFFFF"/>
                </a:solidFill>
                <a:latin typeface="Comic Sans MS" pitchFamily="66" charset="0"/>
              </a:rPr>
              <a:t> </a:t>
            </a:r>
            <a:r>
              <a:rPr lang="en-US" sz="1200" b="1" dirty="0" smtClean="0">
                <a:solidFill>
                  <a:schemeClr val="bg1"/>
                </a:solidFill>
                <a:latin typeface="Comic Sans MS" pitchFamily="66" charset="0"/>
              </a:rPr>
              <a:t>d'IgG4</a:t>
            </a:r>
          </a:p>
          <a:p>
            <a:r>
              <a:rPr lang="en-US" sz="1200" b="1" dirty="0" smtClean="0">
                <a:solidFill>
                  <a:schemeClr val="bg1"/>
                </a:solidFill>
                <a:latin typeface="Comic Sans MS" pitchFamily="66" charset="0"/>
              </a:rPr>
              <a:t>-</a:t>
            </a:r>
            <a:r>
              <a:rPr lang="en-US" sz="1200" b="1" dirty="0" err="1" smtClean="0">
                <a:solidFill>
                  <a:schemeClr val="bg1"/>
                </a:solidFill>
                <a:latin typeface="Comic Sans MS" pitchFamily="66" charset="0"/>
              </a:rPr>
              <a:t>présence</a:t>
            </a:r>
            <a:r>
              <a:rPr lang="en-US" sz="12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1200" b="1" dirty="0" err="1" smtClean="0">
                <a:solidFill>
                  <a:schemeClr val="bg1"/>
                </a:solidFill>
                <a:latin typeface="Comic Sans MS" pitchFamily="66" charset="0"/>
              </a:rPr>
              <a:t>d'auto</a:t>
            </a:r>
            <a:r>
              <a:rPr lang="en-US" sz="12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1200" b="1" dirty="0" err="1" smtClean="0">
                <a:solidFill>
                  <a:schemeClr val="bg1"/>
                </a:solidFill>
                <a:latin typeface="Comic Sans MS" pitchFamily="66" charset="0"/>
              </a:rPr>
              <a:t>anticorps</a:t>
            </a:r>
            <a:r>
              <a:rPr lang="en-US" sz="1200" b="1" dirty="0" smtClean="0">
                <a:solidFill>
                  <a:schemeClr val="bg1"/>
                </a:solidFill>
                <a:latin typeface="Comic Sans MS" pitchFamily="66" charset="0"/>
              </a:rPr>
              <a:t> ( </a:t>
            </a:r>
            <a:r>
              <a:rPr lang="en-US" sz="1200" b="1" dirty="0" err="1" smtClean="0">
                <a:solidFill>
                  <a:schemeClr val="bg1"/>
                </a:solidFill>
                <a:latin typeface="Comic Sans MS" pitchFamily="66" charset="0"/>
              </a:rPr>
              <a:t>anticorps</a:t>
            </a:r>
            <a:r>
              <a:rPr lang="en-US" sz="12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1200" b="1" dirty="0" err="1" smtClean="0">
                <a:solidFill>
                  <a:schemeClr val="bg1"/>
                </a:solidFill>
                <a:latin typeface="Comic Sans MS" pitchFamily="66" charset="0"/>
              </a:rPr>
              <a:t>antinucléaires</a:t>
            </a:r>
            <a:r>
              <a:rPr lang="en-US" sz="1200" b="1" dirty="0" smtClean="0">
                <a:solidFill>
                  <a:schemeClr val="bg1"/>
                </a:solidFill>
                <a:latin typeface="Comic Sans MS" pitchFamily="66" charset="0"/>
              </a:rPr>
              <a:t>, </a:t>
            </a:r>
            <a:r>
              <a:rPr lang="en-US" sz="1200" b="1" dirty="0" err="1" smtClean="0">
                <a:solidFill>
                  <a:schemeClr val="bg1"/>
                </a:solidFill>
                <a:latin typeface="Comic Sans MS" pitchFamily="66" charset="0"/>
              </a:rPr>
              <a:t>facteur</a:t>
            </a:r>
            <a:r>
              <a:rPr lang="en-US" sz="12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1200" b="1" dirty="0" err="1" smtClean="0">
                <a:solidFill>
                  <a:schemeClr val="bg1"/>
                </a:solidFill>
                <a:latin typeface="Comic Sans MS" pitchFamily="66" charset="0"/>
              </a:rPr>
              <a:t>rhumatoïde</a:t>
            </a:r>
            <a:r>
              <a:rPr lang="en-US" sz="1200" b="1" dirty="0" smtClean="0">
                <a:solidFill>
                  <a:schemeClr val="bg1"/>
                </a:solidFill>
                <a:latin typeface="Comic Sans MS" pitchFamily="66" charset="0"/>
              </a:rPr>
              <a:t>, </a:t>
            </a:r>
            <a:r>
              <a:rPr lang="en-US" sz="1200" b="1" dirty="0" err="1" smtClean="0">
                <a:solidFill>
                  <a:schemeClr val="bg1"/>
                </a:solidFill>
                <a:latin typeface="Comic Sans MS" pitchFamily="66" charset="0"/>
              </a:rPr>
              <a:t>antilactoferrine</a:t>
            </a:r>
            <a:r>
              <a:rPr lang="en-US" sz="1200" b="1" dirty="0" smtClean="0">
                <a:solidFill>
                  <a:schemeClr val="bg1"/>
                </a:solidFill>
                <a:latin typeface="Comic Sans MS" pitchFamily="66" charset="0"/>
              </a:rPr>
              <a:t> , </a:t>
            </a:r>
            <a:r>
              <a:rPr lang="en-US" sz="1200" b="1" dirty="0" err="1" smtClean="0">
                <a:solidFill>
                  <a:schemeClr val="bg1"/>
                </a:solidFill>
                <a:latin typeface="Comic Sans MS" pitchFamily="66" charset="0"/>
              </a:rPr>
              <a:t>anhydrase</a:t>
            </a:r>
            <a:r>
              <a:rPr lang="en-US" sz="12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1200" b="1" dirty="0" err="1" smtClean="0">
                <a:solidFill>
                  <a:schemeClr val="bg1"/>
                </a:solidFill>
                <a:latin typeface="Comic Sans MS" pitchFamily="66" charset="0"/>
              </a:rPr>
              <a:t>anticarbonique</a:t>
            </a:r>
            <a:r>
              <a:rPr lang="en-US" sz="1200" b="1" dirty="0" smtClean="0">
                <a:solidFill>
                  <a:schemeClr val="bg1"/>
                </a:solidFill>
                <a:latin typeface="Comic Sans MS" pitchFamily="66" charset="0"/>
              </a:rPr>
              <a:t> 1 ) </a:t>
            </a:r>
          </a:p>
          <a:p>
            <a:r>
              <a:rPr lang="en-US" sz="1200" b="1" dirty="0">
                <a:solidFill>
                  <a:schemeClr val="bg1"/>
                </a:solidFill>
                <a:latin typeface="Comic Sans MS" pitchFamily="66" charset="0"/>
              </a:rPr>
              <a:t/>
            </a:r>
            <a:br>
              <a:rPr lang="en-US" sz="1200" b="1" dirty="0">
                <a:solidFill>
                  <a:schemeClr val="bg1"/>
                </a:solidFill>
                <a:latin typeface="Comic Sans MS" pitchFamily="66" charset="0"/>
              </a:rPr>
            </a:br>
            <a:r>
              <a:rPr lang="en-US" sz="1200" b="1" dirty="0">
                <a:solidFill>
                  <a:schemeClr val="bg1"/>
                </a:solidFill>
                <a:latin typeface="Comic Sans MS" pitchFamily="66" charset="0"/>
              </a:rPr>
              <a:t/>
            </a:r>
            <a:br>
              <a:rPr lang="en-US" sz="1200" b="1" dirty="0">
                <a:solidFill>
                  <a:schemeClr val="bg1"/>
                </a:solidFill>
                <a:latin typeface="Comic Sans MS" pitchFamily="66" charset="0"/>
              </a:rPr>
            </a:br>
            <a:r>
              <a:rPr lang="en-US" sz="2000" b="1" dirty="0" err="1" smtClean="0">
                <a:solidFill>
                  <a:srgbClr val="FF99FF"/>
                </a:solidFill>
                <a:latin typeface="Comic Sans MS" pitchFamily="66" charset="0"/>
              </a:rPr>
              <a:t>Criterie</a:t>
            </a:r>
            <a:r>
              <a:rPr lang="en-US" sz="2000" b="1" dirty="0" smtClean="0">
                <a:solidFill>
                  <a:srgbClr val="FF99FF"/>
                </a:solidFill>
                <a:latin typeface="Comic Sans MS" pitchFamily="66" charset="0"/>
              </a:rPr>
              <a:t> </a:t>
            </a:r>
            <a:r>
              <a:rPr lang="en-US" sz="2000" b="1" dirty="0">
                <a:solidFill>
                  <a:srgbClr val="FF99FF"/>
                </a:solidFill>
                <a:latin typeface="Comic Sans MS" pitchFamily="66" charset="0"/>
              </a:rPr>
              <a:t>III: </a:t>
            </a:r>
            <a:r>
              <a:rPr lang="en-US" sz="2000" b="1" dirty="0" err="1" smtClean="0">
                <a:solidFill>
                  <a:srgbClr val="FF99FF"/>
                </a:solidFill>
                <a:latin typeface="Comic Sans MS" pitchFamily="66" charset="0"/>
              </a:rPr>
              <a:t>anatomie</a:t>
            </a:r>
            <a:r>
              <a:rPr lang="en-US" sz="2000" b="1" dirty="0" smtClean="0">
                <a:solidFill>
                  <a:srgbClr val="FF99FF"/>
                </a:solidFill>
                <a:latin typeface="Comic Sans MS" pitchFamily="66" charset="0"/>
              </a:rPr>
              <a:t> </a:t>
            </a:r>
            <a:r>
              <a:rPr lang="en-US" sz="2000" b="1" dirty="0" err="1" smtClean="0">
                <a:solidFill>
                  <a:srgbClr val="FF99FF"/>
                </a:solidFill>
                <a:latin typeface="Comic Sans MS" pitchFamily="66" charset="0"/>
              </a:rPr>
              <a:t>pathologique</a:t>
            </a:r>
            <a:r>
              <a:rPr lang="en-US" sz="2000" b="1" dirty="0" smtClean="0">
                <a:solidFill>
                  <a:srgbClr val="FF99FF"/>
                </a:solidFill>
                <a:latin typeface="Comic Sans MS" pitchFamily="66" charset="0"/>
              </a:rPr>
              <a:t> </a:t>
            </a:r>
            <a:r>
              <a:rPr lang="en-US" sz="2000" b="1" dirty="0" err="1" smtClean="0">
                <a:solidFill>
                  <a:srgbClr val="FF99FF"/>
                </a:solidFill>
                <a:latin typeface="Comic Sans MS" pitchFamily="66" charset="0"/>
              </a:rPr>
              <a:t>microscopique</a:t>
            </a:r>
            <a:r>
              <a:rPr lang="en-US" sz="2000" b="1" dirty="0" smtClean="0">
                <a:solidFill>
                  <a:srgbClr val="FF99FF"/>
                </a:solidFill>
                <a:latin typeface="Comic Sans MS" pitchFamily="66" charset="0"/>
              </a:rPr>
              <a:t> des </a:t>
            </a:r>
            <a:r>
              <a:rPr lang="en-US" sz="2000" b="1" dirty="0" err="1" smtClean="0">
                <a:solidFill>
                  <a:srgbClr val="FF99FF"/>
                </a:solidFill>
                <a:latin typeface="Comic Sans MS" pitchFamily="66" charset="0"/>
              </a:rPr>
              <a:t>lésions</a:t>
            </a:r>
            <a:r>
              <a:rPr lang="en-US" sz="2000" b="1" dirty="0" smtClean="0">
                <a:solidFill>
                  <a:srgbClr val="FF99FF"/>
                </a:solidFill>
                <a:latin typeface="Comic Sans MS" pitchFamily="66" charset="0"/>
              </a:rPr>
              <a:t> </a:t>
            </a:r>
            <a:r>
              <a:rPr lang="en-US" sz="2000" b="1" dirty="0" err="1" smtClean="0">
                <a:solidFill>
                  <a:srgbClr val="FF99FF"/>
                </a:solidFill>
                <a:latin typeface="Comic Sans MS" pitchFamily="66" charset="0"/>
              </a:rPr>
              <a:t>pancréatiques</a:t>
            </a:r>
            <a:r>
              <a:rPr lang="en-US" sz="2000" b="1" dirty="0" smtClean="0">
                <a:solidFill>
                  <a:srgbClr val="FF99FF"/>
                </a:solidFill>
                <a:latin typeface="Comic Sans MS" pitchFamily="66" charset="0"/>
              </a:rPr>
              <a:t> </a:t>
            </a:r>
          </a:p>
          <a:p>
            <a:endParaRPr lang="en-US" sz="2000" b="1" dirty="0" smtClean="0">
              <a:solidFill>
                <a:srgbClr val="FF99FF"/>
              </a:solidFill>
              <a:latin typeface="Comic Sans MS" pitchFamily="66" charset="0"/>
            </a:endParaRPr>
          </a:p>
          <a:p>
            <a:r>
              <a:rPr lang="en-US" sz="1200" b="1" dirty="0" smtClean="0">
                <a:solidFill>
                  <a:schemeClr val="bg1"/>
                </a:solidFill>
                <a:latin typeface="Comic Sans MS" pitchFamily="66" charset="0"/>
              </a:rPr>
              <a:t>-infiltration </a:t>
            </a:r>
            <a:r>
              <a:rPr lang="en-US" sz="1200" b="1" dirty="0" err="1" smtClean="0">
                <a:solidFill>
                  <a:schemeClr val="bg1"/>
                </a:solidFill>
                <a:latin typeface="Comic Sans MS" pitchFamily="66" charset="0"/>
              </a:rPr>
              <a:t>lymphoplasmoytaire</a:t>
            </a:r>
            <a:r>
              <a:rPr lang="en-US" sz="1200" b="1" dirty="0" smtClean="0">
                <a:solidFill>
                  <a:schemeClr val="bg1"/>
                </a:solidFill>
                <a:latin typeface="Comic Sans MS" pitchFamily="66" charset="0"/>
              </a:rPr>
              <a:t> avec </a:t>
            </a:r>
            <a:r>
              <a:rPr lang="en-US" sz="1200" b="1" dirty="0" err="1" smtClean="0">
                <a:solidFill>
                  <a:schemeClr val="bg1"/>
                </a:solidFill>
                <a:latin typeface="Comic Sans MS" pitchFamily="66" charset="0"/>
              </a:rPr>
              <a:t>fibrose</a:t>
            </a:r>
            <a:r>
              <a:rPr lang="en-US" sz="1200" b="1" dirty="0" smtClean="0">
                <a:solidFill>
                  <a:schemeClr val="bg1"/>
                </a:solidFill>
                <a:latin typeface="Comic Sans MS" pitchFamily="66" charset="0"/>
              </a:rPr>
              <a:t> et </a:t>
            </a:r>
            <a:r>
              <a:rPr lang="en-US" sz="1200" b="1" dirty="0" err="1" smtClean="0">
                <a:solidFill>
                  <a:schemeClr val="bg1"/>
                </a:solidFill>
                <a:latin typeface="Comic Sans MS" pitchFamily="66" charset="0"/>
              </a:rPr>
              <a:t>infitration</a:t>
            </a:r>
            <a:r>
              <a:rPr lang="en-US" sz="12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1200" b="1" dirty="0" err="1" smtClean="0">
                <a:solidFill>
                  <a:schemeClr val="bg1"/>
                </a:solidFill>
                <a:latin typeface="Comic Sans MS" pitchFamily="66" charset="0"/>
              </a:rPr>
              <a:t>abondante</a:t>
            </a:r>
            <a:r>
              <a:rPr lang="en-US" sz="1200" b="1" dirty="0" smtClean="0">
                <a:solidFill>
                  <a:schemeClr val="bg1"/>
                </a:solidFill>
                <a:latin typeface="Comic Sans MS" pitchFamily="66" charset="0"/>
              </a:rPr>
              <a:t> de cellules IgG4 positives </a:t>
            </a:r>
          </a:p>
          <a:p>
            <a:endParaRPr lang="en-US" sz="1200" b="1" dirty="0">
              <a:solidFill>
                <a:schemeClr val="bg1"/>
              </a:solidFill>
              <a:latin typeface="Comic Sans MS" pitchFamily="66" charset="0"/>
            </a:endParaRPr>
          </a:p>
          <a:p>
            <a:r>
              <a:rPr lang="fr-FR" sz="1200" b="1" dirty="0" smtClean="0">
                <a:solidFill>
                  <a:srgbClr val="FFC000"/>
                </a:solidFill>
                <a:latin typeface="Comic Sans MS" pitchFamily="66" charset="0"/>
              </a:rPr>
              <a:t>Le diagnostic de PAI peut être retenu en présence du critère I associé à l'un des critères II ou devant le critère III seul .</a:t>
            </a:r>
          </a:p>
          <a:p>
            <a:r>
              <a:rPr lang="fr-FR" sz="1200" b="1" dirty="0" smtClean="0">
                <a:solidFill>
                  <a:srgbClr val="FFC000"/>
                </a:solidFill>
                <a:latin typeface="Comic Sans MS" pitchFamily="66" charset="0"/>
              </a:rPr>
              <a:t>Si seul le critère I est présent, un traitement d'épreuve par </a:t>
            </a:r>
            <a:r>
              <a:rPr lang="fr-FR" sz="1200" b="1" dirty="0" err="1" smtClean="0">
                <a:solidFill>
                  <a:srgbClr val="FFC000"/>
                </a:solidFill>
                <a:latin typeface="Comic Sans MS" pitchFamily="66" charset="0"/>
              </a:rPr>
              <a:t>corticoides</a:t>
            </a:r>
            <a:r>
              <a:rPr lang="fr-FR" sz="1200" b="1" dirty="0" smtClean="0">
                <a:solidFill>
                  <a:srgbClr val="FFC000"/>
                </a:solidFill>
                <a:latin typeface="Comic Sans MS" pitchFamily="66" charset="0"/>
              </a:rPr>
              <a:t> peut être mis en </a:t>
            </a:r>
            <a:r>
              <a:rPr lang="fr-FR" sz="1200" b="1" dirty="0" err="1" smtClean="0">
                <a:solidFill>
                  <a:srgbClr val="FFC000"/>
                </a:solidFill>
                <a:latin typeface="Comic Sans MS" pitchFamily="66" charset="0"/>
              </a:rPr>
              <a:t>ouuvre</a:t>
            </a:r>
            <a:r>
              <a:rPr lang="fr-FR" sz="1200" b="1" dirty="0" smtClean="0">
                <a:solidFill>
                  <a:srgbClr val="FFC000"/>
                </a:solidFill>
                <a:latin typeface="Comic Sans MS" pitchFamily="66" charset="0"/>
              </a:rPr>
              <a:t> et suivi par un spécialiste après avoir éliminé un adénocarcinome </a:t>
            </a:r>
          </a:p>
          <a:p>
            <a:r>
              <a:rPr lang="en-US" sz="1200" b="1" dirty="0">
                <a:solidFill>
                  <a:schemeClr val="bg1"/>
                </a:solidFill>
                <a:latin typeface="Comic Sans MS" pitchFamily="66" charset="0"/>
              </a:rPr>
              <a:t/>
            </a:r>
            <a:br>
              <a:rPr lang="en-US" sz="1200" b="1" dirty="0">
                <a:solidFill>
                  <a:schemeClr val="bg1"/>
                </a:solidFill>
                <a:latin typeface="Comic Sans MS" pitchFamily="66" charset="0"/>
              </a:rPr>
            </a:br>
            <a:endParaRPr lang="en-US" sz="12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251520" y="0"/>
            <a:ext cx="75628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  <a:latin typeface="Comic Sans MS" pitchFamily="66" charset="0"/>
              </a:rPr>
              <a:t>Asian Diagnostic Criteria for AIP 2008</a:t>
            </a:r>
          </a:p>
          <a:p>
            <a:endParaRPr lang="fr-FR" sz="24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bldLvl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0" y="223838"/>
            <a:ext cx="745232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b="1" dirty="0" smtClean="0">
                <a:solidFill>
                  <a:schemeClr val="bg1"/>
                </a:solidFill>
                <a:latin typeface="Comic Sans MS" pitchFamily="66" charset="0"/>
              </a:rPr>
              <a:t>- Problèmes posés par les </a:t>
            </a:r>
            <a:r>
              <a:rPr lang="fr-FR" b="1" dirty="0" smtClean="0">
                <a:solidFill>
                  <a:srgbClr val="FFC000"/>
                </a:solidFill>
                <a:latin typeface="Comic Sans MS" pitchFamily="66" charset="0"/>
              </a:rPr>
              <a:t>critères </a:t>
            </a:r>
            <a:r>
              <a:rPr lang="fr-FR" b="1" dirty="0" err="1" smtClean="0">
                <a:solidFill>
                  <a:srgbClr val="FFC000"/>
                </a:solidFill>
                <a:latin typeface="Comic Sans MS" pitchFamily="66" charset="0"/>
              </a:rPr>
              <a:t>HISORt</a:t>
            </a:r>
            <a:r>
              <a:rPr lang="fr-FR" b="1" dirty="0" smtClean="0">
                <a:solidFill>
                  <a:srgbClr val="FFC000"/>
                </a:solidFill>
                <a:latin typeface="Comic Sans MS" pitchFamily="66" charset="0"/>
              </a:rPr>
              <a:t> et asiatiques  </a:t>
            </a:r>
            <a:endParaRPr lang="fr-FR" b="1" dirty="0">
              <a:solidFill>
                <a:srgbClr val="FFC000"/>
              </a:solidFill>
              <a:latin typeface="Comic Sans MS" pitchFamily="66" charset="0"/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523876" y="785813"/>
            <a:ext cx="645795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fr-FR" sz="1400" b="1" dirty="0" smtClean="0">
                <a:solidFill>
                  <a:schemeClr val="bg1"/>
                </a:solidFill>
                <a:latin typeface="Comic Sans MS" pitchFamily="66" charset="0"/>
              </a:rPr>
              <a:t>pour les critères histologiques , nécessité d'une résection  chirurgicale dans les critères asiatiques   vs biopsie ou  résection dans les critères </a:t>
            </a:r>
            <a:r>
              <a:rPr lang="fr-FR" sz="1400" b="1" dirty="0" err="1" smtClean="0">
                <a:solidFill>
                  <a:schemeClr val="bg1"/>
                </a:solidFill>
                <a:latin typeface="Comic Sans MS" pitchFamily="66" charset="0"/>
              </a:rPr>
              <a:t>HISORt</a:t>
            </a:r>
            <a:r>
              <a:rPr lang="fr-FR" sz="1400" b="1" dirty="0" smtClean="0">
                <a:solidFill>
                  <a:schemeClr val="bg1"/>
                </a:solidFill>
                <a:latin typeface="Comic Sans MS" pitchFamily="66" charset="0"/>
              </a:rPr>
              <a:t>)</a:t>
            </a:r>
          </a:p>
          <a:p>
            <a:pPr>
              <a:buFontTx/>
              <a:buChar char="-"/>
            </a:pPr>
            <a:endParaRPr lang="fr-FR" sz="1400" b="1" dirty="0">
              <a:solidFill>
                <a:schemeClr val="bg1"/>
              </a:solidFill>
              <a:latin typeface="Comic Sans MS" pitchFamily="66" charset="0"/>
            </a:endParaRPr>
          </a:p>
          <a:p>
            <a:pPr>
              <a:buFontTx/>
              <a:buChar char="-"/>
            </a:pPr>
            <a:r>
              <a:rPr lang="fr-FR" sz="1400" b="1" dirty="0" smtClean="0">
                <a:solidFill>
                  <a:schemeClr val="bg1"/>
                </a:solidFill>
                <a:latin typeface="Comic Sans MS" pitchFamily="66" charset="0"/>
              </a:rPr>
              <a:t>un traitement d'épreuve aux corticoïdes après élimination d'un adénocarcinome peut constituer un argument diagnostique (disparition des sténoses </a:t>
            </a:r>
            <a:r>
              <a:rPr lang="fr-FR" sz="1400" b="1" dirty="0" err="1" smtClean="0">
                <a:solidFill>
                  <a:schemeClr val="bg1"/>
                </a:solidFill>
                <a:latin typeface="Comic Sans MS" pitchFamily="66" charset="0"/>
              </a:rPr>
              <a:t>canalaires</a:t>
            </a:r>
            <a:r>
              <a:rPr lang="fr-FR" sz="1400" b="1" dirty="0" smtClean="0">
                <a:solidFill>
                  <a:schemeClr val="bg1"/>
                </a:solidFill>
                <a:latin typeface="Comic Sans MS" pitchFamily="66" charset="0"/>
              </a:rPr>
              <a:t> en 2 semaines ) , surtout dans les PAI </a:t>
            </a:r>
            <a:r>
              <a:rPr lang="fr-FR" sz="1400" b="1" dirty="0" err="1" smtClean="0">
                <a:solidFill>
                  <a:schemeClr val="bg1"/>
                </a:solidFill>
                <a:latin typeface="Comic Sans MS" pitchFamily="66" charset="0"/>
              </a:rPr>
              <a:t>séro-négatives</a:t>
            </a:r>
            <a:r>
              <a:rPr lang="fr-FR" sz="14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</a:p>
          <a:p>
            <a:pPr>
              <a:buFontTx/>
              <a:buChar char="-"/>
            </a:pPr>
            <a:endParaRPr lang="fr-FR" sz="1400" b="1" dirty="0">
              <a:solidFill>
                <a:schemeClr val="bg1"/>
              </a:solidFill>
              <a:latin typeface="Comic Sans MS" pitchFamily="66" charset="0"/>
            </a:endParaRPr>
          </a:p>
          <a:p>
            <a:pPr>
              <a:buFontTx/>
              <a:buChar char="-"/>
            </a:pPr>
            <a:r>
              <a:rPr lang="fr-FR" sz="1400" b="1" dirty="0" smtClean="0">
                <a:solidFill>
                  <a:schemeClr val="bg1"/>
                </a:solidFill>
                <a:latin typeface="Comic Sans MS" pitchFamily="66" charset="0"/>
              </a:rPr>
              <a:t>divergences sur les anomalies sériques retenues , ainsi que sur </a:t>
            </a:r>
            <a:r>
              <a:rPr lang="fr-FR" sz="1400" b="1" dirty="0" err="1" smtClean="0">
                <a:solidFill>
                  <a:schemeClr val="bg1"/>
                </a:solidFill>
                <a:latin typeface="Comic Sans MS" pitchFamily="66" charset="0"/>
              </a:rPr>
              <a:t>lla</a:t>
            </a:r>
            <a:r>
              <a:rPr lang="fr-FR" sz="1400" b="1" dirty="0" smtClean="0">
                <a:solidFill>
                  <a:schemeClr val="bg1"/>
                </a:solidFill>
                <a:latin typeface="Comic Sans MS" pitchFamily="66" charset="0"/>
              </a:rPr>
              <a:t> valeur des  atteintes d'autres organes </a:t>
            </a:r>
            <a:endParaRPr lang="fr-FR" sz="1400" b="1" dirty="0">
              <a:solidFill>
                <a:schemeClr val="bg1"/>
              </a:solidFill>
              <a:latin typeface="Comic Sans MS" pitchFamily="66" charset="0"/>
            </a:endParaRPr>
          </a:p>
          <a:p>
            <a:pPr>
              <a:buFontTx/>
              <a:buChar char="-"/>
            </a:pPr>
            <a:endParaRPr lang="fr-FR" sz="14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1769270" y="5157192"/>
            <a:ext cx="282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s</a:t>
            </a:r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1691680" y="5157192"/>
            <a:ext cx="282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s</a:t>
            </a:r>
            <a:endParaRPr lang="fr-FR" dirty="0"/>
          </a:p>
        </p:txBody>
      </p:sp>
      <p:grpSp>
        <p:nvGrpSpPr>
          <p:cNvPr id="16" name="Groupe 15"/>
          <p:cNvGrpSpPr/>
          <p:nvPr/>
        </p:nvGrpSpPr>
        <p:grpSpPr>
          <a:xfrm>
            <a:off x="179512" y="3405022"/>
            <a:ext cx="8196530" cy="3452978"/>
            <a:chOff x="179512" y="3405022"/>
            <a:chExt cx="8196530" cy="3452978"/>
          </a:xfrm>
        </p:grpSpPr>
        <p:sp>
          <p:nvSpPr>
            <p:cNvPr id="8" name="Text Box 2"/>
            <p:cNvSpPr txBox="1">
              <a:spLocks noChangeArrowheads="1"/>
            </p:cNvSpPr>
            <p:nvPr/>
          </p:nvSpPr>
          <p:spPr bwMode="auto">
            <a:xfrm>
              <a:off x="179512" y="3405022"/>
              <a:ext cx="6473825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b="1" dirty="0" smtClean="0">
                  <a:solidFill>
                    <a:schemeClr val="bg1"/>
                  </a:solidFill>
                  <a:latin typeface="Comic Sans MS" pitchFamily="66" charset="0"/>
                </a:rPr>
                <a:t>- Problèmes posés par les </a:t>
              </a:r>
              <a:r>
                <a:rPr lang="fr-FR" b="1" dirty="0" smtClean="0">
                  <a:solidFill>
                    <a:srgbClr val="00FF00"/>
                  </a:solidFill>
                  <a:latin typeface="Comic Sans MS" pitchFamily="66" charset="0"/>
                </a:rPr>
                <a:t>observations courantes hors Asie  </a:t>
              </a:r>
              <a:r>
                <a:rPr lang="fr-FR" b="1" dirty="0" smtClean="0">
                  <a:solidFill>
                    <a:schemeClr val="bg1"/>
                  </a:solidFill>
                  <a:latin typeface="Comic Sans MS" pitchFamily="66" charset="0"/>
                </a:rPr>
                <a:t>p. ex série Beaujon </a:t>
              </a:r>
              <a:endParaRPr lang="fr-FR" b="1" dirty="0">
                <a:solidFill>
                  <a:schemeClr val="bg1"/>
                </a:solidFill>
                <a:latin typeface="Comic Sans MS" pitchFamily="66" charset="0"/>
              </a:endParaRPr>
            </a:p>
          </p:txBody>
        </p:sp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644008" y="3837070"/>
              <a:ext cx="3732034" cy="30209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ZoneTexte 14"/>
            <p:cNvSpPr txBox="1"/>
            <p:nvPr/>
          </p:nvSpPr>
          <p:spPr>
            <a:xfrm>
              <a:off x="827584" y="4509120"/>
              <a:ext cx="3289683" cy="18158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 smtClean="0">
                  <a:solidFill>
                    <a:schemeClr val="bg1"/>
                  </a:solidFill>
                  <a:latin typeface="Comic Sans MS" pitchFamily="66" charset="0"/>
                </a:rPr>
                <a:t>Série Beaujon 1997-2009</a:t>
              </a:r>
            </a:p>
            <a:p>
              <a:endParaRPr lang="fr-FR" sz="1400" dirty="0" smtClean="0">
                <a:solidFill>
                  <a:schemeClr val="bg1"/>
                </a:solidFill>
                <a:latin typeface="Comic Sans MS" pitchFamily="66" charset="0"/>
              </a:endParaRPr>
            </a:p>
            <a:p>
              <a:r>
                <a:rPr lang="fr-FR" sz="1400" dirty="0" smtClean="0">
                  <a:solidFill>
                    <a:schemeClr val="bg1"/>
                  </a:solidFill>
                  <a:latin typeface="Comic Sans MS" pitchFamily="66" charset="0"/>
                </a:rPr>
                <a:t>44 malades</a:t>
              </a:r>
            </a:p>
            <a:p>
              <a:endParaRPr lang="fr-FR" sz="1400" dirty="0">
                <a:solidFill>
                  <a:schemeClr val="bg1"/>
                </a:solidFill>
                <a:latin typeface="Comic Sans MS" pitchFamily="66" charset="0"/>
              </a:endParaRPr>
            </a:p>
            <a:p>
              <a:r>
                <a:rPr lang="fr-FR" sz="1400" dirty="0" smtClean="0">
                  <a:solidFill>
                    <a:schemeClr val="bg1"/>
                  </a:solidFill>
                  <a:latin typeface="Comic Sans MS" pitchFamily="66" charset="0"/>
                </a:rPr>
                <a:t>29 PAI </a:t>
              </a:r>
              <a:r>
                <a:rPr lang="fr-FR" sz="1400" dirty="0" err="1" smtClean="0">
                  <a:solidFill>
                    <a:schemeClr val="bg1"/>
                  </a:solidFill>
                  <a:latin typeface="Comic Sans MS" pitchFamily="66" charset="0"/>
                </a:rPr>
                <a:t>HISORt</a:t>
              </a:r>
              <a:r>
                <a:rPr lang="fr-FR" sz="1400" dirty="0" smtClean="0">
                  <a:solidFill>
                    <a:schemeClr val="bg1"/>
                  </a:solidFill>
                  <a:latin typeface="Comic Sans MS" pitchFamily="66" charset="0"/>
                </a:rPr>
                <a:t> +</a:t>
              </a:r>
            </a:p>
            <a:p>
              <a:endParaRPr lang="fr-FR" sz="1400" dirty="0" smtClean="0">
                <a:solidFill>
                  <a:schemeClr val="bg1"/>
                </a:solidFill>
                <a:latin typeface="Comic Sans MS" pitchFamily="66" charset="0"/>
              </a:endParaRPr>
            </a:p>
            <a:p>
              <a:r>
                <a:rPr lang="fr-FR" sz="1400" dirty="0" smtClean="0">
                  <a:solidFill>
                    <a:schemeClr val="bg1"/>
                  </a:solidFill>
                  <a:latin typeface="Comic Sans MS" pitchFamily="66" charset="0"/>
                </a:rPr>
                <a:t>15 PAI probables </a:t>
              </a:r>
              <a:r>
                <a:rPr lang="fr-FR" sz="1400" dirty="0" err="1" smtClean="0">
                  <a:solidFill>
                    <a:schemeClr val="bg1"/>
                  </a:solidFill>
                  <a:latin typeface="Comic Sans MS" pitchFamily="66" charset="0"/>
                </a:rPr>
                <a:t>HISORt</a:t>
              </a:r>
              <a:r>
                <a:rPr lang="fr-FR" sz="1400" dirty="0" smtClean="0">
                  <a:solidFill>
                    <a:schemeClr val="bg1"/>
                  </a:solidFill>
                  <a:latin typeface="Comic Sans MS" pitchFamily="66" charset="0"/>
                </a:rPr>
                <a:t> – et IgG4-</a:t>
              </a:r>
            </a:p>
            <a:p>
              <a:endParaRPr lang="fr-FR" sz="1400" dirty="0">
                <a:solidFill>
                  <a:schemeClr val="bg1"/>
                </a:solidFill>
                <a:latin typeface="Comic Sans MS" pitchFamily="66" charset="0"/>
              </a:endParaRPr>
            </a:p>
          </p:txBody>
        </p:sp>
      </p:grpSp>
      <p:sp>
        <p:nvSpPr>
          <p:cNvPr id="17" name="Rectangle 16"/>
          <p:cNvSpPr/>
          <p:nvPr/>
        </p:nvSpPr>
        <p:spPr>
          <a:xfrm>
            <a:off x="5292080" y="5445224"/>
            <a:ext cx="72008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539552" y="5733256"/>
            <a:ext cx="78488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chemeClr val="bg1"/>
                </a:solidFill>
                <a:latin typeface="Comic Sans MS" pitchFamily="66" charset="0"/>
              </a:rPr>
              <a:t>S'agit-il d'une nouvelle classe de PAI  ,</a:t>
            </a:r>
            <a:r>
              <a:rPr lang="fr-FR" sz="1600" b="1" dirty="0" err="1" smtClean="0">
                <a:solidFill>
                  <a:schemeClr val="bg1"/>
                </a:solidFill>
                <a:latin typeface="Comic Sans MS" pitchFamily="66" charset="0"/>
              </a:rPr>
              <a:t>séro-négatives</a:t>
            </a:r>
            <a:r>
              <a:rPr lang="fr-FR" sz="1600" b="1" dirty="0" smtClean="0">
                <a:solidFill>
                  <a:schemeClr val="bg1"/>
                </a:solidFill>
                <a:latin typeface="Comic Sans MS" pitchFamily="66" charset="0"/>
              </a:rPr>
              <a:t> , associées aux MICI dans 1/3 des cas ,révélées par une pancréatite aiguë 9 fois sur 10 chez des sujets jeunes ,plus volontiers des femmes (porteuses d'une RCH )</a:t>
            </a:r>
            <a:endParaRPr lang="fr-FR" sz="16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131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2708920"/>
            <a:ext cx="3563888" cy="2914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32656"/>
            <a:ext cx="4751888" cy="2780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323528" y="2564904"/>
            <a:ext cx="4608512" cy="417782"/>
          </a:xfrm>
          <a:prstGeom prst="rect">
            <a:avLst/>
          </a:prstGeom>
          <a:solidFill>
            <a:srgbClr val="72BFC5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</TotalTime>
  <Words>1370</Words>
  <Application>Microsoft Office PowerPoint</Application>
  <PresentationFormat>Affichage à l'écran (4:3)</PresentationFormat>
  <Paragraphs>229</Paragraphs>
  <Slides>20</Slides>
  <Notes>2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1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 </dc:creator>
  <cp:lastModifiedBy> </cp:lastModifiedBy>
  <cp:revision>11</cp:revision>
  <dcterms:created xsi:type="dcterms:W3CDTF">2011-07-18T05:37:27Z</dcterms:created>
  <dcterms:modified xsi:type="dcterms:W3CDTF">2011-07-24T19:04:44Z</dcterms:modified>
</cp:coreProperties>
</file>