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2"/>
  </p:notesMasterIdLst>
  <p:handoutMasterIdLst>
    <p:handoutMasterId r:id="rId23"/>
  </p:handoutMasterIdLst>
  <p:sldIdLst>
    <p:sldId id="587" r:id="rId2"/>
    <p:sldId id="588" r:id="rId3"/>
    <p:sldId id="589" r:id="rId4"/>
    <p:sldId id="590" r:id="rId5"/>
    <p:sldId id="591" r:id="rId6"/>
    <p:sldId id="592" r:id="rId7"/>
    <p:sldId id="606" r:id="rId8"/>
    <p:sldId id="607" r:id="rId9"/>
    <p:sldId id="593" r:id="rId10"/>
    <p:sldId id="595" r:id="rId11"/>
    <p:sldId id="596" r:id="rId12"/>
    <p:sldId id="598" r:id="rId13"/>
    <p:sldId id="599" r:id="rId14"/>
    <p:sldId id="601" r:id="rId15"/>
    <p:sldId id="600" r:id="rId16"/>
    <p:sldId id="602" r:id="rId17"/>
    <p:sldId id="603" r:id="rId18"/>
    <p:sldId id="594" r:id="rId19"/>
    <p:sldId id="604" r:id="rId20"/>
    <p:sldId id="605" r:id="rId21"/>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Berlin Sans FB" charset="0"/>
        <a:ea typeface="ＭＳ Ｐゴシック" charset="0"/>
        <a:cs typeface="Arial" charset="0"/>
      </a:defRPr>
    </a:lvl1pPr>
    <a:lvl2pPr marL="457200" algn="l" rtl="0" fontAlgn="base">
      <a:spcBef>
        <a:spcPct val="0"/>
      </a:spcBef>
      <a:spcAft>
        <a:spcPct val="0"/>
      </a:spcAft>
      <a:defRPr kern="1200">
        <a:solidFill>
          <a:schemeClr val="tx1"/>
        </a:solidFill>
        <a:latin typeface="Berlin Sans FB" charset="0"/>
        <a:ea typeface="ＭＳ Ｐゴシック" charset="0"/>
        <a:cs typeface="Arial" charset="0"/>
      </a:defRPr>
    </a:lvl2pPr>
    <a:lvl3pPr marL="914400" algn="l" rtl="0" fontAlgn="base">
      <a:spcBef>
        <a:spcPct val="0"/>
      </a:spcBef>
      <a:spcAft>
        <a:spcPct val="0"/>
      </a:spcAft>
      <a:defRPr kern="1200">
        <a:solidFill>
          <a:schemeClr val="tx1"/>
        </a:solidFill>
        <a:latin typeface="Berlin Sans FB" charset="0"/>
        <a:ea typeface="ＭＳ Ｐゴシック" charset="0"/>
        <a:cs typeface="Arial" charset="0"/>
      </a:defRPr>
    </a:lvl3pPr>
    <a:lvl4pPr marL="1371600" algn="l" rtl="0" fontAlgn="base">
      <a:spcBef>
        <a:spcPct val="0"/>
      </a:spcBef>
      <a:spcAft>
        <a:spcPct val="0"/>
      </a:spcAft>
      <a:defRPr kern="1200">
        <a:solidFill>
          <a:schemeClr val="tx1"/>
        </a:solidFill>
        <a:latin typeface="Berlin Sans FB" charset="0"/>
        <a:ea typeface="ＭＳ Ｐゴシック" charset="0"/>
        <a:cs typeface="Arial" charset="0"/>
      </a:defRPr>
    </a:lvl4pPr>
    <a:lvl5pPr marL="1828800" algn="l" rtl="0" fontAlgn="base">
      <a:spcBef>
        <a:spcPct val="0"/>
      </a:spcBef>
      <a:spcAft>
        <a:spcPct val="0"/>
      </a:spcAft>
      <a:defRPr kern="1200">
        <a:solidFill>
          <a:schemeClr val="tx1"/>
        </a:solidFill>
        <a:latin typeface="Berlin Sans FB" charset="0"/>
        <a:ea typeface="ＭＳ Ｐゴシック" charset="0"/>
        <a:cs typeface="Arial" charset="0"/>
      </a:defRPr>
    </a:lvl5pPr>
    <a:lvl6pPr marL="2286000" algn="l" defTabSz="457200" rtl="0" eaLnBrk="1" latinLnBrk="0" hangingPunct="1">
      <a:defRPr kern="1200">
        <a:solidFill>
          <a:schemeClr val="tx1"/>
        </a:solidFill>
        <a:latin typeface="Berlin Sans FB" charset="0"/>
        <a:ea typeface="ＭＳ Ｐゴシック" charset="0"/>
        <a:cs typeface="Arial" charset="0"/>
      </a:defRPr>
    </a:lvl6pPr>
    <a:lvl7pPr marL="2743200" algn="l" defTabSz="457200" rtl="0" eaLnBrk="1" latinLnBrk="0" hangingPunct="1">
      <a:defRPr kern="1200">
        <a:solidFill>
          <a:schemeClr val="tx1"/>
        </a:solidFill>
        <a:latin typeface="Berlin Sans FB" charset="0"/>
        <a:ea typeface="ＭＳ Ｐゴシック" charset="0"/>
        <a:cs typeface="Arial" charset="0"/>
      </a:defRPr>
    </a:lvl7pPr>
    <a:lvl8pPr marL="3200400" algn="l" defTabSz="457200" rtl="0" eaLnBrk="1" latinLnBrk="0" hangingPunct="1">
      <a:defRPr kern="1200">
        <a:solidFill>
          <a:schemeClr val="tx1"/>
        </a:solidFill>
        <a:latin typeface="Berlin Sans FB" charset="0"/>
        <a:ea typeface="ＭＳ Ｐゴシック" charset="0"/>
        <a:cs typeface="Arial" charset="0"/>
      </a:defRPr>
    </a:lvl8pPr>
    <a:lvl9pPr marL="3657600" algn="l" defTabSz="457200" rtl="0" eaLnBrk="1" latinLnBrk="0" hangingPunct="1">
      <a:defRPr kern="1200">
        <a:solidFill>
          <a:schemeClr val="tx1"/>
        </a:solidFill>
        <a:latin typeface="Berlin Sans FB" charset="0"/>
        <a:ea typeface="ＭＳ Ｐゴシック" charset="0"/>
        <a:cs typeface="Arial" charset="0"/>
      </a:defRPr>
    </a:lvl9pPr>
  </p:defaultTextStyle>
  <p:extLst>
    <p:ext uri="{521415D9-36F7-43E2-AB2F-B90AF26B5E84}">
      <p14:sectionLst xmlns:p14="http://schemas.microsoft.com/office/powerpoint/2010/main">
        <p14:section name="Section par défaut" id="{5CF8D6D0-9E38-F54D-819E-C2223C7C04B6}">
          <p14:sldIdLst>
            <p14:sldId id="587"/>
            <p14:sldId id="588"/>
            <p14:sldId id="589"/>
            <p14:sldId id="590"/>
            <p14:sldId id="591"/>
            <p14:sldId id="592"/>
            <p14:sldId id="606"/>
            <p14:sldId id="607"/>
            <p14:sldId id="593"/>
            <p14:sldId id="595"/>
            <p14:sldId id="596"/>
            <p14:sldId id="598"/>
            <p14:sldId id="599"/>
            <p14:sldId id="601"/>
            <p14:sldId id="600"/>
            <p14:sldId id="602"/>
            <p14:sldId id="603"/>
            <p14:sldId id="594"/>
            <p14:sldId id="604"/>
            <p14:sldId id="60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5101B"/>
    <a:srgbClr val="24509B"/>
    <a:srgbClr val="747FA4"/>
    <a:srgbClr val="1F3B8B"/>
    <a:srgbClr val="3333CC"/>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p:restoredTop sz="86464"/>
  </p:normalViewPr>
  <p:slideViewPr>
    <p:cSldViewPr>
      <p:cViewPr varScale="1">
        <p:scale>
          <a:sx n="129" d="100"/>
          <a:sy n="129" d="100"/>
        </p:scale>
        <p:origin x="752" y="20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A52680B-CAD9-C44F-8ECA-21C990C19D81}" type="datetimeFigureOut">
              <a:rPr lang="en-US" smtClean="0"/>
              <a:t>6/14/16</a:t>
            </a:fld>
            <a:endParaRPr lang="en-US"/>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B33F3DE-6973-664B-8E7D-2288BA413D92}" type="slidenum">
              <a:rPr lang="en-US" smtClean="0"/>
              <a:t>‹#›</a:t>
            </a:fld>
            <a:endParaRPr lang="en-US"/>
          </a:p>
        </p:txBody>
      </p:sp>
    </p:spTree>
    <p:extLst>
      <p:ext uri="{BB962C8B-B14F-4D97-AF65-F5344CB8AC3E}">
        <p14:creationId xmlns:p14="http://schemas.microsoft.com/office/powerpoint/2010/main" val="39765515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7C6C5E38-4672-AC4F-9F5D-66535CF4B2B3}" type="datetimeFigureOut">
              <a:rPr lang="fr-FR"/>
              <a:pPr/>
              <a:t>14/06/2016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23925FDA-9EB3-0F42-8925-1992D409AE6E}" type="slidenum">
              <a:rPr lang="fr-FR"/>
              <a:pPr/>
              <a:t>‹#›</a:t>
            </a:fld>
            <a:endParaRPr lang="fr-FR"/>
          </a:p>
        </p:txBody>
      </p:sp>
    </p:spTree>
    <p:extLst>
      <p:ext uri="{BB962C8B-B14F-4D97-AF65-F5344CB8AC3E}">
        <p14:creationId xmlns:p14="http://schemas.microsoft.com/office/powerpoint/2010/main" val="349099129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3925FDA-9EB3-0F42-8925-1992D409AE6E}" type="slidenum">
              <a:rPr lang="fr-FR" smtClean="0"/>
              <a:pPr/>
              <a:t>6</a:t>
            </a:fld>
            <a:endParaRPr lang="fr-FR"/>
          </a:p>
        </p:txBody>
      </p:sp>
    </p:spTree>
    <p:extLst>
      <p:ext uri="{BB962C8B-B14F-4D97-AF65-F5344CB8AC3E}">
        <p14:creationId xmlns:p14="http://schemas.microsoft.com/office/powerpoint/2010/main" val="1316727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latin typeface="Berlin Sans FB" pitchFamily="34" charset="0"/>
            </a:endParaRPr>
          </a:p>
        </p:txBody>
      </p:sp>
      <p:sp>
        <p:nvSpPr>
          <p:cNvPr id="5" name="Rectangle 4"/>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latin typeface="Berlin Sans FB" pitchFamily="34" charset="0"/>
            </a:endParaRPr>
          </a:p>
        </p:txBody>
      </p:sp>
      <p:sp>
        <p:nvSpPr>
          <p:cNvPr id="6" name="Rectangle 5"/>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latin typeface="Berlin Sans FB" pitchFamily="34" charset="0"/>
            </a:endParaRPr>
          </a:p>
        </p:txBody>
      </p:sp>
      <p:sp>
        <p:nvSpPr>
          <p:cNvPr id="7" name="Rectangle 6"/>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latin typeface="Berlin Sans FB" pitchFamily="34" charset="0"/>
            </a:endParaRPr>
          </a:p>
        </p:txBody>
      </p:sp>
      <p:sp>
        <p:nvSpPr>
          <p:cNvPr id="8" name="Titre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fr-FR" smtClean="0"/>
              <a:t>Cliquez pour modifier le style du titre</a:t>
            </a:r>
            <a:endParaRPr lang="en-US"/>
          </a:p>
        </p:txBody>
      </p:sp>
      <p:sp>
        <p:nvSpPr>
          <p:cNvPr id="9" name="Sous-titr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Berlin Sans FB" pitchFamily="34" charset="0"/>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dirty="0" smtClean="0"/>
              <a:t>Cliquez pour modifier le style des sous-titres du masque</a:t>
            </a:r>
            <a:endParaRPr lang="en-US" dirty="0"/>
          </a:p>
        </p:txBody>
      </p:sp>
      <p:sp>
        <p:nvSpPr>
          <p:cNvPr id="10" name="Espace réservé de la date 27"/>
          <p:cNvSpPr>
            <a:spLocks noGrp="1"/>
          </p:cNvSpPr>
          <p:nvPr>
            <p:ph type="dt" sz="half" idx="10"/>
          </p:nvPr>
        </p:nvSpPr>
        <p:spPr>
          <a:xfrm>
            <a:off x="7380312" y="6354763"/>
            <a:ext cx="1306488" cy="366712"/>
          </a:xfrm>
        </p:spPr>
        <p:txBody>
          <a:bodyPr/>
          <a:lstStyle>
            <a:lvl1pPr>
              <a:defRPr/>
            </a:lvl1pPr>
          </a:lstStyle>
          <a:p>
            <a:r>
              <a:rPr lang="fr-FR" smtClean="0"/>
              <a:t>15/06/16</a:t>
            </a:r>
            <a:endParaRPr lang="fr-FR"/>
          </a:p>
        </p:txBody>
      </p:sp>
      <p:sp>
        <p:nvSpPr>
          <p:cNvPr id="11" name="Espace réservé du pied de page 16"/>
          <p:cNvSpPr>
            <a:spLocks noGrp="1"/>
          </p:cNvSpPr>
          <p:nvPr>
            <p:ph type="ftr" sz="quarter" idx="11"/>
          </p:nvPr>
        </p:nvSpPr>
        <p:spPr>
          <a:xfrm>
            <a:off x="2339752" y="6354763"/>
            <a:ext cx="4464496" cy="366712"/>
          </a:xfrm>
        </p:spPr>
        <p:txBody>
          <a:bodyPr/>
          <a:lstStyle>
            <a:lvl1pPr>
              <a:defRPr/>
            </a:lvl1pPr>
          </a:lstStyle>
          <a:p>
            <a:pPr>
              <a:defRPr/>
            </a:pPr>
            <a:r>
              <a:rPr lang="fr-FR" smtClean="0"/>
              <a:t>Damien Mandry - CRR - Référentiel HAS / SFR</a:t>
            </a:r>
            <a:endParaRPr lang="fr-FR"/>
          </a:p>
        </p:txBody>
      </p:sp>
      <p:sp>
        <p:nvSpPr>
          <p:cNvPr id="12" name="Espace réservé du numéro de diapositive 28"/>
          <p:cNvSpPr>
            <a:spLocks noGrp="1"/>
          </p:cNvSpPr>
          <p:nvPr>
            <p:ph type="sldNum" sz="quarter" idx="12"/>
          </p:nvPr>
        </p:nvSpPr>
        <p:spPr>
          <a:xfrm>
            <a:off x="683568" y="6354763"/>
            <a:ext cx="1219200" cy="366712"/>
          </a:xfrm>
        </p:spPr>
        <p:txBody>
          <a:bodyPr/>
          <a:lstStyle>
            <a:lvl1pPr>
              <a:defRPr/>
            </a:lvl1pPr>
          </a:lstStyle>
          <a:p>
            <a:fld id="{5E553762-9464-3741-A684-B63117E61581}" type="slidenum">
              <a:rPr lang="fr-FR"/>
              <a:pPr/>
              <a:t>‹#›</a:t>
            </a:fld>
            <a:endParaRPr lang="fr-FR"/>
          </a:p>
        </p:txBody>
      </p:sp>
    </p:spTree>
    <p:extLst>
      <p:ext uri="{BB962C8B-B14F-4D97-AF65-F5344CB8AC3E}">
        <p14:creationId xmlns:p14="http://schemas.microsoft.com/office/powerpoint/2010/main" val="2543037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3"/>
          <p:cNvSpPr>
            <a:spLocks noGrp="1"/>
          </p:cNvSpPr>
          <p:nvPr>
            <p:ph type="dt" sz="half" idx="10"/>
          </p:nvPr>
        </p:nvSpPr>
        <p:spPr/>
        <p:txBody>
          <a:bodyPr/>
          <a:lstStyle>
            <a:lvl1pPr>
              <a:defRPr/>
            </a:lvl1pPr>
          </a:lstStyle>
          <a:p>
            <a:r>
              <a:rPr lang="fr-FR" smtClean="0"/>
              <a:t>15/06/16</a:t>
            </a:r>
            <a:endParaRPr lang="fr-FR"/>
          </a:p>
        </p:txBody>
      </p:sp>
      <p:sp>
        <p:nvSpPr>
          <p:cNvPr id="3" name="Espace réservé du pied de page 2"/>
          <p:cNvSpPr>
            <a:spLocks noGrp="1"/>
          </p:cNvSpPr>
          <p:nvPr>
            <p:ph type="ftr" sz="quarter" idx="11"/>
          </p:nvPr>
        </p:nvSpPr>
        <p:spPr/>
        <p:txBody>
          <a:bodyPr/>
          <a:lstStyle>
            <a:lvl1pPr>
              <a:defRPr/>
            </a:lvl1pPr>
          </a:lstStyle>
          <a:p>
            <a:pPr>
              <a:defRPr/>
            </a:pPr>
            <a:r>
              <a:rPr lang="fr-FR" smtClean="0"/>
              <a:t>Damien Mandry - CRR - Référentiel HAS / SFR</a:t>
            </a:r>
            <a:endParaRPr lang="fr-FR"/>
          </a:p>
        </p:txBody>
      </p:sp>
      <p:sp>
        <p:nvSpPr>
          <p:cNvPr id="4" name="Espace réservé du numéro de diapositive 22"/>
          <p:cNvSpPr>
            <a:spLocks noGrp="1"/>
          </p:cNvSpPr>
          <p:nvPr>
            <p:ph type="sldNum" sz="quarter" idx="12"/>
          </p:nvPr>
        </p:nvSpPr>
        <p:spPr/>
        <p:txBody>
          <a:bodyPr/>
          <a:lstStyle>
            <a:lvl1pPr>
              <a:defRPr/>
            </a:lvl1pPr>
          </a:lstStyle>
          <a:p>
            <a:fld id="{45076C6C-FC57-2448-8E78-ED8A86A50537}" type="slidenum">
              <a:rPr lang="fr-FR"/>
              <a:pPr/>
              <a:t>‹#›</a:t>
            </a:fld>
            <a:endParaRPr lang="fr-FR"/>
          </a:p>
        </p:txBody>
      </p:sp>
    </p:spTree>
    <p:extLst>
      <p:ext uri="{BB962C8B-B14F-4D97-AF65-F5344CB8AC3E}">
        <p14:creationId xmlns:p14="http://schemas.microsoft.com/office/powerpoint/2010/main" val="959579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Espace réservé de la date 13"/>
          <p:cNvSpPr>
            <a:spLocks noGrp="1"/>
          </p:cNvSpPr>
          <p:nvPr>
            <p:ph type="dt" sz="half" idx="10"/>
          </p:nvPr>
        </p:nvSpPr>
        <p:spPr/>
        <p:txBody>
          <a:bodyPr/>
          <a:lstStyle>
            <a:lvl1pPr>
              <a:defRPr/>
            </a:lvl1pPr>
          </a:lstStyle>
          <a:p>
            <a:r>
              <a:rPr lang="fr-FR" smtClean="0"/>
              <a:t>15/06/16</a:t>
            </a:r>
            <a:endParaRPr lang="fr-FR"/>
          </a:p>
        </p:txBody>
      </p:sp>
      <p:sp>
        <p:nvSpPr>
          <p:cNvPr id="5" name="Espace réservé du pied de page 2"/>
          <p:cNvSpPr>
            <a:spLocks noGrp="1"/>
          </p:cNvSpPr>
          <p:nvPr>
            <p:ph type="ftr" sz="quarter" idx="11"/>
          </p:nvPr>
        </p:nvSpPr>
        <p:spPr/>
        <p:txBody>
          <a:bodyPr/>
          <a:lstStyle>
            <a:lvl1pPr>
              <a:defRPr/>
            </a:lvl1pPr>
          </a:lstStyle>
          <a:p>
            <a:pPr>
              <a:defRPr/>
            </a:pPr>
            <a:r>
              <a:rPr lang="fr-FR" smtClean="0"/>
              <a:t>Damien Mandry - CRR - Référentiel HAS / SFR</a:t>
            </a:r>
            <a:endParaRPr lang="fr-FR"/>
          </a:p>
        </p:txBody>
      </p:sp>
      <p:sp>
        <p:nvSpPr>
          <p:cNvPr id="6" name="Espace réservé du numéro de diapositive 22"/>
          <p:cNvSpPr>
            <a:spLocks noGrp="1"/>
          </p:cNvSpPr>
          <p:nvPr>
            <p:ph type="sldNum" sz="quarter" idx="12"/>
          </p:nvPr>
        </p:nvSpPr>
        <p:spPr/>
        <p:txBody>
          <a:bodyPr/>
          <a:lstStyle>
            <a:lvl1pPr>
              <a:defRPr/>
            </a:lvl1pPr>
          </a:lstStyle>
          <a:p>
            <a:fld id="{9535B135-462B-4C4A-B192-C9AAE628CE43}" type="slidenum">
              <a:rPr lang="fr-FR"/>
              <a:pPr/>
              <a:t>‹#›</a:t>
            </a:fld>
            <a:endParaRPr lang="fr-FR"/>
          </a:p>
        </p:txBody>
      </p:sp>
    </p:spTree>
    <p:extLst>
      <p:ext uri="{BB962C8B-B14F-4D97-AF65-F5344CB8AC3E}">
        <p14:creationId xmlns:p14="http://schemas.microsoft.com/office/powerpoint/2010/main" val="585627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re et 4 contenus">
    <p:spTree>
      <p:nvGrpSpPr>
        <p:cNvPr id="1" name=""/>
        <p:cNvGrpSpPr/>
        <p:nvPr/>
      </p:nvGrpSpPr>
      <p:grpSpPr>
        <a:xfrm>
          <a:off x="0" y="0"/>
          <a:ext cx="0" cy="0"/>
          <a:chOff x="0" y="0"/>
          <a:chExt cx="0" cy="0"/>
        </a:xfrm>
      </p:grpSpPr>
      <p:sp>
        <p:nvSpPr>
          <p:cNvPr id="2" name="Titre 1"/>
          <p:cNvSpPr>
            <a:spLocks noGrp="1"/>
          </p:cNvSpPr>
          <p:nvPr>
            <p:ph type="title" sz="quarter"/>
          </p:nvPr>
        </p:nvSpPr>
        <p:spPr>
          <a:xfrm>
            <a:off x="457200" y="152400"/>
            <a:ext cx="8229600" cy="990600"/>
          </a:xfrm>
        </p:spPr>
        <p:txBody>
          <a:bodyPr/>
          <a:lstStyle/>
          <a:p>
            <a:r>
              <a:rPr lang="fr-FR" smtClean="0"/>
              <a:t>Modifiez le style du titre</a:t>
            </a:r>
            <a:endParaRPr lang="fr-FR"/>
          </a:p>
        </p:txBody>
      </p:sp>
      <p:sp>
        <p:nvSpPr>
          <p:cNvPr id="3" name="Espace réservé du contenu 2"/>
          <p:cNvSpPr>
            <a:spLocks noGrp="1"/>
          </p:cNvSpPr>
          <p:nvPr>
            <p:ph sz="quarter" idx="1"/>
          </p:nvPr>
        </p:nvSpPr>
        <p:spPr>
          <a:xfrm>
            <a:off x="457200" y="1219200"/>
            <a:ext cx="4038600" cy="237807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648200" y="1219200"/>
            <a:ext cx="4038600" cy="237807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457200" y="3749675"/>
            <a:ext cx="4038600" cy="23796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contenu 5"/>
          <p:cNvSpPr>
            <a:spLocks noGrp="1"/>
          </p:cNvSpPr>
          <p:nvPr>
            <p:ph sz="quarter" idx="4"/>
          </p:nvPr>
        </p:nvSpPr>
        <p:spPr>
          <a:xfrm>
            <a:off x="4648200" y="3749675"/>
            <a:ext cx="4038600" cy="23796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13"/>
          <p:cNvSpPr>
            <a:spLocks noGrp="1"/>
          </p:cNvSpPr>
          <p:nvPr>
            <p:ph type="dt" sz="half" idx="10"/>
          </p:nvPr>
        </p:nvSpPr>
        <p:spPr/>
        <p:txBody>
          <a:bodyPr/>
          <a:lstStyle>
            <a:lvl1pPr>
              <a:defRPr/>
            </a:lvl1pPr>
          </a:lstStyle>
          <a:p>
            <a:r>
              <a:rPr lang="fr-FR" smtClean="0"/>
              <a:t>15/06/16</a:t>
            </a:r>
            <a:endParaRPr lang="fr-FR"/>
          </a:p>
        </p:txBody>
      </p:sp>
      <p:sp>
        <p:nvSpPr>
          <p:cNvPr id="8" name="Espace réservé du pied de page 2"/>
          <p:cNvSpPr>
            <a:spLocks noGrp="1"/>
          </p:cNvSpPr>
          <p:nvPr>
            <p:ph type="ftr" sz="quarter" idx="11"/>
          </p:nvPr>
        </p:nvSpPr>
        <p:spPr/>
        <p:txBody>
          <a:bodyPr/>
          <a:lstStyle>
            <a:lvl1pPr>
              <a:defRPr/>
            </a:lvl1pPr>
          </a:lstStyle>
          <a:p>
            <a:pPr>
              <a:defRPr/>
            </a:pPr>
            <a:r>
              <a:rPr lang="fr-FR" smtClean="0"/>
              <a:t>Damien Mandry - CRR - Référentiel HAS / SFR</a:t>
            </a:r>
            <a:endParaRPr lang="fr-FR"/>
          </a:p>
        </p:txBody>
      </p:sp>
      <p:sp>
        <p:nvSpPr>
          <p:cNvPr id="9" name="Espace réservé du numéro de diapositive 22"/>
          <p:cNvSpPr>
            <a:spLocks noGrp="1"/>
          </p:cNvSpPr>
          <p:nvPr>
            <p:ph type="sldNum" sz="quarter" idx="12"/>
          </p:nvPr>
        </p:nvSpPr>
        <p:spPr/>
        <p:txBody>
          <a:bodyPr/>
          <a:lstStyle>
            <a:lvl1pPr>
              <a:defRPr/>
            </a:lvl1pPr>
          </a:lstStyle>
          <a:p>
            <a:fld id="{1972D658-07A7-2146-9676-2095E54A7FCA}" type="slidenum">
              <a:rPr lang="fr-FR"/>
              <a:pPr/>
              <a:t>‹#›</a:t>
            </a:fld>
            <a:endParaRPr lang="fr-FR"/>
          </a:p>
        </p:txBody>
      </p:sp>
    </p:spTree>
    <p:extLst>
      <p:ext uri="{BB962C8B-B14F-4D97-AF65-F5344CB8AC3E}">
        <p14:creationId xmlns:p14="http://schemas.microsoft.com/office/powerpoint/2010/main" val="143064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8" name="Espace réservé du contenu 7"/>
          <p:cNvSpPr>
            <a:spLocks noGrp="1"/>
          </p:cNvSpPr>
          <p:nvPr>
            <p:ph sz="quarter" idx="1"/>
          </p:nvPr>
        </p:nvSpPr>
        <p:spPr>
          <a:xfrm>
            <a:off x="457200" y="1219200"/>
            <a:ext cx="8229600" cy="493776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13"/>
          <p:cNvSpPr>
            <a:spLocks noGrp="1"/>
          </p:cNvSpPr>
          <p:nvPr>
            <p:ph type="dt" sz="half" idx="10"/>
          </p:nvPr>
        </p:nvSpPr>
        <p:spPr/>
        <p:txBody>
          <a:bodyPr/>
          <a:lstStyle>
            <a:lvl1pPr>
              <a:defRPr/>
            </a:lvl1pPr>
          </a:lstStyle>
          <a:p>
            <a:r>
              <a:rPr lang="fr-FR" smtClean="0"/>
              <a:t>15/06/16</a:t>
            </a:r>
            <a:endParaRPr lang="fr-FR"/>
          </a:p>
        </p:txBody>
      </p:sp>
      <p:sp>
        <p:nvSpPr>
          <p:cNvPr id="5" name="Espace réservé du pied de page 2"/>
          <p:cNvSpPr>
            <a:spLocks noGrp="1"/>
          </p:cNvSpPr>
          <p:nvPr>
            <p:ph type="ftr" sz="quarter" idx="11"/>
          </p:nvPr>
        </p:nvSpPr>
        <p:spPr/>
        <p:txBody>
          <a:bodyPr/>
          <a:lstStyle>
            <a:lvl1pPr>
              <a:defRPr/>
            </a:lvl1pPr>
          </a:lstStyle>
          <a:p>
            <a:pPr>
              <a:defRPr/>
            </a:pPr>
            <a:r>
              <a:rPr lang="fr-FR" smtClean="0"/>
              <a:t>Damien Mandry - CRR - Référentiel HAS / SFR</a:t>
            </a:r>
            <a:endParaRPr lang="fr-FR"/>
          </a:p>
        </p:txBody>
      </p:sp>
      <p:sp>
        <p:nvSpPr>
          <p:cNvPr id="6" name="Espace réservé du numéro de diapositive 22"/>
          <p:cNvSpPr>
            <a:spLocks noGrp="1"/>
          </p:cNvSpPr>
          <p:nvPr>
            <p:ph type="sldNum" sz="quarter" idx="12"/>
          </p:nvPr>
        </p:nvSpPr>
        <p:spPr/>
        <p:txBody>
          <a:bodyPr/>
          <a:lstStyle>
            <a:lvl1pPr>
              <a:defRPr/>
            </a:lvl1pPr>
          </a:lstStyle>
          <a:p>
            <a:fld id="{A3296AC8-468E-0248-994B-7911BCDC1BFE}" type="slidenum">
              <a:rPr lang="fr-FR"/>
              <a:pPr/>
              <a:t>‹#›</a:t>
            </a:fld>
            <a:endParaRPr lang="fr-FR"/>
          </a:p>
        </p:txBody>
      </p:sp>
    </p:spTree>
    <p:extLst>
      <p:ext uri="{BB962C8B-B14F-4D97-AF65-F5344CB8AC3E}">
        <p14:creationId xmlns:p14="http://schemas.microsoft.com/office/powerpoint/2010/main" val="3156714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latin typeface="Berlin Sans FB" pitchFamily="34" charset="0"/>
            </a:endParaRPr>
          </a:p>
        </p:txBody>
      </p:sp>
      <p:sp>
        <p:nvSpPr>
          <p:cNvPr id="5" name="Rectangle 4"/>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latin typeface="Berlin Sans FB" pitchFamily="34" charset="0"/>
            </a:endParaRPr>
          </a:p>
        </p:txBody>
      </p:sp>
      <p:sp>
        <p:nvSpPr>
          <p:cNvPr id="2" name="Titre 1"/>
          <p:cNvSpPr>
            <a:spLocks noGrp="1"/>
          </p:cNvSpPr>
          <p:nvPr>
            <p:ph type="title"/>
          </p:nvPr>
        </p:nvSpPr>
        <p:spPr>
          <a:xfrm>
            <a:off x="1219200" y="2971800"/>
            <a:ext cx="6858000" cy="1066800"/>
          </a:xfrm>
        </p:spPr>
        <p:txBody>
          <a:bodyPr anchor="t"/>
          <a:lstStyle>
            <a:lvl1pPr algn="r">
              <a:buNone/>
              <a:defRPr sz="3200" b="0" cap="none" baseline="0"/>
            </a:lvl1pPr>
          </a:lstStyle>
          <a:p>
            <a:r>
              <a:rPr lang="fr-FR" smtClean="0"/>
              <a:t>Cliquez pour modifier le style du titre</a:t>
            </a:r>
            <a:endParaRPr lang="en-US"/>
          </a:p>
        </p:txBody>
      </p:sp>
      <p:sp>
        <p:nvSpPr>
          <p:cNvPr id="3" name="Espace réservé du texte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smtClean="0"/>
              <a:t>Cliquez pour modifier les styles du texte du masque</a:t>
            </a:r>
          </a:p>
        </p:txBody>
      </p:sp>
      <p:sp>
        <p:nvSpPr>
          <p:cNvPr id="6" name="Espace réservé de la date 3"/>
          <p:cNvSpPr>
            <a:spLocks noGrp="1"/>
          </p:cNvSpPr>
          <p:nvPr>
            <p:ph type="dt" sz="half" idx="10"/>
          </p:nvPr>
        </p:nvSpPr>
        <p:spPr>
          <a:xfrm>
            <a:off x="6400800" y="6354763"/>
            <a:ext cx="2286000" cy="366712"/>
          </a:xfrm>
        </p:spPr>
        <p:txBody>
          <a:bodyPr/>
          <a:lstStyle>
            <a:lvl1pPr>
              <a:defRPr/>
            </a:lvl1pPr>
          </a:lstStyle>
          <a:p>
            <a:r>
              <a:rPr lang="fr-FR" smtClean="0"/>
              <a:t>15/06/16</a:t>
            </a:r>
            <a:endParaRPr lang="fr-FR"/>
          </a:p>
        </p:txBody>
      </p:sp>
      <p:sp>
        <p:nvSpPr>
          <p:cNvPr id="7" name="Espace réservé du pied de page 4"/>
          <p:cNvSpPr>
            <a:spLocks noGrp="1"/>
          </p:cNvSpPr>
          <p:nvPr>
            <p:ph type="ftr" sz="quarter" idx="11"/>
          </p:nvPr>
        </p:nvSpPr>
        <p:spPr>
          <a:xfrm>
            <a:off x="2898775" y="6354763"/>
            <a:ext cx="3475038" cy="366712"/>
          </a:xfrm>
        </p:spPr>
        <p:txBody>
          <a:bodyPr/>
          <a:lstStyle>
            <a:lvl1pPr>
              <a:defRPr/>
            </a:lvl1pPr>
          </a:lstStyle>
          <a:p>
            <a:pPr>
              <a:defRPr/>
            </a:pPr>
            <a:r>
              <a:rPr lang="fr-FR" smtClean="0"/>
              <a:t>Damien Mandry - CRR - Référentiel HAS / SFR</a:t>
            </a:r>
            <a:endParaRPr lang="fr-FR"/>
          </a:p>
        </p:txBody>
      </p:sp>
      <p:sp>
        <p:nvSpPr>
          <p:cNvPr id="8" name="Espace réservé du numéro de diapositive 5"/>
          <p:cNvSpPr>
            <a:spLocks noGrp="1"/>
          </p:cNvSpPr>
          <p:nvPr>
            <p:ph type="sldNum" sz="quarter" idx="12"/>
          </p:nvPr>
        </p:nvSpPr>
        <p:spPr>
          <a:xfrm>
            <a:off x="1069975" y="6354763"/>
            <a:ext cx="1520825" cy="366712"/>
          </a:xfrm>
        </p:spPr>
        <p:txBody>
          <a:bodyPr/>
          <a:lstStyle>
            <a:lvl1pPr>
              <a:defRPr/>
            </a:lvl1pPr>
          </a:lstStyle>
          <a:p>
            <a:fld id="{5915D793-DD5C-B148-B273-547D8704AF6A}" type="slidenum">
              <a:rPr lang="fr-FR"/>
              <a:pPr/>
              <a:t>‹#›</a:t>
            </a:fld>
            <a:endParaRPr lang="fr-FR"/>
          </a:p>
        </p:txBody>
      </p:sp>
    </p:spTree>
    <p:extLst>
      <p:ext uri="{BB962C8B-B14F-4D97-AF65-F5344CB8AC3E}">
        <p14:creationId xmlns:p14="http://schemas.microsoft.com/office/powerpoint/2010/main" val="3141558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lstStyle/>
          <a:p>
            <a:r>
              <a:rPr lang="fr-FR" smtClean="0"/>
              <a:t>Cliquez pour modifier le style du titre</a:t>
            </a:r>
            <a:endParaRPr lang="en-US"/>
          </a:p>
        </p:txBody>
      </p:sp>
      <p:sp>
        <p:nvSpPr>
          <p:cNvPr id="9" name="Espace réservé du contenu 8"/>
          <p:cNvSpPr>
            <a:spLocks noGrp="1"/>
          </p:cNvSpPr>
          <p:nvPr>
            <p:ph sz="quarter" idx="1"/>
          </p:nvPr>
        </p:nvSpPr>
        <p:spPr>
          <a:xfrm>
            <a:off x="457200" y="1219200"/>
            <a:ext cx="4041648" cy="493776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Espace réservé du contenu 10"/>
          <p:cNvSpPr>
            <a:spLocks noGrp="1"/>
          </p:cNvSpPr>
          <p:nvPr>
            <p:ph sz="quarter" idx="2"/>
          </p:nvPr>
        </p:nvSpPr>
        <p:spPr>
          <a:xfrm>
            <a:off x="4632198" y="1216152"/>
            <a:ext cx="4041648" cy="493776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13"/>
          <p:cNvSpPr>
            <a:spLocks noGrp="1"/>
          </p:cNvSpPr>
          <p:nvPr>
            <p:ph type="dt" sz="half" idx="10"/>
          </p:nvPr>
        </p:nvSpPr>
        <p:spPr/>
        <p:txBody>
          <a:bodyPr/>
          <a:lstStyle>
            <a:lvl1pPr>
              <a:defRPr/>
            </a:lvl1pPr>
          </a:lstStyle>
          <a:p>
            <a:r>
              <a:rPr lang="fr-FR" smtClean="0"/>
              <a:t>15/06/16</a:t>
            </a:r>
            <a:endParaRPr lang="fr-FR"/>
          </a:p>
        </p:txBody>
      </p:sp>
      <p:sp>
        <p:nvSpPr>
          <p:cNvPr id="6" name="Espace réservé du pied de page 2"/>
          <p:cNvSpPr>
            <a:spLocks noGrp="1"/>
          </p:cNvSpPr>
          <p:nvPr>
            <p:ph type="ftr" sz="quarter" idx="11"/>
          </p:nvPr>
        </p:nvSpPr>
        <p:spPr/>
        <p:txBody>
          <a:bodyPr/>
          <a:lstStyle>
            <a:lvl1pPr>
              <a:defRPr/>
            </a:lvl1pPr>
          </a:lstStyle>
          <a:p>
            <a:pPr>
              <a:defRPr/>
            </a:pPr>
            <a:r>
              <a:rPr lang="fr-FR" smtClean="0"/>
              <a:t>Damien Mandry - CRR - Référentiel HAS / SFR</a:t>
            </a:r>
            <a:endParaRPr lang="fr-FR"/>
          </a:p>
        </p:txBody>
      </p:sp>
      <p:sp>
        <p:nvSpPr>
          <p:cNvPr id="7" name="Espace réservé du numéro de diapositive 22"/>
          <p:cNvSpPr>
            <a:spLocks noGrp="1"/>
          </p:cNvSpPr>
          <p:nvPr>
            <p:ph type="sldNum" sz="quarter" idx="12"/>
          </p:nvPr>
        </p:nvSpPr>
        <p:spPr/>
        <p:txBody>
          <a:bodyPr/>
          <a:lstStyle>
            <a:lvl1pPr>
              <a:defRPr/>
            </a:lvl1pPr>
          </a:lstStyle>
          <a:p>
            <a:fld id="{823D3E2E-6839-E943-AC4C-28A22702E71D}" type="slidenum">
              <a:rPr lang="fr-FR"/>
              <a:pPr/>
              <a:t>‹#›</a:t>
            </a:fld>
            <a:endParaRPr lang="fr-FR"/>
          </a:p>
        </p:txBody>
      </p:sp>
    </p:spTree>
    <p:extLst>
      <p:ext uri="{BB962C8B-B14F-4D97-AF65-F5344CB8AC3E}">
        <p14:creationId xmlns:p14="http://schemas.microsoft.com/office/powerpoint/2010/main" val="2626045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nchor="ct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p:txBody>
      </p:sp>
      <p:sp>
        <p:nvSpPr>
          <p:cNvPr id="4" name="Espace réservé du texte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p:txBody>
      </p:sp>
      <p:sp>
        <p:nvSpPr>
          <p:cNvPr id="11" name="Espace réservé du contenu 10"/>
          <p:cNvSpPr>
            <a:spLocks noGrp="1"/>
          </p:cNvSpPr>
          <p:nvPr>
            <p:ph sz="quarter" idx="2"/>
          </p:nvPr>
        </p:nvSpPr>
        <p:spPr>
          <a:xfrm>
            <a:off x="457200" y="2133600"/>
            <a:ext cx="4038600" cy="40386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Espace réservé du contenu 12"/>
          <p:cNvSpPr>
            <a:spLocks noGrp="1"/>
          </p:cNvSpPr>
          <p:nvPr>
            <p:ph sz="quarter" idx="4"/>
          </p:nvPr>
        </p:nvSpPr>
        <p:spPr>
          <a:xfrm>
            <a:off x="4648200" y="2133600"/>
            <a:ext cx="4038600" cy="40386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13"/>
          <p:cNvSpPr>
            <a:spLocks noGrp="1"/>
          </p:cNvSpPr>
          <p:nvPr>
            <p:ph type="dt" sz="half" idx="10"/>
          </p:nvPr>
        </p:nvSpPr>
        <p:spPr/>
        <p:txBody>
          <a:bodyPr/>
          <a:lstStyle>
            <a:lvl1pPr>
              <a:defRPr/>
            </a:lvl1pPr>
          </a:lstStyle>
          <a:p>
            <a:r>
              <a:rPr lang="fr-FR" smtClean="0"/>
              <a:t>15/06/16</a:t>
            </a:r>
            <a:endParaRPr lang="fr-FR"/>
          </a:p>
        </p:txBody>
      </p:sp>
      <p:sp>
        <p:nvSpPr>
          <p:cNvPr id="8" name="Espace réservé du pied de page 2"/>
          <p:cNvSpPr>
            <a:spLocks noGrp="1"/>
          </p:cNvSpPr>
          <p:nvPr>
            <p:ph type="ftr" sz="quarter" idx="11"/>
          </p:nvPr>
        </p:nvSpPr>
        <p:spPr/>
        <p:txBody>
          <a:bodyPr/>
          <a:lstStyle>
            <a:lvl1pPr>
              <a:defRPr/>
            </a:lvl1pPr>
          </a:lstStyle>
          <a:p>
            <a:pPr>
              <a:defRPr/>
            </a:pPr>
            <a:r>
              <a:rPr lang="fr-FR" smtClean="0"/>
              <a:t>Damien Mandry - CRR - Référentiel HAS / SFR</a:t>
            </a:r>
            <a:endParaRPr lang="fr-FR"/>
          </a:p>
        </p:txBody>
      </p:sp>
      <p:sp>
        <p:nvSpPr>
          <p:cNvPr id="9" name="Espace réservé du numéro de diapositive 22"/>
          <p:cNvSpPr>
            <a:spLocks noGrp="1"/>
          </p:cNvSpPr>
          <p:nvPr>
            <p:ph type="sldNum" sz="quarter" idx="12"/>
          </p:nvPr>
        </p:nvSpPr>
        <p:spPr/>
        <p:txBody>
          <a:bodyPr/>
          <a:lstStyle>
            <a:lvl1pPr>
              <a:defRPr/>
            </a:lvl1pPr>
          </a:lstStyle>
          <a:p>
            <a:fld id="{BBD18494-6F84-6D47-BFFC-6A5D599C9055}" type="slidenum">
              <a:rPr lang="fr-FR"/>
              <a:pPr/>
              <a:t>‹#›</a:t>
            </a:fld>
            <a:endParaRPr lang="fr-FR"/>
          </a:p>
        </p:txBody>
      </p:sp>
    </p:spTree>
    <p:extLst>
      <p:ext uri="{BB962C8B-B14F-4D97-AF65-F5344CB8AC3E}">
        <p14:creationId xmlns:p14="http://schemas.microsoft.com/office/powerpoint/2010/main" val="698574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5" name="Connecteur droit 10"/>
          <p:cNvSpPr>
            <a:spLocks noChangeShapeType="1"/>
          </p:cNvSpPr>
          <p:nvPr/>
        </p:nvSpPr>
        <p:spPr bwMode="auto">
          <a:xfrm>
            <a:off x="457200" y="6353175"/>
            <a:ext cx="8229600" cy="0"/>
          </a:xfrm>
          <a:prstGeom prst="line">
            <a:avLst/>
          </a:prstGeom>
          <a:noFill/>
          <a:ln w="9525">
            <a:solidFill>
              <a:schemeClr val="accent2"/>
            </a:solidFill>
            <a:prstDash val="dash"/>
            <a:round/>
            <a:headEnd/>
            <a:tailEnd/>
          </a:ln>
          <a:extLst>
            <a:ext uri="{909E8E84-426E-40dd-AFC4-6F175D3DCCD1}">
              <a14:hiddenFill xmlns:a14="http://schemas.microsoft.com/office/drawing/2010/main" xmlns="">
                <a:noFill/>
              </a14:hiddenFill>
            </a:ext>
          </a:extLst>
        </p:spPr>
        <p:txBody>
          <a:bodyPr/>
          <a:lstStyle/>
          <a:p>
            <a:endParaRPr lang="fr-FR"/>
          </a:p>
        </p:txBody>
      </p:sp>
      <p:sp>
        <p:nvSpPr>
          <p:cNvPr id="6" name="Connecteur droit 11"/>
          <p:cNvSpPr>
            <a:spLocks noChangeShapeType="1"/>
          </p:cNvSpPr>
          <p:nvPr/>
        </p:nvSpPr>
        <p:spPr bwMode="auto">
          <a:xfrm rot="5400000">
            <a:off x="3160712" y="3324226"/>
            <a:ext cx="6035675" cy="0"/>
          </a:xfrm>
          <a:prstGeom prst="line">
            <a:avLst/>
          </a:prstGeom>
          <a:noFill/>
          <a:ln w="9525">
            <a:solidFill>
              <a:schemeClr val="accent2"/>
            </a:solidFill>
            <a:prstDash val="dash"/>
            <a:round/>
            <a:headEnd/>
            <a:tailEnd/>
          </a:ln>
          <a:extLst>
            <a:ext uri="{909E8E84-426E-40dd-AFC4-6F175D3DCCD1}">
              <a14:hiddenFill xmlns:a14="http://schemas.microsoft.com/office/drawing/2010/main" xmlns="">
                <a:noFill/>
              </a14:hiddenFill>
            </a:ext>
          </a:extLst>
        </p:spPr>
        <p:txBody>
          <a:bodyPr/>
          <a:lstStyle/>
          <a:p>
            <a:endParaRPr lang="fr-FR"/>
          </a:p>
        </p:txBody>
      </p:sp>
      <p:sp>
        <p:nvSpPr>
          <p:cNvPr id="7" name="Triangle isocèle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latin typeface="Berlin Sans FB" pitchFamily="34" charset="0"/>
            </a:endParaRPr>
          </a:p>
        </p:txBody>
      </p:sp>
      <p:sp>
        <p:nvSpPr>
          <p:cNvPr id="2" name="Titr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Berlin Sans FB" pitchFamily="34" charset="0"/>
                <a:ea typeface="+mn-ea"/>
                <a:cs typeface="+mn-cs"/>
              </a:defRPr>
            </a:lvl1pPr>
          </a:lstStyle>
          <a:p>
            <a:r>
              <a:rPr lang="fr-FR" dirty="0" smtClean="0"/>
              <a:t>Cliquez pour modifier le style du titre</a:t>
            </a:r>
            <a:endParaRPr lang="en-US" dirty="0"/>
          </a:p>
        </p:txBody>
      </p:sp>
      <p:sp>
        <p:nvSpPr>
          <p:cNvPr id="3" name="Espace réservé du texte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fr-FR" smtClean="0"/>
              <a:t>Cliquez pour modifier les styles du texte du masque</a:t>
            </a:r>
          </a:p>
        </p:txBody>
      </p:sp>
      <p:sp>
        <p:nvSpPr>
          <p:cNvPr id="12" name="Espace réservé du contenu 11"/>
          <p:cNvSpPr>
            <a:spLocks noGrp="1"/>
          </p:cNvSpPr>
          <p:nvPr>
            <p:ph sz="quarter" idx="1"/>
          </p:nvPr>
        </p:nvSpPr>
        <p:spPr>
          <a:xfrm>
            <a:off x="304800" y="304800"/>
            <a:ext cx="5715000" cy="5715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8" name="Espace réservé de la date 4"/>
          <p:cNvSpPr>
            <a:spLocks noGrp="1"/>
          </p:cNvSpPr>
          <p:nvPr>
            <p:ph type="dt" sz="half" idx="10"/>
          </p:nvPr>
        </p:nvSpPr>
        <p:spPr/>
        <p:txBody>
          <a:bodyPr/>
          <a:lstStyle>
            <a:lvl1pPr>
              <a:defRPr/>
            </a:lvl1pPr>
          </a:lstStyle>
          <a:p>
            <a:r>
              <a:rPr lang="fr-FR" smtClean="0"/>
              <a:t>15/06/16</a:t>
            </a:r>
            <a:endParaRPr lang="fr-FR"/>
          </a:p>
        </p:txBody>
      </p:sp>
      <p:sp>
        <p:nvSpPr>
          <p:cNvPr id="9" name="Espace réservé du pied de page 5"/>
          <p:cNvSpPr>
            <a:spLocks noGrp="1"/>
          </p:cNvSpPr>
          <p:nvPr>
            <p:ph type="ftr" sz="quarter" idx="11"/>
          </p:nvPr>
        </p:nvSpPr>
        <p:spPr/>
        <p:txBody>
          <a:bodyPr/>
          <a:lstStyle>
            <a:lvl1pPr>
              <a:defRPr/>
            </a:lvl1pPr>
          </a:lstStyle>
          <a:p>
            <a:pPr>
              <a:defRPr/>
            </a:pPr>
            <a:r>
              <a:rPr lang="fr-FR" smtClean="0"/>
              <a:t>Damien Mandry - CRR - Référentiel HAS / SFR</a:t>
            </a:r>
            <a:endParaRPr lang="fr-FR"/>
          </a:p>
        </p:txBody>
      </p:sp>
      <p:sp>
        <p:nvSpPr>
          <p:cNvPr id="10" name="Espace réservé du numéro de diapositive 6"/>
          <p:cNvSpPr>
            <a:spLocks noGrp="1"/>
          </p:cNvSpPr>
          <p:nvPr>
            <p:ph type="sldNum" sz="quarter" idx="12"/>
          </p:nvPr>
        </p:nvSpPr>
        <p:spPr/>
        <p:txBody>
          <a:bodyPr/>
          <a:lstStyle>
            <a:lvl1pPr>
              <a:defRPr/>
            </a:lvl1pPr>
          </a:lstStyle>
          <a:p>
            <a:fld id="{74AD007F-DEDF-9446-85E3-3901FF40DFA5}" type="slidenum">
              <a:rPr lang="fr-FR"/>
              <a:pPr/>
              <a:t>‹#›</a:t>
            </a:fld>
            <a:endParaRPr lang="fr-FR"/>
          </a:p>
        </p:txBody>
      </p:sp>
    </p:spTree>
    <p:extLst>
      <p:ext uri="{BB962C8B-B14F-4D97-AF65-F5344CB8AC3E}">
        <p14:creationId xmlns:p14="http://schemas.microsoft.com/office/powerpoint/2010/main" val="2577715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Pr>
        <a:solidFill>
          <a:schemeClr val="bg2"/>
        </a:solidFill>
        <a:effectLst/>
      </p:bgPr>
    </p:bg>
    <p:spTree>
      <p:nvGrpSpPr>
        <p:cNvPr id="1" name=""/>
        <p:cNvGrpSpPr/>
        <p:nvPr/>
      </p:nvGrpSpPr>
      <p:grpSpPr>
        <a:xfrm>
          <a:off x="0" y="0"/>
          <a:ext cx="0" cy="0"/>
          <a:chOff x="0" y="0"/>
          <a:chExt cx="0" cy="0"/>
        </a:xfrm>
      </p:grpSpPr>
      <p:sp>
        <p:nvSpPr>
          <p:cNvPr id="5" name="Connecteur droit 10"/>
          <p:cNvSpPr>
            <a:spLocks noChangeShapeType="1"/>
          </p:cNvSpPr>
          <p:nvPr/>
        </p:nvSpPr>
        <p:spPr bwMode="auto">
          <a:xfrm>
            <a:off x="457200" y="6353175"/>
            <a:ext cx="8229600" cy="0"/>
          </a:xfrm>
          <a:prstGeom prst="line">
            <a:avLst/>
          </a:prstGeom>
          <a:noFill/>
          <a:ln w="9525">
            <a:solidFill>
              <a:schemeClr val="accent2"/>
            </a:solidFill>
            <a:prstDash val="dash"/>
            <a:round/>
            <a:headEnd/>
            <a:tailEnd/>
          </a:ln>
          <a:extLst>
            <a:ext uri="{909E8E84-426E-40dd-AFC4-6F175D3DCCD1}">
              <a14:hiddenFill xmlns:a14="http://schemas.microsoft.com/office/drawing/2010/main" xmlns="">
                <a:noFill/>
              </a14:hiddenFill>
            </a:ext>
          </a:extLst>
        </p:spPr>
        <p:txBody>
          <a:bodyPr/>
          <a:lstStyle/>
          <a:p>
            <a:endParaRPr lang="fr-FR"/>
          </a:p>
        </p:txBody>
      </p:sp>
      <p:sp>
        <p:nvSpPr>
          <p:cNvPr id="6" name="Triangle isocè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latin typeface="Berlin Sans FB" pitchFamily="34" charset="0"/>
            </a:endParaRPr>
          </a:p>
        </p:txBody>
      </p:sp>
      <p:sp>
        <p:nvSpPr>
          <p:cNvPr id="7" name="Rectangle 6"/>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latin typeface="Berlin Sans FB" pitchFamily="34" charset="0"/>
            </a:endParaRPr>
          </a:p>
        </p:txBody>
      </p:sp>
      <p:sp>
        <p:nvSpPr>
          <p:cNvPr id="2" name="Titr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fr-FR" noProof="0" smtClean="0"/>
              <a:t>Cliquez sur l'icône pour ajouter une image</a:t>
            </a:r>
            <a:endParaRPr lang="en-US" noProof="0" dirty="0"/>
          </a:p>
        </p:txBody>
      </p:sp>
      <p:sp>
        <p:nvSpPr>
          <p:cNvPr id="4" name="Espace réservé du texte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fr-FR" smtClean="0"/>
              <a:t>Cliquez pour modifier les styles du texte du masque</a:t>
            </a:r>
          </a:p>
        </p:txBody>
      </p:sp>
      <p:sp>
        <p:nvSpPr>
          <p:cNvPr id="8" name="Espace réservé de la date 4"/>
          <p:cNvSpPr>
            <a:spLocks noGrp="1"/>
          </p:cNvSpPr>
          <p:nvPr>
            <p:ph type="dt" sz="half" idx="10"/>
          </p:nvPr>
        </p:nvSpPr>
        <p:spPr/>
        <p:txBody>
          <a:bodyPr/>
          <a:lstStyle>
            <a:lvl1pPr>
              <a:defRPr/>
            </a:lvl1pPr>
          </a:lstStyle>
          <a:p>
            <a:r>
              <a:rPr lang="fr-FR" smtClean="0"/>
              <a:t>15/06/16</a:t>
            </a:r>
            <a:endParaRPr lang="fr-FR"/>
          </a:p>
        </p:txBody>
      </p:sp>
      <p:sp>
        <p:nvSpPr>
          <p:cNvPr id="9" name="Espace réservé du pied de page 5"/>
          <p:cNvSpPr>
            <a:spLocks noGrp="1"/>
          </p:cNvSpPr>
          <p:nvPr>
            <p:ph type="ftr" sz="quarter" idx="11"/>
          </p:nvPr>
        </p:nvSpPr>
        <p:spPr/>
        <p:txBody>
          <a:bodyPr/>
          <a:lstStyle>
            <a:lvl1pPr>
              <a:defRPr/>
            </a:lvl1pPr>
          </a:lstStyle>
          <a:p>
            <a:pPr>
              <a:defRPr/>
            </a:pPr>
            <a:r>
              <a:rPr lang="fr-FR" smtClean="0"/>
              <a:t>Damien Mandry - CRR - Référentiel HAS / SFR</a:t>
            </a:r>
            <a:endParaRPr lang="fr-FR"/>
          </a:p>
        </p:txBody>
      </p:sp>
      <p:sp>
        <p:nvSpPr>
          <p:cNvPr id="10" name="Espace réservé du numéro de diapositive 6"/>
          <p:cNvSpPr>
            <a:spLocks noGrp="1"/>
          </p:cNvSpPr>
          <p:nvPr>
            <p:ph type="sldNum" sz="quarter" idx="12"/>
          </p:nvPr>
        </p:nvSpPr>
        <p:spPr/>
        <p:txBody>
          <a:bodyPr/>
          <a:lstStyle>
            <a:lvl1pPr>
              <a:defRPr/>
            </a:lvl1pPr>
          </a:lstStyle>
          <a:p>
            <a:fld id="{6F6E948D-FE1B-DE4D-BF42-38A0F450E467}" type="slidenum">
              <a:rPr lang="fr-FR"/>
              <a:pPr/>
              <a:t>‹#›</a:t>
            </a:fld>
            <a:endParaRPr lang="fr-FR"/>
          </a:p>
        </p:txBody>
      </p:sp>
    </p:spTree>
    <p:extLst>
      <p:ext uri="{BB962C8B-B14F-4D97-AF65-F5344CB8AC3E}">
        <p14:creationId xmlns:p14="http://schemas.microsoft.com/office/powerpoint/2010/main" val="3119506998"/>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13"/>
          <p:cNvSpPr>
            <a:spLocks noGrp="1"/>
          </p:cNvSpPr>
          <p:nvPr>
            <p:ph type="dt" sz="half" idx="10"/>
          </p:nvPr>
        </p:nvSpPr>
        <p:spPr/>
        <p:txBody>
          <a:bodyPr/>
          <a:lstStyle>
            <a:lvl1pPr>
              <a:defRPr/>
            </a:lvl1pPr>
          </a:lstStyle>
          <a:p>
            <a:r>
              <a:rPr lang="fr-FR" smtClean="0"/>
              <a:t>15/06/16</a:t>
            </a:r>
            <a:endParaRPr lang="fr-FR"/>
          </a:p>
        </p:txBody>
      </p:sp>
      <p:sp>
        <p:nvSpPr>
          <p:cNvPr id="5" name="Espace réservé du pied de page 2"/>
          <p:cNvSpPr>
            <a:spLocks noGrp="1"/>
          </p:cNvSpPr>
          <p:nvPr>
            <p:ph type="ftr" sz="quarter" idx="11"/>
          </p:nvPr>
        </p:nvSpPr>
        <p:spPr/>
        <p:txBody>
          <a:bodyPr/>
          <a:lstStyle>
            <a:lvl1pPr>
              <a:defRPr/>
            </a:lvl1pPr>
          </a:lstStyle>
          <a:p>
            <a:pPr>
              <a:defRPr/>
            </a:pPr>
            <a:r>
              <a:rPr lang="fr-FR" smtClean="0"/>
              <a:t>Damien Mandry - CRR - Référentiel HAS / SFR</a:t>
            </a:r>
            <a:endParaRPr lang="fr-FR"/>
          </a:p>
        </p:txBody>
      </p:sp>
      <p:sp>
        <p:nvSpPr>
          <p:cNvPr id="6" name="Espace réservé du numéro de diapositive 22"/>
          <p:cNvSpPr>
            <a:spLocks noGrp="1"/>
          </p:cNvSpPr>
          <p:nvPr>
            <p:ph type="sldNum" sz="quarter" idx="12"/>
          </p:nvPr>
        </p:nvSpPr>
        <p:spPr/>
        <p:txBody>
          <a:bodyPr/>
          <a:lstStyle>
            <a:lvl1pPr>
              <a:defRPr/>
            </a:lvl1pPr>
          </a:lstStyle>
          <a:p>
            <a:fld id="{7214FBCA-6961-E849-AB8B-F7446FEEFA43}" type="slidenum">
              <a:rPr lang="fr-FR"/>
              <a:pPr/>
              <a:t>‹#›</a:t>
            </a:fld>
            <a:endParaRPr lang="fr-FR"/>
          </a:p>
        </p:txBody>
      </p:sp>
    </p:spTree>
    <p:extLst>
      <p:ext uri="{BB962C8B-B14F-4D97-AF65-F5344CB8AC3E}">
        <p14:creationId xmlns:p14="http://schemas.microsoft.com/office/powerpoint/2010/main" val="1307303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4" name="Connecteur droit 10"/>
          <p:cNvSpPr>
            <a:spLocks noChangeShapeType="1"/>
          </p:cNvSpPr>
          <p:nvPr/>
        </p:nvSpPr>
        <p:spPr bwMode="auto">
          <a:xfrm>
            <a:off x="457200" y="6353175"/>
            <a:ext cx="8229600" cy="0"/>
          </a:xfrm>
          <a:prstGeom prst="line">
            <a:avLst/>
          </a:prstGeom>
          <a:noFill/>
          <a:ln w="9525">
            <a:solidFill>
              <a:schemeClr val="accent2"/>
            </a:solidFill>
            <a:prstDash val="dash"/>
            <a:round/>
            <a:headEnd/>
            <a:tailEnd/>
          </a:ln>
          <a:extLst>
            <a:ext uri="{909E8E84-426E-40dd-AFC4-6F175D3DCCD1}">
              <a14:hiddenFill xmlns:a14="http://schemas.microsoft.com/office/drawing/2010/main" xmlns="">
                <a:noFill/>
              </a14:hiddenFill>
            </a:ext>
          </a:extLst>
        </p:spPr>
        <p:txBody>
          <a:bodyPr/>
          <a:lstStyle/>
          <a:p>
            <a:endParaRPr lang="fr-FR"/>
          </a:p>
        </p:txBody>
      </p:sp>
      <p:sp>
        <p:nvSpPr>
          <p:cNvPr id="5" name="Triangle isocèle 4"/>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latin typeface="Berlin Sans FB" pitchFamily="34" charset="0"/>
            </a:endParaRPr>
          </a:p>
        </p:txBody>
      </p:sp>
      <p:sp>
        <p:nvSpPr>
          <p:cNvPr id="6" name="Connecteur droit 12"/>
          <p:cNvSpPr>
            <a:spLocks noChangeShapeType="1"/>
          </p:cNvSpPr>
          <p:nvPr/>
        </p:nvSpPr>
        <p:spPr bwMode="auto">
          <a:xfrm rot="5400000">
            <a:off x="3630612" y="3201988"/>
            <a:ext cx="5851525" cy="0"/>
          </a:xfrm>
          <a:prstGeom prst="line">
            <a:avLst/>
          </a:prstGeom>
          <a:noFill/>
          <a:ln w="9525">
            <a:solidFill>
              <a:schemeClr val="accent2"/>
            </a:solidFill>
            <a:prstDash val="dash"/>
            <a:round/>
            <a:headEnd/>
            <a:tailEnd/>
          </a:ln>
          <a:extLst>
            <a:ext uri="{909E8E84-426E-40dd-AFC4-6F175D3DCCD1}">
              <a14:hiddenFill xmlns:a14="http://schemas.microsoft.com/office/drawing/2010/main" xmlns="">
                <a:noFill/>
              </a14:hiddenFill>
            </a:ext>
          </a:extLst>
        </p:spPr>
        <p:txBody>
          <a:bodyPr/>
          <a:lstStyle/>
          <a:p>
            <a:endParaRPr lang="fr-FR"/>
          </a:p>
        </p:txBody>
      </p:sp>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3"/>
          <p:cNvSpPr>
            <a:spLocks noGrp="1"/>
          </p:cNvSpPr>
          <p:nvPr>
            <p:ph type="dt" sz="half" idx="10"/>
          </p:nvPr>
        </p:nvSpPr>
        <p:spPr/>
        <p:txBody>
          <a:bodyPr/>
          <a:lstStyle>
            <a:lvl1pPr>
              <a:defRPr/>
            </a:lvl1pPr>
          </a:lstStyle>
          <a:p>
            <a:r>
              <a:rPr lang="fr-FR" smtClean="0"/>
              <a:t>15/06/16</a:t>
            </a:r>
            <a:endParaRPr lang="fr-FR"/>
          </a:p>
        </p:txBody>
      </p:sp>
      <p:sp>
        <p:nvSpPr>
          <p:cNvPr id="8" name="Espace réservé du pied de page 4"/>
          <p:cNvSpPr>
            <a:spLocks noGrp="1"/>
          </p:cNvSpPr>
          <p:nvPr>
            <p:ph type="ftr" sz="quarter" idx="11"/>
          </p:nvPr>
        </p:nvSpPr>
        <p:spPr/>
        <p:txBody>
          <a:bodyPr/>
          <a:lstStyle>
            <a:lvl1pPr>
              <a:defRPr/>
            </a:lvl1pPr>
          </a:lstStyle>
          <a:p>
            <a:pPr>
              <a:defRPr/>
            </a:pPr>
            <a:r>
              <a:rPr lang="fr-FR" smtClean="0"/>
              <a:t>Damien Mandry - CRR - Référentiel HAS / SFR</a:t>
            </a:r>
            <a:endParaRPr lang="fr-FR"/>
          </a:p>
        </p:txBody>
      </p:sp>
      <p:sp>
        <p:nvSpPr>
          <p:cNvPr id="9" name="Espace réservé du numéro de diapositive 5"/>
          <p:cNvSpPr>
            <a:spLocks noGrp="1"/>
          </p:cNvSpPr>
          <p:nvPr>
            <p:ph type="sldNum" sz="quarter" idx="12"/>
          </p:nvPr>
        </p:nvSpPr>
        <p:spPr/>
        <p:txBody>
          <a:bodyPr/>
          <a:lstStyle>
            <a:lvl1pPr>
              <a:defRPr/>
            </a:lvl1pPr>
          </a:lstStyle>
          <a:p>
            <a:fld id="{216C9AC0-AC8B-964D-B9CA-BF33680572AD}" type="slidenum">
              <a:rPr lang="fr-FR"/>
              <a:pPr/>
              <a:t>‹#›</a:t>
            </a:fld>
            <a:endParaRPr lang="fr-FR"/>
          </a:p>
        </p:txBody>
      </p:sp>
    </p:spTree>
    <p:extLst>
      <p:ext uri="{BB962C8B-B14F-4D97-AF65-F5344CB8AC3E}">
        <p14:creationId xmlns:p14="http://schemas.microsoft.com/office/powerpoint/2010/main" val="23784681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21"/>
          <p:cNvSpPr>
            <a:spLocks noGrp="1"/>
          </p:cNvSpPr>
          <p:nvPr>
            <p:ph type="title"/>
          </p:nvPr>
        </p:nvSpPr>
        <p:spPr bwMode="auto">
          <a:xfrm>
            <a:off x="457200" y="152400"/>
            <a:ext cx="8229600" cy="990600"/>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noProof="0" smtClean="0"/>
              <a:t>Cliquez pour modifier le style du titre</a:t>
            </a:r>
            <a:endParaRPr lang="en-US" noProof="0"/>
          </a:p>
        </p:txBody>
      </p:sp>
      <p:sp>
        <p:nvSpPr>
          <p:cNvPr id="1027" name="Espace réservé du texte 12"/>
          <p:cNvSpPr>
            <a:spLocks noGrp="1"/>
          </p:cNvSpPr>
          <p:nvPr>
            <p:ph type="body" idx="1"/>
          </p:nvPr>
        </p:nvSpPr>
        <p:spPr bwMode="auto">
          <a:xfrm>
            <a:off x="457200" y="1219200"/>
            <a:ext cx="8229600" cy="4910138"/>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noProof="0" smtClean="0"/>
              <a:t>Cliquez pour modifier les styles du texte du masque</a:t>
            </a:r>
          </a:p>
          <a:p>
            <a:pPr lvl="1"/>
            <a:r>
              <a:rPr lang="en-US" noProof="0" smtClean="0"/>
              <a:t>Deuxième niveau</a:t>
            </a:r>
          </a:p>
          <a:p>
            <a:pPr lvl="2"/>
            <a:r>
              <a:rPr lang="en-US" noProof="0" smtClean="0"/>
              <a:t>Troisième niveau</a:t>
            </a:r>
          </a:p>
          <a:p>
            <a:pPr lvl="3"/>
            <a:r>
              <a:rPr lang="en-US" noProof="0" smtClean="0"/>
              <a:t>Quatrième niveau</a:t>
            </a:r>
          </a:p>
          <a:p>
            <a:pPr lvl="4"/>
            <a:r>
              <a:rPr lang="en-US" noProof="0" smtClean="0"/>
              <a:t>Cinquième niveau</a:t>
            </a:r>
            <a:endParaRPr lang="en-US" noProof="0"/>
          </a:p>
        </p:txBody>
      </p:sp>
      <p:sp>
        <p:nvSpPr>
          <p:cNvPr id="14" name="Espace réservé de la date 13"/>
          <p:cNvSpPr>
            <a:spLocks noGrp="1"/>
          </p:cNvSpPr>
          <p:nvPr>
            <p:ph type="dt" sz="half" idx="2"/>
          </p:nvPr>
        </p:nvSpPr>
        <p:spPr>
          <a:xfrm>
            <a:off x="7596336" y="6376243"/>
            <a:ext cx="1093639" cy="365125"/>
          </a:xfrm>
          <a:prstGeom prst="rect">
            <a:avLst/>
          </a:prstGeom>
        </p:spPr>
        <p:txBody>
          <a:bodyPr vert="horz" wrap="square" lIns="91440" tIns="45720" rIns="91440" bIns="45720" numCol="1" anchor="t" anchorCtr="0" compatLnSpc="1">
            <a:prstTxWarp prst="textNoShape">
              <a:avLst/>
            </a:prstTxWarp>
          </a:bodyPr>
          <a:lstStyle>
            <a:lvl1pPr algn="r">
              <a:defRPr sz="1400">
                <a:solidFill>
                  <a:schemeClr val="tx2"/>
                </a:solidFill>
              </a:defRPr>
            </a:lvl1pPr>
          </a:lstStyle>
          <a:p>
            <a:r>
              <a:rPr lang="fr-FR" noProof="0" smtClean="0"/>
              <a:t>15/06/16</a:t>
            </a:r>
            <a:endParaRPr lang="en-US" noProof="0"/>
          </a:p>
        </p:txBody>
      </p:sp>
      <p:sp>
        <p:nvSpPr>
          <p:cNvPr id="3" name="Espace réservé du pied de page 2"/>
          <p:cNvSpPr>
            <a:spLocks noGrp="1"/>
          </p:cNvSpPr>
          <p:nvPr>
            <p:ph type="ftr" sz="quarter" idx="3"/>
          </p:nvPr>
        </p:nvSpPr>
        <p:spPr>
          <a:xfrm>
            <a:off x="1835696" y="6376243"/>
            <a:ext cx="5544616" cy="365125"/>
          </a:xfrm>
          <a:prstGeom prst="rect">
            <a:avLst/>
          </a:prstGeom>
        </p:spPr>
        <p:txBody>
          <a:bodyPr vert="horz"/>
          <a:lstStyle>
            <a:lvl1pPr algn="ctr" eaLnBrk="1" fontAlgn="auto" latinLnBrk="0" hangingPunct="1">
              <a:spcBef>
                <a:spcPts val="0"/>
              </a:spcBef>
              <a:spcAft>
                <a:spcPts val="0"/>
              </a:spcAft>
              <a:defRPr kumimoji="0" sz="1400">
                <a:solidFill>
                  <a:schemeClr val="tx2"/>
                </a:solidFill>
                <a:latin typeface="Berlin Sans FB" pitchFamily="34" charset="0"/>
                <a:ea typeface="+mn-ea"/>
                <a:cs typeface="+mn-cs"/>
              </a:defRPr>
            </a:lvl1pPr>
          </a:lstStyle>
          <a:p>
            <a:pPr>
              <a:defRPr/>
            </a:pPr>
            <a:r>
              <a:rPr lang="en-US" noProof="0" smtClean="0"/>
              <a:t>Damien Mandry - CRR - Référentiel HAS / SFR</a:t>
            </a:r>
            <a:endParaRPr lang="en-US" noProof="0"/>
          </a:p>
        </p:txBody>
      </p:sp>
      <p:sp>
        <p:nvSpPr>
          <p:cNvPr id="23" name="Espace réservé du numéro de diapositive 22"/>
          <p:cNvSpPr>
            <a:spLocks noGrp="1"/>
          </p:cNvSpPr>
          <p:nvPr>
            <p:ph type="sldNum" sz="quarter" idx="4"/>
          </p:nvPr>
        </p:nvSpPr>
        <p:spPr>
          <a:xfrm>
            <a:off x="612775" y="6376243"/>
            <a:ext cx="1006897" cy="365125"/>
          </a:xfrm>
          <a:prstGeom prst="rect">
            <a:avLst/>
          </a:prstGeom>
        </p:spPr>
        <p:txBody>
          <a:bodyPr vert="horz" wrap="square" lIns="91440" tIns="45720" rIns="91440" bIns="45720" numCol="1" anchor="t" anchorCtr="0" compatLnSpc="1">
            <a:prstTxWarp prst="textNoShape">
              <a:avLst/>
            </a:prstTxWarp>
          </a:bodyPr>
          <a:lstStyle>
            <a:lvl1pPr>
              <a:defRPr sz="1400">
                <a:solidFill>
                  <a:schemeClr val="tx2"/>
                </a:solidFill>
              </a:defRPr>
            </a:lvl1pPr>
          </a:lstStyle>
          <a:p>
            <a:fld id="{05AFD785-7E3B-6E45-B9DA-0335AD85B1BD}" type="slidenum">
              <a:rPr lang="en-US" noProof="0" smtClean="0"/>
              <a:pPr/>
              <a:t>‹#›</a:t>
            </a:fld>
            <a:endParaRPr lang="en-US" noProof="0"/>
          </a:p>
        </p:txBody>
      </p:sp>
      <p:sp>
        <p:nvSpPr>
          <p:cNvPr id="1031" name="Connecteur droit 27"/>
          <p:cNvSpPr>
            <a:spLocks noChangeShapeType="1"/>
          </p:cNvSpPr>
          <p:nvPr/>
        </p:nvSpPr>
        <p:spPr bwMode="auto">
          <a:xfrm>
            <a:off x="457200" y="6353175"/>
            <a:ext cx="8229600" cy="0"/>
          </a:xfrm>
          <a:prstGeom prst="line">
            <a:avLst/>
          </a:prstGeom>
          <a:noFill/>
          <a:ln w="9525">
            <a:solidFill>
              <a:schemeClr val="accent2"/>
            </a:solidFill>
            <a:prstDash val="dash"/>
            <a:round/>
            <a:headEnd/>
            <a:tailEnd/>
          </a:ln>
          <a:extLst>
            <a:ext uri="{909E8E84-426E-40dd-AFC4-6F175D3DCCD1}">
              <a14:hiddenFill xmlns:a14="http://schemas.microsoft.com/office/drawing/2010/main" xmlns="">
                <a:noFill/>
              </a14:hiddenFill>
            </a:ext>
          </a:extLst>
        </p:spPr>
        <p:txBody>
          <a:bodyPr/>
          <a:lstStyle/>
          <a:p>
            <a:endParaRPr lang="en-US" noProof="0"/>
          </a:p>
        </p:txBody>
      </p:sp>
      <p:sp>
        <p:nvSpPr>
          <p:cNvPr id="1032" name="Connecteur droit 28"/>
          <p:cNvSpPr>
            <a:spLocks noChangeShapeType="1"/>
          </p:cNvSpPr>
          <p:nvPr/>
        </p:nvSpPr>
        <p:spPr bwMode="auto">
          <a:xfrm>
            <a:off x="457200" y="1143000"/>
            <a:ext cx="8229600" cy="0"/>
          </a:xfrm>
          <a:prstGeom prst="line">
            <a:avLst/>
          </a:prstGeom>
          <a:noFill/>
          <a:ln w="9525">
            <a:solidFill>
              <a:schemeClr val="accent2"/>
            </a:solidFill>
            <a:prstDash val="dash"/>
            <a:round/>
            <a:headEnd/>
            <a:tailEnd/>
          </a:ln>
          <a:extLst>
            <a:ext uri="{909E8E84-426E-40dd-AFC4-6F175D3DCCD1}">
              <a14:hiddenFill xmlns:a14="http://schemas.microsoft.com/office/drawing/2010/main" xmlns="">
                <a:noFill/>
              </a14:hiddenFill>
            </a:ext>
          </a:extLst>
        </p:spPr>
        <p:txBody>
          <a:bodyPr/>
          <a:lstStyle/>
          <a:p>
            <a:endParaRPr lang="en-US" noProof="0"/>
          </a:p>
        </p:txBody>
      </p:sp>
      <p:sp>
        <p:nvSpPr>
          <p:cNvPr id="10" name="Triangle isocè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noProof="0">
              <a:latin typeface="Berlin Sans FB" pitchFamily="34" charset="0"/>
            </a:endParaRPr>
          </a:p>
        </p:txBody>
      </p:sp>
      <p:pic>
        <p:nvPicPr>
          <p:cNvPr id="11" name="Picture 2" descr="https://gallery.mailchimp.com/d9ede13d977ac4f3191912365/images/Radiologie_coul1efacb.png"/>
          <p:cNvPicPr>
            <a:picLocks noChangeAspect="1" noChangeArrowheads="1"/>
          </p:cNvPicPr>
          <p:nvPr userDrawn="1"/>
        </p:nvPicPr>
        <p:blipFill>
          <a:blip r:embed="rId14">
            <a:extLst>
              <a:ext uri="{28A0092B-C50C-407E-A947-70E740481C1C}">
                <a14:useLocalDpi xmlns:a14="http://schemas.microsoft.com/office/drawing/2010/main" val="0"/>
              </a:ext>
            </a:extLst>
          </a:blip>
          <a:srcRect r="72600"/>
          <a:stretch>
            <a:fillRect/>
          </a:stretch>
        </p:blipFill>
        <p:spPr bwMode="auto">
          <a:xfrm>
            <a:off x="38100" y="22225"/>
            <a:ext cx="933450" cy="958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497" r:id="rId1"/>
    <p:sldLayoutId id="2147484490" r:id="rId2"/>
    <p:sldLayoutId id="2147484498" r:id="rId3"/>
    <p:sldLayoutId id="2147484491" r:id="rId4"/>
    <p:sldLayoutId id="2147484492" r:id="rId5"/>
    <p:sldLayoutId id="2147484499" r:id="rId6"/>
    <p:sldLayoutId id="2147484500" r:id="rId7"/>
    <p:sldLayoutId id="2147484493" r:id="rId8"/>
    <p:sldLayoutId id="2147484501" r:id="rId9"/>
    <p:sldLayoutId id="2147484494" r:id="rId10"/>
    <p:sldLayoutId id="2147484495" r:id="rId11"/>
    <p:sldLayoutId id="2147484496" r:id="rId12"/>
  </p:sldLayoutIdLst>
  <p:hf hdr="0"/>
  <p:txStyles>
    <p:titleStyle>
      <a:lvl1pPr algn="r" rtl="0" eaLnBrk="0" fontAlgn="base" hangingPunct="0">
        <a:spcBef>
          <a:spcPct val="0"/>
        </a:spcBef>
        <a:spcAft>
          <a:spcPct val="0"/>
        </a:spcAft>
        <a:defRPr sz="3200" kern="1200">
          <a:solidFill>
            <a:schemeClr val="tx2"/>
          </a:solidFill>
          <a:latin typeface="Berlin Sans FB" pitchFamily="34" charset="0"/>
          <a:ea typeface="ＭＳ Ｐゴシック" charset="0"/>
          <a:cs typeface="+mj-cs"/>
        </a:defRPr>
      </a:lvl1pPr>
      <a:lvl2pPr algn="l" rtl="0" eaLnBrk="0" fontAlgn="base" hangingPunct="0">
        <a:spcBef>
          <a:spcPct val="0"/>
        </a:spcBef>
        <a:spcAft>
          <a:spcPct val="0"/>
        </a:spcAft>
        <a:defRPr sz="3200">
          <a:solidFill>
            <a:schemeClr val="tx2"/>
          </a:solidFill>
          <a:latin typeface="Berlin Sans FB" pitchFamily="34" charset="0"/>
          <a:ea typeface="ＭＳ Ｐゴシック" charset="0"/>
        </a:defRPr>
      </a:lvl2pPr>
      <a:lvl3pPr algn="l" rtl="0" eaLnBrk="0" fontAlgn="base" hangingPunct="0">
        <a:spcBef>
          <a:spcPct val="0"/>
        </a:spcBef>
        <a:spcAft>
          <a:spcPct val="0"/>
        </a:spcAft>
        <a:defRPr sz="3200">
          <a:solidFill>
            <a:schemeClr val="tx2"/>
          </a:solidFill>
          <a:latin typeface="Berlin Sans FB" pitchFamily="34" charset="0"/>
          <a:ea typeface="ＭＳ Ｐゴシック" charset="0"/>
        </a:defRPr>
      </a:lvl3pPr>
      <a:lvl4pPr algn="l" rtl="0" eaLnBrk="0" fontAlgn="base" hangingPunct="0">
        <a:spcBef>
          <a:spcPct val="0"/>
        </a:spcBef>
        <a:spcAft>
          <a:spcPct val="0"/>
        </a:spcAft>
        <a:defRPr sz="3200">
          <a:solidFill>
            <a:schemeClr val="tx2"/>
          </a:solidFill>
          <a:latin typeface="Berlin Sans FB" pitchFamily="34" charset="0"/>
          <a:ea typeface="ＭＳ Ｐゴシック" charset="0"/>
        </a:defRPr>
      </a:lvl4pPr>
      <a:lvl5pPr algn="l" rtl="0" eaLnBrk="0" fontAlgn="base" hangingPunct="0">
        <a:spcBef>
          <a:spcPct val="0"/>
        </a:spcBef>
        <a:spcAft>
          <a:spcPct val="0"/>
        </a:spcAft>
        <a:defRPr sz="3200">
          <a:solidFill>
            <a:schemeClr val="tx2"/>
          </a:solidFill>
          <a:latin typeface="Berlin Sans FB" pitchFamily="34" charset="0"/>
          <a:ea typeface="ＭＳ Ｐゴシック"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charset="0"/>
        <a:buChar char=""/>
        <a:defRPr sz="2600" kern="1200">
          <a:solidFill>
            <a:schemeClr val="tx1"/>
          </a:solidFill>
          <a:latin typeface="Berlin Sans FB" pitchFamily="34" charset="0"/>
          <a:ea typeface="ＭＳ Ｐゴシック" charset="0"/>
          <a:cs typeface="+mn-cs"/>
        </a:defRPr>
      </a:lvl1pPr>
      <a:lvl2pPr marL="547688" indent="-273050" algn="l" rtl="0" eaLnBrk="0" fontAlgn="base" hangingPunct="0">
        <a:spcBef>
          <a:spcPts val="500"/>
        </a:spcBef>
        <a:spcAft>
          <a:spcPct val="0"/>
        </a:spcAft>
        <a:buClr>
          <a:schemeClr val="accent2"/>
        </a:buClr>
        <a:buSzPct val="76000"/>
        <a:buFont typeface="Wingdings 3" charset="0"/>
        <a:buChar char=""/>
        <a:defRPr sz="2300" kern="1200">
          <a:solidFill>
            <a:schemeClr val="tx2"/>
          </a:solidFill>
          <a:latin typeface="Berlin Sans FB" pitchFamily="34" charset="0"/>
          <a:ea typeface="ＭＳ Ｐゴシック" charset="0"/>
          <a:cs typeface="+mn-cs"/>
        </a:defRPr>
      </a:lvl2pPr>
      <a:lvl3pPr marL="822325" indent="-228600" algn="l" rtl="0" eaLnBrk="0" fontAlgn="base" hangingPunct="0">
        <a:spcBef>
          <a:spcPts val="500"/>
        </a:spcBef>
        <a:spcAft>
          <a:spcPct val="0"/>
        </a:spcAft>
        <a:buClr>
          <a:srgbClr val="BCBCBC"/>
        </a:buClr>
        <a:buSzPct val="76000"/>
        <a:buFont typeface="Wingdings 3" charset="0"/>
        <a:buChar char=""/>
        <a:defRPr sz="2000" kern="1200">
          <a:solidFill>
            <a:schemeClr val="tx1"/>
          </a:solidFill>
          <a:latin typeface="Berlin Sans FB" pitchFamily="34" charset="0"/>
          <a:ea typeface="ＭＳ Ｐゴシック" charset="0"/>
          <a:cs typeface="+mn-cs"/>
        </a:defRPr>
      </a:lvl3pPr>
      <a:lvl4pPr marL="1096963" indent="-228600" algn="l" rtl="0" eaLnBrk="0" fontAlgn="base" hangingPunct="0">
        <a:spcBef>
          <a:spcPts val="400"/>
        </a:spcBef>
        <a:spcAft>
          <a:spcPct val="0"/>
        </a:spcAft>
        <a:buClr>
          <a:srgbClr val="8BA2B4"/>
        </a:buClr>
        <a:buSzPct val="70000"/>
        <a:buFont typeface="Wingdings" charset="0"/>
        <a:buChar char=""/>
        <a:defRPr kern="1200">
          <a:solidFill>
            <a:schemeClr val="tx1"/>
          </a:solidFill>
          <a:latin typeface="Berlin Sans FB" pitchFamily="34" charset="0"/>
          <a:ea typeface="ＭＳ Ｐゴシック" charset="0"/>
          <a:cs typeface="+mn-cs"/>
        </a:defRPr>
      </a:lvl4pPr>
      <a:lvl5pPr marL="1371600" indent="-228600" algn="l" rtl="0" eaLnBrk="0" fontAlgn="base" hangingPunct="0">
        <a:spcBef>
          <a:spcPts val="300"/>
        </a:spcBef>
        <a:spcAft>
          <a:spcPct val="0"/>
        </a:spcAft>
        <a:buClr>
          <a:schemeClr val="accent2"/>
        </a:buClr>
        <a:buSzPct val="70000"/>
        <a:buFont typeface="Wingdings" charset="0"/>
        <a:buChar char=""/>
        <a:defRPr sz="1600" kern="1200">
          <a:solidFill>
            <a:schemeClr val="tx1"/>
          </a:solidFill>
          <a:latin typeface="Berlin Sans FB" pitchFamily="34" charset="0"/>
          <a:ea typeface="ＭＳ Ｐゴシック" charset="0"/>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4"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5.png"/><Relationship Id="rId3"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ctrTitle"/>
          </p:nvPr>
        </p:nvSpPr>
        <p:spPr>
          <a:xfrm>
            <a:off x="37134" y="2078360"/>
            <a:ext cx="9106866" cy="1350640"/>
          </a:xfrm>
        </p:spPr>
        <p:txBody>
          <a:bodyPr/>
          <a:lstStyle/>
          <a:p>
            <a:pPr algn="ctr"/>
            <a:r>
              <a:rPr lang="en-US" sz="4000" dirty="0" err="1" smtClean="0">
                <a:latin typeface="Berlin Sans FB" charset="0"/>
              </a:rPr>
              <a:t>Compte-rendu</a:t>
            </a:r>
            <a:r>
              <a:rPr lang="en-US" sz="4000" dirty="0" smtClean="0">
                <a:latin typeface="Berlin Sans FB" charset="0"/>
              </a:rPr>
              <a:t> </a:t>
            </a:r>
            <a:r>
              <a:rPr lang="en-US" sz="4000" dirty="0" err="1" smtClean="0">
                <a:latin typeface="Berlin Sans FB" charset="0"/>
              </a:rPr>
              <a:t>radiologique</a:t>
            </a:r>
            <a:r>
              <a:rPr lang="en-US" sz="4000" dirty="0" smtClean="0">
                <a:latin typeface="Berlin Sans FB" charset="0"/>
              </a:rPr>
              <a:t> :</a:t>
            </a:r>
            <a:br>
              <a:rPr lang="en-US" sz="4000" dirty="0" smtClean="0">
                <a:latin typeface="Berlin Sans FB" charset="0"/>
              </a:rPr>
            </a:br>
            <a:r>
              <a:rPr lang="en-US" sz="4000" dirty="0" err="1" smtClean="0">
                <a:latin typeface="Berlin Sans FB" charset="0"/>
              </a:rPr>
              <a:t>Référentiel</a:t>
            </a:r>
            <a:r>
              <a:rPr lang="en-US" sz="4000" dirty="0" smtClean="0">
                <a:latin typeface="Berlin Sans FB" charset="0"/>
              </a:rPr>
              <a:t> HAS / SFR</a:t>
            </a:r>
            <a:endParaRPr lang="en-US" sz="4000" dirty="0">
              <a:latin typeface="Berlin Sans FB" charset="0"/>
            </a:endParaRPr>
          </a:p>
        </p:txBody>
      </p:sp>
      <p:sp>
        <p:nvSpPr>
          <p:cNvPr id="7172" name="ZoneTexte 1"/>
          <p:cNvSpPr txBox="1">
            <a:spLocks noChangeArrowheads="1"/>
          </p:cNvSpPr>
          <p:nvPr/>
        </p:nvSpPr>
        <p:spPr bwMode="auto">
          <a:xfrm>
            <a:off x="2771800" y="4982281"/>
            <a:ext cx="5401195" cy="750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Berlin Sans FB" charset="0"/>
                <a:ea typeface="ＭＳ Ｐゴシック" charset="0"/>
                <a:cs typeface="Arial" charset="0"/>
              </a:defRPr>
            </a:lvl1pPr>
            <a:lvl2pPr marL="742950" indent="-285750" eaLnBrk="0" hangingPunct="0">
              <a:defRPr>
                <a:solidFill>
                  <a:schemeClr val="tx1"/>
                </a:solidFill>
                <a:latin typeface="Berlin Sans FB" charset="0"/>
                <a:ea typeface="Arial" charset="0"/>
                <a:cs typeface="Arial" charset="0"/>
              </a:defRPr>
            </a:lvl2pPr>
            <a:lvl3pPr marL="1143000" indent="-228600" eaLnBrk="0" hangingPunct="0">
              <a:defRPr>
                <a:solidFill>
                  <a:schemeClr val="tx1"/>
                </a:solidFill>
                <a:latin typeface="Berlin Sans FB" charset="0"/>
                <a:ea typeface="Arial" charset="0"/>
                <a:cs typeface="Arial" charset="0"/>
              </a:defRPr>
            </a:lvl3pPr>
            <a:lvl4pPr marL="1600200" indent="-228600" eaLnBrk="0" hangingPunct="0">
              <a:defRPr>
                <a:solidFill>
                  <a:schemeClr val="tx1"/>
                </a:solidFill>
                <a:latin typeface="Berlin Sans FB" charset="0"/>
                <a:ea typeface="Arial" charset="0"/>
                <a:cs typeface="Arial" charset="0"/>
              </a:defRPr>
            </a:lvl4pPr>
            <a:lvl5pPr marL="2057400" indent="-228600" eaLnBrk="0" hangingPunct="0">
              <a:defRPr>
                <a:solidFill>
                  <a:schemeClr val="tx1"/>
                </a:solidFill>
                <a:latin typeface="Berlin Sans FB" charset="0"/>
                <a:ea typeface="Arial" charset="0"/>
                <a:cs typeface="Arial" charset="0"/>
              </a:defRPr>
            </a:lvl5pPr>
            <a:lvl6pPr marL="2514600" indent="-228600" eaLnBrk="0" fontAlgn="base" hangingPunct="0">
              <a:spcBef>
                <a:spcPct val="0"/>
              </a:spcBef>
              <a:spcAft>
                <a:spcPct val="0"/>
              </a:spcAft>
              <a:defRPr>
                <a:solidFill>
                  <a:schemeClr val="tx1"/>
                </a:solidFill>
                <a:latin typeface="Berlin Sans FB" charset="0"/>
                <a:ea typeface="Arial" charset="0"/>
                <a:cs typeface="Arial" charset="0"/>
              </a:defRPr>
            </a:lvl6pPr>
            <a:lvl7pPr marL="2971800" indent="-228600" eaLnBrk="0" fontAlgn="base" hangingPunct="0">
              <a:spcBef>
                <a:spcPct val="0"/>
              </a:spcBef>
              <a:spcAft>
                <a:spcPct val="0"/>
              </a:spcAft>
              <a:defRPr>
                <a:solidFill>
                  <a:schemeClr val="tx1"/>
                </a:solidFill>
                <a:latin typeface="Berlin Sans FB" charset="0"/>
                <a:ea typeface="Arial" charset="0"/>
                <a:cs typeface="Arial" charset="0"/>
              </a:defRPr>
            </a:lvl7pPr>
            <a:lvl8pPr marL="3429000" indent="-228600" eaLnBrk="0" fontAlgn="base" hangingPunct="0">
              <a:spcBef>
                <a:spcPct val="0"/>
              </a:spcBef>
              <a:spcAft>
                <a:spcPct val="0"/>
              </a:spcAft>
              <a:defRPr>
                <a:solidFill>
                  <a:schemeClr val="tx1"/>
                </a:solidFill>
                <a:latin typeface="Berlin Sans FB" charset="0"/>
                <a:ea typeface="Arial" charset="0"/>
                <a:cs typeface="Arial" charset="0"/>
              </a:defRPr>
            </a:lvl8pPr>
            <a:lvl9pPr marL="3886200" indent="-228600" eaLnBrk="0" fontAlgn="base" hangingPunct="0">
              <a:spcBef>
                <a:spcPct val="0"/>
              </a:spcBef>
              <a:spcAft>
                <a:spcPct val="0"/>
              </a:spcAft>
              <a:defRPr>
                <a:solidFill>
                  <a:schemeClr val="tx1"/>
                </a:solidFill>
                <a:latin typeface="Berlin Sans FB" charset="0"/>
                <a:ea typeface="Arial" charset="0"/>
                <a:cs typeface="Arial" charset="0"/>
              </a:defRPr>
            </a:lvl9pPr>
          </a:lstStyle>
          <a:p>
            <a:pPr algn="r" eaLnBrk="1" hangingPunct="1">
              <a:lnSpc>
                <a:spcPct val="120000"/>
              </a:lnSpc>
            </a:pPr>
            <a:r>
              <a:rPr lang="en-US" sz="1200" b="1" dirty="0" smtClean="0"/>
              <a:t>P</a:t>
            </a:r>
            <a:r>
              <a:rPr lang="fr-FR" sz="1200" dirty="0" err="1" smtClean="0"/>
              <a:t>ôle</a:t>
            </a:r>
            <a:r>
              <a:rPr lang="fr-FR" sz="1200" dirty="0" smtClean="0"/>
              <a:t> </a:t>
            </a:r>
            <a:r>
              <a:rPr lang="fr-FR" sz="1200" b="1" dirty="0" smtClean="0"/>
              <a:t>I</a:t>
            </a:r>
            <a:r>
              <a:rPr lang="fr-FR" sz="1200" dirty="0" smtClean="0"/>
              <a:t>magerie </a:t>
            </a:r>
            <a:r>
              <a:rPr lang="en-US" sz="1200" dirty="0" smtClean="0"/>
              <a:t>– CHRU </a:t>
            </a:r>
            <a:r>
              <a:rPr lang="en-US" sz="1200" dirty="0" smtClean="0"/>
              <a:t>Nancy</a:t>
            </a:r>
          </a:p>
          <a:p>
            <a:pPr algn="r" eaLnBrk="1" hangingPunct="1">
              <a:lnSpc>
                <a:spcPct val="120000"/>
              </a:lnSpc>
            </a:pPr>
            <a:r>
              <a:rPr lang="en-US" sz="1200" b="1" dirty="0" err="1" smtClean="0"/>
              <a:t>L</a:t>
            </a:r>
            <a:r>
              <a:rPr lang="en-US" sz="1200" dirty="0" err="1" smtClean="0"/>
              <a:t>aboratoire</a:t>
            </a:r>
            <a:r>
              <a:rPr lang="en-US" sz="1200" dirty="0" smtClean="0"/>
              <a:t> </a:t>
            </a:r>
            <a:r>
              <a:rPr lang="en-US" sz="1200" b="1" dirty="0" smtClean="0"/>
              <a:t>IADI</a:t>
            </a:r>
            <a:r>
              <a:rPr lang="en-US" sz="1200" dirty="0" smtClean="0"/>
              <a:t> </a:t>
            </a:r>
            <a:r>
              <a:rPr lang="en-US" sz="1200" b="1" dirty="0" smtClean="0"/>
              <a:t>U</a:t>
            </a:r>
            <a:r>
              <a:rPr lang="en-US" sz="1200" dirty="0" smtClean="0"/>
              <a:t>947 – INSERM</a:t>
            </a:r>
          </a:p>
          <a:p>
            <a:pPr algn="r" eaLnBrk="1" hangingPunct="1">
              <a:lnSpc>
                <a:spcPct val="120000"/>
              </a:lnSpc>
            </a:pPr>
            <a:r>
              <a:rPr lang="en-US" sz="1200" b="1" dirty="0" smtClean="0"/>
              <a:t>C</a:t>
            </a:r>
            <a:r>
              <a:rPr lang="en-US" sz="1200" dirty="0" smtClean="0"/>
              <a:t>entre </a:t>
            </a:r>
            <a:r>
              <a:rPr lang="en-US" sz="1200" dirty="0" err="1" smtClean="0"/>
              <a:t>d’</a:t>
            </a:r>
            <a:r>
              <a:rPr lang="en-US" sz="1200" b="1" dirty="0" err="1" smtClean="0"/>
              <a:t>I</a:t>
            </a:r>
            <a:r>
              <a:rPr lang="en-US" sz="1200" dirty="0" err="1" smtClean="0"/>
              <a:t>nvestigation</a:t>
            </a:r>
            <a:r>
              <a:rPr lang="en-US" sz="1200" dirty="0" smtClean="0"/>
              <a:t> </a:t>
            </a:r>
            <a:r>
              <a:rPr lang="en-US" sz="1200" b="1" dirty="0" smtClean="0"/>
              <a:t>C</a:t>
            </a:r>
            <a:r>
              <a:rPr lang="en-US" sz="1200" dirty="0" smtClean="0"/>
              <a:t>linique – </a:t>
            </a:r>
            <a:r>
              <a:rPr lang="en-US" sz="1200" b="1" dirty="0" smtClean="0"/>
              <a:t>I</a:t>
            </a:r>
            <a:r>
              <a:rPr lang="en-US" sz="1200" dirty="0" smtClean="0"/>
              <a:t>nnovations </a:t>
            </a:r>
            <a:r>
              <a:rPr lang="en-US" sz="1200" b="1" dirty="0" err="1" smtClean="0"/>
              <a:t>T</a:t>
            </a:r>
            <a:r>
              <a:rPr lang="en-US" sz="1200" dirty="0" err="1" smtClean="0"/>
              <a:t>echnologiques</a:t>
            </a:r>
            <a:endParaRPr lang="en-US" sz="1200" dirty="0"/>
          </a:p>
        </p:txBody>
      </p:sp>
      <p:pic>
        <p:nvPicPr>
          <p:cNvPr id="717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0938" y="139700"/>
            <a:ext cx="2892425" cy="992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10" name="Sous-titre 2"/>
          <p:cNvSpPr txBox="1">
            <a:spLocks/>
          </p:cNvSpPr>
          <p:nvPr/>
        </p:nvSpPr>
        <p:spPr bwMode="auto">
          <a:xfrm>
            <a:off x="2195736" y="3789040"/>
            <a:ext cx="4827587" cy="363289"/>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r" rtl="0" eaLnBrk="0" fontAlgn="base" hangingPunct="0">
              <a:spcBef>
                <a:spcPts val="600"/>
              </a:spcBef>
              <a:spcAft>
                <a:spcPct val="0"/>
              </a:spcAft>
              <a:buClr>
                <a:schemeClr val="accent1"/>
              </a:buClr>
              <a:buSzPct val="76000"/>
              <a:buFont typeface="Wingdings 3" charset="0"/>
              <a:buNone/>
              <a:defRPr sz="2000" kern="1200">
                <a:solidFill>
                  <a:schemeClr val="tx2"/>
                </a:solidFill>
                <a:latin typeface="Berlin Sans FB" pitchFamily="34" charset="0"/>
                <a:ea typeface="+mj-ea"/>
                <a:cs typeface="+mj-cs"/>
              </a:defRPr>
            </a:lvl1pPr>
            <a:lvl2pPr marL="457200" indent="0" algn="ctr" rtl="0" eaLnBrk="0" fontAlgn="base" hangingPunct="0">
              <a:spcBef>
                <a:spcPts val="500"/>
              </a:spcBef>
              <a:spcAft>
                <a:spcPct val="0"/>
              </a:spcAft>
              <a:buClr>
                <a:schemeClr val="accent2"/>
              </a:buClr>
              <a:buSzPct val="76000"/>
              <a:buFont typeface="Wingdings 3" charset="0"/>
              <a:buNone/>
              <a:defRPr sz="2300" kern="1200">
                <a:solidFill>
                  <a:schemeClr val="tx2"/>
                </a:solidFill>
                <a:latin typeface="Berlin Sans FB" pitchFamily="34" charset="0"/>
                <a:ea typeface="ＭＳ Ｐゴシック" charset="0"/>
                <a:cs typeface="+mn-cs"/>
              </a:defRPr>
            </a:lvl2pPr>
            <a:lvl3pPr marL="914400" indent="0" algn="ctr" rtl="0" eaLnBrk="0" fontAlgn="base" hangingPunct="0">
              <a:spcBef>
                <a:spcPts val="500"/>
              </a:spcBef>
              <a:spcAft>
                <a:spcPct val="0"/>
              </a:spcAft>
              <a:buClr>
                <a:srgbClr val="BCBCBC"/>
              </a:buClr>
              <a:buSzPct val="76000"/>
              <a:buFont typeface="Wingdings 3" charset="0"/>
              <a:buNone/>
              <a:defRPr sz="2000" kern="1200">
                <a:solidFill>
                  <a:schemeClr val="tx1"/>
                </a:solidFill>
                <a:latin typeface="Berlin Sans FB" pitchFamily="34" charset="0"/>
                <a:ea typeface="ＭＳ Ｐゴシック" charset="0"/>
                <a:cs typeface="+mn-cs"/>
              </a:defRPr>
            </a:lvl3pPr>
            <a:lvl4pPr marL="1371600" indent="0" algn="ctr" rtl="0" eaLnBrk="0" fontAlgn="base" hangingPunct="0">
              <a:spcBef>
                <a:spcPts val="400"/>
              </a:spcBef>
              <a:spcAft>
                <a:spcPct val="0"/>
              </a:spcAft>
              <a:buClr>
                <a:srgbClr val="8BA2B4"/>
              </a:buClr>
              <a:buSzPct val="70000"/>
              <a:buFont typeface="Wingdings" charset="0"/>
              <a:buNone/>
              <a:defRPr kern="1200">
                <a:solidFill>
                  <a:schemeClr val="tx1"/>
                </a:solidFill>
                <a:latin typeface="Berlin Sans FB" pitchFamily="34" charset="0"/>
                <a:ea typeface="ＭＳ Ｐゴシック" charset="0"/>
                <a:cs typeface="+mn-cs"/>
              </a:defRPr>
            </a:lvl4pPr>
            <a:lvl5pPr marL="1828800" indent="0" algn="ctr" rtl="0" eaLnBrk="0" fontAlgn="base" hangingPunct="0">
              <a:spcBef>
                <a:spcPts val="300"/>
              </a:spcBef>
              <a:spcAft>
                <a:spcPct val="0"/>
              </a:spcAft>
              <a:buClr>
                <a:schemeClr val="accent2"/>
              </a:buClr>
              <a:buSzPct val="70000"/>
              <a:buFont typeface="Wingdings" charset="0"/>
              <a:buNone/>
              <a:defRPr sz="1600" kern="1200">
                <a:solidFill>
                  <a:schemeClr val="tx1"/>
                </a:solidFill>
                <a:latin typeface="Berlin Sans FB" pitchFamily="34" charset="0"/>
                <a:ea typeface="ＭＳ Ｐゴシック" charset="0"/>
                <a:cs typeface="+mn-cs"/>
              </a:defRPr>
            </a:lvl5pPr>
            <a:lvl6pPr marL="2286000" indent="0" algn="ctr" rtl="0" eaLnBrk="1" latinLnBrk="0" hangingPunct="1">
              <a:spcBef>
                <a:spcPts val="300"/>
              </a:spcBef>
              <a:buClr>
                <a:srgbClr val="9FB8CD">
                  <a:shade val="75000"/>
                </a:srgbClr>
              </a:buClr>
              <a:buSzPct val="75000"/>
              <a:buFont typeface="Wingdings 3"/>
              <a:buNone/>
              <a:defRPr kumimoji="0" lang="en-US" sz="1600" kern="1200" smtClean="0">
                <a:solidFill>
                  <a:schemeClr val="tx1"/>
                </a:solidFill>
                <a:latin typeface="+mn-lt"/>
                <a:ea typeface="+mn-ea"/>
                <a:cs typeface="+mn-cs"/>
              </a:defRPr>
            </a:lvl6pPr>
            <a:lvl7pPr marL="2743200" indent="0" algn="ctr" rtl="0" eaLnBrk="1" latinLnBrk="0" hangingPunct="1">
              <a:spcBef>
                <a:spcPts val="300"/>
              </a:spcBef>
              <a:buClr>
                <a:srgbClr val="727CA3">
                  <a:shade val="75000"/>
                </a:srgbClr>
              </a:buClr>
              <a:buSzPct val="75000"/>
              <a:buFont typeface="Wingdings 3"/>
              <a:buNone/>
              <a:defRPr kumimoji="0" lang="en-US" sz="1400" kern="1200" smtClean="0">
                <a:solidFill>
                  <a:schemeClr val="tx1"/>
                </a:solidFill>
                <a:latin typeface="+mn-lt"/>
                <a:ea typeface="+mn-ea"/>
                <a:cs typeface="+mn-cs"/>
              </a:defRPr>
            </a:lvl7pPr>
            <a:lvl8pPr marL="3200400" indent="0" algn="ctr" rtl="0" eaLnBrk="1" latinLnBrk="0" hangingPunct="1">
              <a:spcBef>
                <a:spcPts val="300"/>
              </a:spcBef>
              <a:buClr>
                <a:prstClr val="white">
                  <a:shade val="50000"/>
                </a:prstClr>
              </a:buClr>
              <a:buSzPct val="75000"/>
              <a:buFont typeface="Wingdings 3"/>
              <a:buNone/>
              <a:defRPr kumimoji="0" lang="en-US" sz="1400" kern="1200" smtClean="0">
                <a:solidFill>
                  <a:schemeClr val="tx1"/>
                </a:solidFill>
                <a:latin typeface="+mn-lt"/>
                <a:ea typeface="+mn-ea"/>
                <a:cs typeface="+mn-cs"/>
              </a:defRPr>
            </a:lvl8pPr>
            <a:lvl9pPr marL="3657600" indent="0" algn="ctr" rtl="0" eaLnBrk="1" latinLnBrk="0" hangingPunct="1">
              <a:spcBef>
                <a:spcPts val="300"/>
              </a:spcBef>
              <a:buClr>
                <a:srgbClr val="9FB8CD"/>
              </a:buClr>
              <a:buSzPct val="75000"/>
              <a:buFont typeface="Wingdings 3"/>
              <a:buNone/>
              <a:defRPr kumimoji="0" lang="en-US" sz="1200" kern="1200" smtClean="0">
                <a:solidFill>
                  <a:schemeClr val="tx1"/>
                </a:solidFill>
                <a:latin typeface="+mn-lt"/>
                <a:ea typeface="+mn-ea"/>
                <a:cs typeface="+mn-cs"/>
              </a:defRPr>
            </a:lvl9pPr>
          </a:lstStyle>
          <a:p>
            <a:pPr algn="ctr"/>
            <a:r>
              <a:rPr lang="en-US" dirty="0" smtClean="0">
                <a:solidFill>
                  <a:schemeClr val="tx1"/>
                </a:solidFill>
                <a:latin typeface="Berlin Sans FB" charset="0"/>
                <a:ea typeface="ＭＳ Ｐゴシック" charset="0"/>
              </a:rPr>
              <a:t>Dr. Damien MANDRY</a:t>
            </a:r>
            <a:endParaRPr lang="en-US" dirty="0">
              <a:solidFill>
                <a:schemeClr val="tx1"/>
              </a:solidFill>
              <a:latin typeface="Berlin Sans FB" charset="0"/>
              <a:ea typeface="ＭＳ Ｐゴシック" charset="0"/>
            </a:endParaRPr>
          </a:p>
        </p:txBody>
      </p:sp>
      <p:sp>
        <p:nvSpPr>
          <p:cNvPr id="11" name="Text Box 6"/>
          <p:cNvSpPr txBox="1">
            <a:spLocks noChangeArrowheads="1"/>
          </p:cNvSpPr>
          <p:nvPr/>
        </p:nvSpPr>
        <p:spPr bwMode="auto">
          <a:xfrm>
            <a:off x="2235811" y="4232121"/>
            <a:ext cx="4741168"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Berlin Sans FB" charset="0"/>
                <a:ea typeface="ＭＳ Ｐゴシック" charset="0"/>
                <a:cs typeface="Arial" charset="0"/>
              </a:defRPr>
            </a:lvl1pPr>
            <a:lvl2pPr marL="742950" indent="-285750" eaLnBrk="0" hangingPunct="0">
              <a:defRPr>
                <a:solidFill>
                  <a:schemeClr val="tx1"/>
                </a:solidFill>
                <a:latin typeface="Berlin Sans FB" charset="0"/>
                <a:ea typeface="Arial" charset="0"/>
                <a:cs typeface="Arial" charset="0"/>
              </a:defRPr>
            </a:lvl2pPr>
            <a:lvl3pPr marL="1143000" indent="-228600" eaLnBrk="0" hangingPunct="0">
              <a:defRPr>
                <a:solidFill>
                  <a:schemeClr val="tx1"/>
                </a:solidFill>
                <a:latin typeface="Berlin Sans FB" charset="0"/>
                <a:ea typeface="Arial" charset="0"/>
                <a:cs typeface="Arial" charset="0"/>
              </a:defRPr>
            </a:lvl3pPr>
            <a:lvl4pPr marL="1600200" indent="-228600" eaLnBrk="0" hangingPunct="0">
              <a:defRPr>
                <a:solidFill>
                  <a:schemeClr val="tx1"/>
                </a:solidFill>
                <a:latin typeface="Berlin Sans FB" charset="0"/>
                <a:ea typeface="Arial" charset="0"/>
                <a:cs typeface="Arial" charset="0"/>
              </a:defRPr>
            </a:lvl4pPr>
            <a:lvl5pPr marL="2057400" indent="-228600" eaLnBrk="0" hangingPunct="0">
              <a:defRPr>
                <a:solidFill>
                  <a:schemeClr val="tx1"/>
                </a:solidFill>
                <a:latin typeface="Berlin Sans FB" charset="0"/>
                <a:ea typeface="Arial" charset="0"/>
                <a:cs typeface="Arial" charset="0"/>
              </a:defRPr>
            </a:lvl5pPr>
            <a:lvl6pPr marL="2514600" indent="-228600" eaLnBrk="0" fontAlgn="base" hangingPunct="0">
              <a:spcBef>
                <a:spcPct val="0"/>
              </a:spcBef>
              <a:spcAft>
                <a:spcPct val="0"/>
              </a:spcAft>
              <a:defRPr>
                <a:solidFill>
                  <a:schemeClr val="tx1"/>
                </a:solidFill>
                <a:latin typeface="Berlin Sans FB" charset="0"/>
                <a:ea typeface="Arial" charset="0"/>
                <a:cs typeface="Arial" charset="0"/>
              </a:defRPr>
            </a:lvl6pPr>
            <a:lvl7pPr marL="2971800" indent="-228600" eaLnBrk="0" fontAlgn="base" hangingPunct="0">
              <a:spcBef>
                <a:spcPct val="0"/>
              </a:spcBef>
              <a:spcAft>
                <a:spcPct val="0"/>
              </a:spcAft>
              <a:defRPr>
                <a:solidFill>
                  <a:schemeClr val="tx1"/>
                </a:solidFill>
                <a:latin typeface="Berlin Sans FB" charset="0"/>
                <a:ea typeface="Arial" charset="0"/>
                <a:cs typeface="Arial" charset="0"/>
              </a:defRPr>
            </a:lvl7pPr>
            <a:lvl8pPr marL="3429000" indent="-228600" eaLnBrk="0" fontAlgn="base" hangingPunct="0">
              <a:spcBef>
                <a:spcPct val="0"/>
              </a:spcBef>
              <a:spcAft>
                <a:spcPct val="0"/>
              </a:spcAft>
              <a:defRPr>
                <a:solidFill>
                  <a:schemeClr val="tx1"/>
                </a:solidFill>
                <a:latin typeface="Berlin Sans FB" charset="0"/>
                <a:ea typeface="Arial" charset="0"/>
                <a:cs typeface="Arial" charset="0"/>
              </a:defRPr>
            </a:lvl8pPr>
            <a:lvl9pPr marL="3886200" indent="-228600" eaLnBrk="0" fontAlgn="base" hangingPunct="0">
              <a:spcBef>
                <a:spcPct val="0"/>
              </a:spcBef>
              <a:spcAft>
                <a:spcPct val="0"/>
              </a:spcAft>
              <a:defRPr>
                <a:solidFill>
                  <a:schemeClr val="tx1"/>
                </a:solidFill>
                <a:latin typeface="Berlin Sans FB" charset="0"/>
                <a:ea typeface="Arial" charset="0"/>
                <a:cs typeface="Arial" charset="0"/>
              </a:defRPr>
            </a:lvl9pPr>
          </a:lstStyle>
          <a:p>
            <a:pPr algn="ctr" eaLnBrk="1" hangingPunct="1">
              <a:spcBef>
                <a:spcPct val="50000"/>
              </a:spcBef>
            </a:pPr>
            <a:r>
              <a:rPr lang="en-US" sz="1200" i="1" dirty="0" smtClean="0"/>
              <a:t>MCU-PH </a:t>
            </a:r>
            <a:r>
              <a:rPr lang="en-US" sz="1200" i="1" dirty="0" err="1" smtClean="0"/>
              <a:t>Radiologie</a:t>
            </a:r>
            <a:r>
              <a:rPr lang="en-US" sz="1200" i="1" dirty="0" smtClean="0"/>
              <a:t> et </a:t>
            </a:r>
            <a:r>
              <a:rPr lang="en-US" sz="1200" i="1" dirty="0" err="1" smtClean="0"/>
              <a:t>Imagerie</a:t>
            </a:r>
            <a:r>
              <a:rPr lang="en-US" sz="1200" i="1" dirty="0" smtClean="0"/>
              <a:t> </a:t>
            </a:r>
            <a:r>
              <a:rPr lang="en-US" sz="1200" i="1" dirty="0" err="1" smtClean="0"/>
              <a:t>médicale</a:t>
            </a:r>
            <a:endParaRPr lang="en-US" sz="1200" i="1" dirty="0" smtClean="0"/>
          </a:p>
          <a:p>
            <a:pPr algn="ctr" eaLnBrk="1" hangingPunct="1">
              <a:spcBef>
                <a:spcPct val="50000"/>
              </a:spcBef>
            </a:pPr>
            <a:r>
              <a:rPr lang="en-US" sz="1200" i="1" dirty="0" err="1" smtClean="0"/>
              <a:t>Médecin</a:t>
            </a:r>
            <a:r>
              <a:rPr lang="en-US" sz="1200" i="1" dirty="0" smtClean="0"/>
              <a:t> </a:t>
            </a:r>
            <a:r>
              <a:rPr lang="en-US" sz="1200" i="1" dirty="0" err="1" smtClean="0"/>
              <a:t>correspondant</a:t>
            </a:r>
            <a:r>
              <a:rPr lang="en-US" sz="1200" i="1" dirty="0" smtClean="0"/>
              <a:t> </a:t>
            </a:r>
            <a:r>
              <a:rPr lang="en-US" sz="1200" i="1" dirty="0" err="1" smtClean="0"/>
              <a:t>qualité</a:t>
            </a:r>
            <a:r>
              <a:rPr lang="en-US" sz="1200" i="1" dirty="0" smtClean="0"/>
              <a:t> du P</a:t>
            </a:r>
            <a:r>
              <a:rPr lang="fr-FR" sz="1200" i="1" dirty="0" err="1" smtClean="0"/>
              <a:t>ôle</a:t>
            </a:r>
            <a:r>
              <a:rPr lang="fr-FR" sz="1200" i="1" dirty="0" smtClean="0"/>
              <a:t> d’imagerie – CHRU Nancy</a:t>
            </a:r>
            <a:endParaRPr lang="en-US" sz="1200" i="1" dirty="0"/>
          </a:p>
        </p:txBody>
      </p:sp>
      <p:pic>
        <p:nvPicPr>
          <p:cNvPr id="2" name="Imag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139700"/>
            <a:ext cx="1292733" cy="119248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Indicateur 1 : critères administratifs</a:t>
            </a:r>
            <a:endParaRPr lang="fr-FR" dirty="0"/>
          </a:p>
        </p:txBody>
      </p:sp>
      <p:sp>
        <p:nvSpPr>
          <p:cNvPr id="3" name="Espace réservé du contenu 2"/>
          <p:cNvSpPr>
            <a:spLocks noGrp="1"/>
          </p:cNvSpPr>
          <p:nvPr>
            <p:ph sz="quarter" idx="1"/>
          </p:nvPr>
        </p:nvSpPr>
        <p:spPr/>
        <p:txBody>
          <a:bodyPr/>
          <a:lstStyle/>
          <a:p>
            <a:pPr marL="514350" indent="-514350">
              <a:buFont typeface="+mj-lt"/>
              <a:buAutoNum type="arabicPeriod"/>
            </a:pPr>
            <a:r>
              <a:rPr lang="fr-FR" dirty="0" smtClean="0"/>
              <a:t>Identification du patient</a:t>
            </a:r>
          </a:p>
          <a:p>
            <a:pPr lvl="1"/>
            <a:r>
              <a:rPr lang="fr-FR" dirty="0" smtClean="0"/>
              <a:t>Nom de famille (usuel et/ou nom de jeune fille), prénom, sexe, date de naissance</a:t>
            </a:r>
          </a:p>
          <a:p>
            <a:pPr marL="514350" indent="-514350">
              <a:buFont typeface="+mj-lt"/>
              <a:buAutoNum type="arabicPeriod"/>
            </a:pPr>
            <a:r>
              <a:rPr lang="fr-FR" dirty="0" smtClean="0"/>
              <a:t>Nom du médecin demandeur</a:t>
            </a:r>
          </a:p>
          <a:p>
            <a:pPr marL="514350" indent="-514350">
              <a:buFont typeface="+mj-lt"/>
              <a:buAutoNum type="arabicPeriod"/>
            </a:pPr>
            <a:r>
              <a:rPr lang="fr-FR" dirty="0" smtClean="0"/>
              <a:t>Nom du radiologue</a:t>
            </a:r>
          </a:p>
          <a:p>
            <a:pPr marL="514350" indent="-514350">
              <a:buFont typeface="+mj-lt"/>
              <a:buAutoNum type="arabicPeriod"/>
            </a:pPr>
            <a:r>
              <a:rPr lang="fr-FR" dirty="0" smtClean="0"/>
              <a:t>Date de l’examen</a:t>
            </a:r>
          </a:p>
          <a:p>
            <a:pPr marL="514350" indent="-514350">
              <a:buFont typeface="+mj-lt"/>
              <a:buAutoNum type="arabicPeriod"/>
            </a:pPr>
            <a:r>
              <a:rPr lang="fr-FR" dirty="0" smtClean="0"/>
              <a:t>Date de saisie du CRR</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10</a:t>
            </a:fld>
            <a:endParaRPr lang="fr-FR"/>
          </a:p>
        </p:txBody>
      </p:sp>
    </p:spTree>
    <p:extLst>
      <p:ext uri="{BB962C8B-B14F-4D97-AF65-F5344CB8AC3E}">
        <p14:creationId xmlns:p14="http://schemas.microsoft.com/office/powerpoint/2010/main" val="339890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Indicateur 1 : critères techniques</a:t>
            </a:r>
            <a:endParaRPr lang="fr-FR" dirty="0"/>
          </a:p>
        </p:txBody>
      </p:sp>
      <p:sp>
        <p:nvSpPr>
          <p:cNvPr id="3" name="Espace réservé du contenu 2"/>
          <p:cNvSpPr>
            <a:spLocks noGrp="1"/>
          </p:cNvSpPr>
          <p:nvPr>
            <p:ph sz="quarter" idx="1"/>
          </p:nvPr>
        </p:nvSpPr>
        <p:spPr/>
        <p:txBody>
          <a:bodyPr/>
          <a:lstStyle/>
          <a:p>
            <a:pPr marL="514350" indent="-514350">
              <a:buFont typeface="+mj-lt"/>
              <a:buAutoNum type="arabicPeriod" startAt="6"/>
            </a:pPr>
            <a:r>
              <a:rPr lang="fr-FR" dirty="0" smtClean="0"/>
              <a:t>Appareillage utilisé</a:t>
            </a:r>
          </a:p>
          <a:p>
            <a:pPr lvl="1"/>
            <a:r>
              <a:rPr lang="fr-FR" dirty="0" smtClean="0"/>
              <a:t>Nom, marque, année de mise en service (sauf pour RX standard)</a:t>
            </a:r>
          </a:p>
          <a:p>
            <a:pPr marL="514350" indent="-514350">
              <a:buFont typeface="+mj-lt"/>
              <a:buAutoNum type="arabicPeriod" startAt="6"/>
            </a:pPr>
            <a:r>
              <a:rPr lang="fr-FR" dirty="0" smtClean="0"/>
              <a:t>Technique utilisée (CT ; IRM)</a:t>
            </a:r>
          </a:p>
          <a:p>
            <a:pPr marL="514350" indent="-514350">
              <a:buFont typeface="+mj-lt"/>
              <a:buAutoNum type="arabicPeriod" startAt="6"/>
            </a:pPr>
            <a:r>
              <a:rPr lang="fr-FR" dirty="0" smtClean="0"/>
              <a:t>Type de produit de contraste (si injection)</a:t>
            </a:r>
          </a:p>
          <a:p>
            <a:pPr marL="514350" indent="-514350">
              <a:buFont typeface="+mj-lt"/>
              <a:buAutoNum type="arabicPeriod" startAt="6"/>
            </a:pPr>
            <a:r>
              <a:rPr lang="fr-FR" dirty="0" smtClean="0"/>
              <a:t>Volume (si injection)</a:t>
            </a:r>
          </a:p>
          <a:p>
            <a:pPr marL="514350" indent="-514350">
              <a:buFont typeface="+mj-lt"/>
              <a:buAutoNum type="arabicPeriod" startAt="6"/>
            </a:pPr>
            <a:r>
              <a:rPr lang="fr-FR" dirty="0" smtClean="0"/>
              <a:t>Concentration (si injection)</a:t>
            </a:r>
          </a:p>
          <a:p>
            <a:pPr marL="514350" indent="-514350">
              <a:buFont typeface="+mj-lt"/>
              <a:buAutoNum type="arabicPeriod" startAt="6"/>
            </a:pPr>
            <a:r>
              <a:rPr lang="fr-FR" dirty="0" smtClean="0"/>
              <a:t>Dosimétrie (si radiations ionisantes)</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11</a:t>
            </a:fld>
            <a:endParaRPr lang="fr-FR"/>
          </a:p>
        </p:txBody>
      </p:sp>
    </p:spTree>
    <p:extLst>
      <p:ext uri="{BB962C8B-B14F-4D97-AF65-F5344CB8AC3E}">
        <p14:creationId xmlns:p14="http://schemas.microsoft.com/office/powerpoint/2010/main" val="798619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Indicateur 1 : critères cliniques</a:t>
            </a:r>
            <a:endParaRPr lang="fr-FR" dirty="0"/>
          </a:p>
        </p:txBody>
      </p:sp>
      <p:sp>
        <p:nvSpPr>
          <p:cNvPr id="3" name="Espace réservé du contenu 2"/>
          <p:cNvSpPr>
            <a:spLocks noGrp="1"/>
          </p:cNvSpPr>
          <p:nvPr>
            <p:ph sz="quarter" idx="1"/>
          </p:nvPr>
        </p:nvSpPr>
        <p:spPr/>
        <p:txBody>
          <a:bodyPr/>
          <a:lstStyle/>
          <a:p>
            <a:pPr marL="514350" indent="-514350">
              <a:buFont typeface="+mj-lt"/>
              <a:buAutoNum type="arabicPeriod" startAt="12"/>
            </a:pPr>
            <a:r>
              <a:rPr lang="fr-FR" dirty="0" smtClean="0"/>
              <a:t>Région anatomique explorée</a:t>
            </a:r>
          </a:p>
          <a:p>
            <a:pPr marL="514350" indent="-514350">
              <a:buFont typeface="+mj-lt"/>
              <a:buAutoNum type="arabicPeriod" startAt="12"/>
            </a:pPr>
            <a:r>
              <a:rPr lang="fr-FR" dirty="0" smtClean="0"/>
              <a:t>Indication</a:t>
            </a:r>
          </a:p>
          <a:p>
            <a:pPr lvl="1"/>
            <a:r>
              <a:rPr lang="fr-FR" u="sng" dirty="0" smtClean="0"/>
              <a:t>Résumé</a:t>
            </a:r>
            <a:r>
              <a:rPr lang="fr-FR" dirty="0" smtClean="0"/>
              <a:t> du problème clinique pour lequel l’examen a été demandé</a:t>
            </a:r>
          </a:p>
          <a:p>
            <a:pPr marL="514350" indent="-514350">
              <a:buFont typeface="+mj-lt"/>
              <a:buAutoNum type="arabicPeriod" startAt="12"/>
            </a:pPr>
            <a:r>
              <a:rPr lang="fr-FR" dirty="0" smtClean="0"/>
              <a:t>Résultats de l’examen</a:t>
            </a:r>
          </a:p>
          <a:p>
            <a:pPr marL="514350" indent="-514350">
              <a:buFont typeface="+mj-lt"/>
              <a:buAutoNum type="arabicPeriod" startAt="12"/>
            </a:pPr>
            <a:r>
              <a:rPr lang="fr-FR" dirty="0" smtClean="0"/>
              <a:t>Conclusion</a:t>
            </a:r>
          </a:p>
          <a:p>
            <a:pPr marL="514350" indent="-514350">
              <a:buFont typeface="+mj-lt"/>
              <a:buAutoNum type="arabicPeriod" startAt="12"/>
            </a:pPr>
            <a:r>
              <a:rPr lang="fr-FR" dirty="0" smtClean="0"/>
              <a:t>Recherche de la comparaison avec les examens antérieurs</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12</a:t>
            </a:fld>
            <a:endParaRPr lang="fr-FR"/>
          </a:p>
        </p:txBody>
      </p:sp>
    </p:spTree>
    <p:extLst>
      <p:ext uri="{BB962C8B-B14F-4D97-AF65-F5344CB8AC3E}">
        <p14:creationId xmlns:p14="http://schemas.microsoft.com/office/powerpoint/2010/main" val="1524340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Indicateur 1 : critères de validation</a:t>
            </a:r>
            <a:endParaRPr lang="fr-FR" dirty="0"/>
          </a:p>
        </p:txBody>
      </p:sp>
      <p:sp>
        <p:nvSpPr>
          <p:cNvPr id="3" name="Espace réservé du contenu 2"/>
          <p:cNvSpPr>
            <a:spLocks noGrp="1"/>
          </p:cNvSpPr>
          <p:nvPr>
            <p:ph sz="quarter" idx="1"/>
          </p:nvPr>
        </p:nvSpPr>
        <p:spPr/>
        <p:txBody>
          <a:bodyPr/>
          <a:lstStyle/>
          <a:p>
            <a:pPr marL="514350" indent="-514350">
              <a:buFont typeface="+mj-lt"/>
              <a:buAutoNum type="arabicPeriod" startAt="17"/>
            </a:pPr>
            <a:r>
              <a:rPr lang="fr-FR" dirty="0" smtClean="0"/>
              <a:t>Signature du </a:t>
            </a:r>
            <a:r>
              <a:rPr lang="fr-FR" dirty="0" err="1" smtClean="0"/>
              <a:t>valideur</a:t>
            </a:r>
            <a:endParaRPr lang="fr-FR" dirty="0" smtClean="0"/>
          </a:p>
          <a:p>
            <a:pPr lvl="1"/>
            <a:r>
              <a:rPr lang="fr-FR" dirty="0" smtClean="0"/>
              <a:t>Manuscrite ou électronique</a:t>
            </a:r>
          </a:p>
          <a:p>
            <a:pPr marL="514350" indent="-514350">
              <a:buFont typeface="+mj-lt"/>
              <a:buAutoNum type="arabicPeriod" startAt="17"/>
            </a:pPr>
            <a:r>
              <a:rPr lang="fr-FR" dirty="0" smtClean="0"/>
              <a:t>Date de validation du CRR</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13</a:t>
            </a:fld>
            <a:endParaRPr lang="fr-FR"/>
          </a:p>
        </p:txBody>
      </p:sp>
    </p:spTree>
    <p:extLst>
      <p:ext uri="{BB962C8B-B14F-4D97-AF65-F5344CB8AC3E}">
        <p14:creationId xmlns:p14="http://schemas.microsoft.com/office/powerpoint/2010/main" val="252291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Indicateur 1 : 18 items maximum</a:t>
            </a:r>
            <a:endParaRPr lang="fr-FR" dirty="0"/>
          </a:p>
        </p:txBody>
      </p:sp>
      <p:sp>
        <p:nvSpPr>
          <p:cNvPr id="3" name="Espace réservé du contenu 2"/>
          <p:cNvSpPr>
            <a:spLocks noGrp="1"/>
          </p:cNvSpPr>
          <p:nvPr>
            <p:ph sz="quarter" idx="1"/>
          </p:nvPr>
        </p:nvSpPr>
        <p:spPr/>
        <p:txBody>
          <a:bodyPr/>
          <a:lstStyle/>
          <a:p>
            <a:r>
              <a:rPr lang="fr-FR" dirty="0" smtClean="0"/>
              <a:t>Échographie : 13 items (+ injection ?)</a:t>
            </a:r>
          </a:p>
          <a:p>
            <a:r>
              <a:rPr lang="fr-FR" dirty="0" smtClean="0"/>
              <a:t>Scanner</a:t>
            </a:r>
          </a:p>
          <a:p>
            <a:pPr lvl="1"/>
            <a:r>
              <a:rPr lang="fr-FR" dirty="0" smtClean="0"/>
              <a:t>sans IV : 15 items</a:t>
            </a:r>
          </a:p>
          <a:p>
            <a:pPr lvl="1"/>
            <a:r>
              <a:rPr lang="fr-FR" dirty="0" smtClean="0"/>
              <a:t>avec IV : 18 items</a:t>
            </a:r>
          </a:p>
          <a:p>
            <a:r>
              <a:rPr lang="fr-FR" dirty="0" smtClean="0"/>
              <a:t>IRM</a:t>
            </a:r>
          </a:p>
          <a:p>
            <a:pPr lvl="1"/>
            <a:r>
              <a:rPr lang="fr-FR" dirty="0"/>
              <a:t>sans IV : </a:t>
            </a:r>
            <a:r>
              <a:rPr lang="fr-FR" dirty="0" smtClean="0"/>
              <a:t>14 items</a:t>
            </a:r>
            <a:endParaRPr lang="fr-FR" dirty="0"/>
          </a:p>
          <a:p>
            <a:pPr lvl="1"/>
            <a:r>
              <a:rPr lang="fr-FR" dirty="0"/>
              <a:t>avec IV : </a:t>
            </a:r>
            <a:r>
              <a:rPr lang="fr-FR" dirty="0" smtClean="0"/>
              <a:t>16 items</a:t>
            </a:r>
          </a:p>
          <a:p>
            <a:r>
              <a:rPr lang="fr-FR" dirty="0" err="1" smtClean="0"/>
              <a:t>Rx</a:t>
            </a:r>
            <a:r>
              <a:rPr lang="fr-FR" dirty="0" smtClean="0"/>
              <a:t> standard : 14 items</a:t>
            </a:r>
          </a:p>
          <a:p>
            <a:pPr lvl="1"/>
            <a:r>
              <a:rPr lang="fr-FR" dirty="0" smtClean="0"/>
              <a:t>À l’exclusion dans </a:t>
            </a:r>
            <a:r>
              <a:rPr lang="fr-FR" dirty="0" err="1" smtClean="0"/>
              <a:t>Rx</a:t>
            </a:r>
            <a:r>
              <a:rPr lang="fr-FR" dirty="0" smtClean="0"/>
              <a:t> réalisées chez des patients hospitalisés</a:t>
            </a:r>
            <a:endParaRPr lang="fr-FR" dirty="0"/>
          </a:p>
          <a:p>
            <a:pPr lvl="2"/>
            <a:endParaRPr lang="fr-FR" dirty="0" smtClean="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14</a:t>
            </a:fld>
            <a:endParaRPr lang="fr-FR"/>
          </a:p>
        </p:txBody>
      </p:sp>
    </p:spTree>
    <p:extLst>
      <p:ext uri="{BB962C8B-B14F-4D97-AF65-F5344CB8AC3E}">
        <p14:creationId xmlns:p14="http://schemas.microsoft.com/office/powerpoint/2010/main" val="1547408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Étude 2014</a:t>
            </a:r>
            <a:endParaRPr lang="fr-FR" dirty="0"/>
          </a:p>
        </p:txBody>
      </p:sp>
      <p:sp>
        <p:nvSpPr>
          <p:cNvPr id="3" name="Espace réservé du contenu 2"/>
          <p:cNvSpPr>
            <a:spLocks noGrp="1"/>
          </p:cNvSpPr>
          <p:nvPr>
            <p:ph sz="quarter" idx="1"/>
          </p:nvPr>
        </p:nvSpPr>
        <p:spPr/>
        <p:txBody>
          <a:bodyPr/>
          <a:lstStyle/>
          <a:p>
            <a:r>
              <a:rPr lang="fr-FR" dirty="0" smtClean="0"/>
              <a:t>Enqu</a:t>
            </a:r>
            <a:r>
              <a:rPr lang="fr-FR" dirty="0" smtClean="0"/>
              <a:t>ête rétrospective par échantillonnage</a:t>
            </a:r>
          </a:p>
          <a:p>
            <a:pPr lvl="1"/>
            <a:r>
              <a:rPr lang="fr-FR" dirty="0" smtClean="0"/>
              <a:t>49 établissement de santé</a:t>
            </a:r>
          </a:p>
          <a:p>
            <a:pPr lvl="1"/>
            <a:r>
              <a:rPr lang="fr-FR" dirty="0" smtClean="0"/>
              <a:t>Tirages au sort (SIH, SIR)</a:t>
            </a:r>
          </a:p>
          <a:p>
            <a:pPr lvl="2"/>
            <a:r>
              <a:rPr lang="fr-FR" dirty="0" smtClean="0"/>
              <a:t>130 échographies</a:t>
            </a:r>
          </a:p>
          <a:p>
            <a:pPr lvl="2"/>
            <a:r>
              <a:rPr lang="fr-FR" dirty="0" smtClean="0"/>
              <a:t>130 scanners</a:t>
            </a:r>
          </a:p>
          <a:p>
            <a:pPr lvl="2"/>
            <a:r>
              <a:rPr lang="fr-FR" dirty="0" smtClean="0"/>
              <a:t>130 IRM</a:t>
            </a:r>
          </a:p>
          <a:p>
            <a:pPr lvl="2"/>
            <a:r>
              <a:rPr lang="fr-FR" dirty="0" smtClean="0"/>
              <a:t>50 </a:t>
            </a:r>
            <a:r>
              <a:rPr lang="fr-FR" dirty="0" err="1" smtClean="0"/>
              <a:t>Rx</a:t>
            </a:r>
            <a:r>
              <a:rPr lang="fr-FR" dirty="0" smtClean="0"/>
              <a:t> standards</a:t>
            </a:r>
          </a:p>
          <a:p>
            <a:pPr lvl="2"/>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15</a:t>
            </a:fld>
            <a:endParaRPr lang="fr-FR"/>
          </a:p>
        </p:txBody>
      </p:sp>
      <p:pic>
        <p:nvPicPr>
          <p:cNvPr id="7" name="Image 6"/>
          <p:cNvPicPr>
            <a:picLocks noChangeAspect="1"/>
          </p:cNvPicPr>
          <p:nvPr/>
        </p:nvPicPr>
        <p:blipFill>
          <a:blip r:embed="rId2"/>
          <a:stretch>
            <a:fillRect/>
          </a:stretch>
        </p:blipFill>
        <p:spPr>
          <a:xfrm>
            <a:off x="749300" y="4365104"/>
            <a:ext cx="7645400" cy="1536700"/>
          </a:xfrm>
          <a:prstGeom prst="rect">
            <a:avLst/>
          </a:prstGeom>
        </p:spPr>
      </p:pic>
    </p:spTree>
    <p:extLst>
      <p:ext uri="{BB962C8B-B14F-4D97-AF65-F5344CB8AC3E}">
        <p14:creationId xmlns:p14="http://schemas.microsoft.com/office/powerpoint/2010/main" val="10553823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Résultats étude 2014</a:t>
            </a:r>
            <a:endParaRPr lang="fr-FR" dirty="0"/>
          </a:p>
        </p:txBody>
      </p:sp>
      <p:sp>
        <p:nvSpPr>
          <p:cNvPr id="3" name="Espace réservé du contenu 2"/>
          <p:cNvSpPr>
            <a:spLocks noGrp="1"/>
          </p:cNvSpPr>
          <p:nvPr>
            <p:ph sz="quarter" idx="1"/>
          </p:nvPr>
        </p:nvSpPr>
        <p:spPr/>
        <p:txBody>
          <a:bodyPr/>
          <a:lstStyle/>
          <a:p>
            <a:r>
              <a:rPr lang="fr-FR" dirty="0" smtClean="0"/>
              <a:t>8751 examens</a:t>
            </a:r>
          </a:p>
          <a:p>
            <a:pPr lvl="1"/>
            <a:r>
              <a:rPr lang="fr-FR" dirty="0" smtClean="0"/>
              <a:t>8673 analysés</a:t>
            </a:r>
          </a:p>
          <a:p>
            <a:pPr lvl="2"/>
            <a:r>
              <a:rPr lang="fr-FR" dirty="0" smtClean="0"/>
              <a:t>2189 échographies</a:t>
            </a:r>
          </a:p>
          <a:p>
            <a:pPr lvl="2"/>
            <a:r>
              <a:rPr lang="fr-FR" dirty="0" smtClean="0"/>
              <a:t>2948 scanners</a:t>
            </a:r>
          </a:p>
          <a:p>
            <a:pPr lvl="2"/>
            <a:r>
              <a:rPr lang="fr-FR" dirty="0" smtClean="0"/>
              <a:t>1200 IRM</a:t>
            </a:r>
          </a:p>
          <a:p>
            <a:pPr lvl="2"/>
            <a:r>
              <a:rPr lang="fr-FR" dirty="0" smtClean="0"/>
              <a:t>2338 </a:t>
            </a:r>
            <a:r>
              <a:rPr lang="fr-FR" dirty="0" err="1" smtClean="0"/>
              <a:t>Rx</a:t>
            </a:r>
            <a:r>
              <a:rPr lang="fr-FR" dirty="0" smtClean="0"/>
              <a:t> standards</a:t>
            </a:r>
          </a:p>
          <a:p>
            <a:pPr lvl="1"/>
            <a:endParaRPr lang="fr-FR" dirty="0"/>
          </a:p>
          <a:p>
            <a:r>
              <a:rPr lang="fr-FR" dirty="0" smtClean="0"/>
              <a:t>Questionnaire de faisabilité</a:t>
            </a:r>
          </a:p>
          <a:p>
            <a:pPr lvl="1"/>
            <a:r>
              <a:rPr lang="fr-FR" dirty="0" smtClean="0"/>
              <a:t>43/49 réponses</a:t>
            </a:r>
          </a:p>
          <a:p>
            <a:pPr lvl="1"/>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16</a:t>
            </a:fld>
            <a:endParaRPr lang="fr-FR"/>
          </a:p>
        </p:txBody>
      </p:sp>
      <p:pic>
        <p:nvPicPr>
          <p:cNvPr id="7" name="Image 6"/>
          <p:cNvPicPr>
            <a:picLocks noChangeAspect="1"/>
          </p:cNvPicPr>
          <p:nvPr/>
        </p:nvPicPr>
        <p:blipFill>
          <a:blip r:embed="rId2"/>
          <a:stretch>
            <a:fillRect/>
          </a:stretch>
        </p:blipFill>
        <p:spPr>
          <a:xfrm>
            <a:off x="3419872" y="4400540"/>
            <a:ext cx="4495800" cy="1790700"/>
          </a:xfrm>
          <a:prstGeom prst="rect">
            <a:avLst/>
          </a:prstGeom>
        </p:spPr>
      </p:pic>
    </p:spTree>
    <p:extLst>
      <p:ext uri="{BB962C8B-B14F-4D97-AF65-F5344CB8AC3E}">
        <p14:creationId xmlns:p14="http://schemas.microsoft.com/office/powerpoint/2010/main" val="794411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Résultats étude 2014 : US, CT, IRM</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17</a:t>
            </a:fld>
            <a:endParaRPr lang="fr-FR"/>
          </a:p>
        </p:txBody>
      </p:sp>
      <p:pic>
        <p:nvPicPr>
          <p:cNvPr id="7" name="Image 6"/>
          <p:cNvPicPr>
            <a:picLocks noChangeAspect="1"/>
          </p:cNvPicPr>
          <p:nvPr/>
        </p:nvPicPr>
        <p:blipFill>
          <a:blip r:embed="rId2"/>
          <a:stretch>
            <a:fillRect/>
          </a:stretch>
        </p:blipFill>
        <p:spPr>
          <a:xfrm>
            <a:off x="323528" y="1200189"/>
            <a:ext cx="7670800" cy="1625600"/>
          </a:xfrm>
          <a:prstGeom prst="rect">
            <a:avLst/>
          </a:prstGeom>
        </p:spPr>
      </p:pic>
      <p:pic>
        <p:nvPicPr>
          <p:cNvPr id="8" name="Image 7"/>
          <p:cNvPicPr>
            <a:picLocks noChangeAspect="1"/>
          </p:cNvPicPr>
          <p:nvPr/>
        </p:nvPicPr>
        <p:blipFill>
          <a:blip r:embed="rId3"/>
          <a:stretch>
            <a:fillRect/>
          </a:stretch>
        </p:blipFill>
        <p:spPr>
          <a:xfrm>
            <a:off x="4717962" y="3005412"/>
            <a:ext cx="4421864" cy="3127854"/>
          </a:xfrm>
          <a:prstGeom prst="rect">
            <a:avLst/>
          </a:prstGeom>
        </p:spPr>
      </p:pic>
      <p:pic>
        <p:nvPicPr>
          <p:cNvPr id="9" name="Image 8"/>
          <p:cNvPicPr>
            <a:picLocks noChangeAspect="1"/>
          </p:cNvPicPr>
          <p:nvPr/>
        </p:nvPicPr>
        <p:blipFill>
          <a:blip r:embed="rId4"/>
          <a:stretch>
            <a:fillRect/>
          </a:stretch>
        </p:blipFill>
        <p:spPr>
          <a:xfrm>
            <a:off x="66164" y="2893128"/>
            <a:ext cx="4793868" cy="2997161"/>
          </a:xfrm>
          <a:prstGeom prst="rect">
            <a:avLst/>
          </a:prstGeom>
        </p:spPr>
      </p:pic>
    </p:spTree>
    <p:extLst>
      <p:ext uri="{BB962C8B-B14F-4D97-AF65-F5344CB8AC3E}">
        <p14:creationId xmlns:p14="http://schemas.microsoft.com/office/powerpoint/2010/main" val="1598482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Résultats étude 2014 </a:t>
            </a:r>
            <a:r>
              <a:rPr lang="fr-FR" dirty="0" smtClean="0"/>
              <a:t>: </a:t>
            </a:r>
            <a:r>
              <a:rPr lang="fr-FR" dirty="0" err="1" smtClean="0"/>
              <a:t>Rx</a:t>
            </a:r>
            <a:r>
              <a:rPr lang="fr-FR" dirty="0" smtClean="0"/>
              <a:t> standards</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18</a:t>
            </a:fld>
            <a:endParaRPr lang="fr-FR"/>
          </a:p>
        </p:txBody>
      </p:sp>
      <p:pic>
        <p:nvPicPr>
          <p:cNvPr id="7" name="Image 6"/>
          <p:cNvPicPr>
            <a:picLocks noChangeAspect="1"/>
          </p:cNvPicPr>
          <p:nvPr/>
        </p:nvPicPr>
        <p:blipFill>
          <a:blip r:embed="rId2"/>
          <a:stretch>
            <a:fillRect/>
          </a:stretch>
        </p:blipFill>
        <p:spPr>
          <a:xfrm>
            <a:off x="251520" y="1124744"/>
            <a:ext cx="7344816" cy="1591980"/>
          </a:xfrm>
          <a:prstGeom prst="rect">
            <a:avLst/>
          </a:prstGeom>
        </p:spPr>
      </p:pic>
      <p:pic>
        <p:nvPicPr>
          <p:cNvPr id="8" name="Image 7"/>
          <p:cNvPicPr>
            <a:picLocks noChangeAspect="1"/>
          </p:cNvPicPr>
          <p:nvPr/>
        </p:nvPicPr>
        <p:blipFill>
          <a:blip r:embed="rId3"/>
          <a:stretch>
            <a:fillRect/>
          </a:stretch>
        </p:blipFill>
        <p:spPr>
          <a:xfrm>
            <a:off x="4529758" y="3212976"/>
            <a:ext cx="4609968" cy="3148695"/>
          </a:xfrm>
          <a:prstGeom prst="rect">
            <a:avLst/>
          </a:prstGeom>
        </p:spPr>
      </p:pic>
      <p:pic>
        <p:nvPicPr>
          <p:cNvPr id="9" name="Image 8"/>
          <p:cNvPicPr>
            <a:picLocks noChangeAspect="1"/>
          </p:cNvPicPr>
          <p:nvPr/>
        </p:nvPicPr>
        <p:blipFill>
          <a:blip r:embed="rId4"/>
          <a:stretch>
            <a:fillRect/>
          </a:stretch>
        </p:blipFill>
        <p:spPr>
          <a:xfrm>
            <a:off x="0" y="2597983"/>
            <a:ext cx="4771504" cy="1335073"/>
          </a:xfrm>
          <a:prstGeom prst="rect">
            <a:avLst/>
          </a:prstGeom>
        </p:spPr>
      </p:pic>
    </p:spTree>
    <p:extLst>
      <p:ext uri="{BB962C8B-B14F-4D97-AF65-F5344CB8AC3E}">
        <p14:creationId xmlns:p14="http://schemas.microsoft.com/office/powerpoint/2010/main" val="1835183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Conformité du CRR : points clés</a:t>
            </a:r>
            <a:endParaRPr lang="fr-FR" dirty="0"/>
          </a:p>
        </p:txBody>
      </p:sp>
      <p:sp>
        <p:nvSpPr>
          <p:cNvPr id="3" name="Espace réservé du contenu 2"/>
          <p:cNvSpPr>
            <a:spLocks noGrp="1"/>
          </p:cNvSpPr>
          <p:nvPr>
            <p:ph sz="quarter" idx="1"/>
          </p:nvPr>
        </p:nvSpPr>
        <p:spPr/>
        <p:txBody>
          <a:bodyPr/>
          <a:lstStyle/>
          <a:p>
            <a:r>
              <a:rPr lang="fr-FR" dirty="0" smtClean="0"/>
              <a:t>Critères administratifs, techniques et « cliniques »</a:t>
            </a:r>
          </a:p>
          <a:p>
            <a:r>
              <a:rPr lang="fr-FR" dirty="0" smtClean="0"/>
              <a:t>Pas d’analyse de la pertinence</a:t>
            </a:r>
          </a:p>
          <a:p>
            <a:pPr lvl="1"/>
            <a:r>
              <a:rPr lang="fr-FR" dirty="0" smtClean="0"/>
              <a:t>Double lecture</a:t>
            </a:r>
          </a:p>
          <a:p>
            <a:pPr lvl="1"/>
            <a:r>
              <a:rPr lang="fr-FR" dirty="0" smtClean="0"/>
              <a:t>Impact sur la prise en charge du patient</a:t>
            </a:r>
          </a:p>
          <a:p>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19</a:t>
            </a:fld>
            <a:endParaRPr lang="fr-FR"/>
          </a:p>
        </p:txBody>
      </p:sp>
    </p:spTree>
    <p:extLst>
      <p:ext uri="{BB962C8B-B14F-4D97-AF65-F5344CB8AC3E}">
        <p14:creationId xmlns:p14="http://schemas.microsoft.com/office/powerpoint/2010/main" val="801973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2</a:t>
            </a:fld>
            <a:endParaRPr lang="fr-FR"/>
          </a:p>
        </p:txBody>
      </p:sp>
      <p:pic>
        <p:nvPicPr>
          <p:cNvPr id="7" name="Image 6"/>
          <p:cNvPicPr>
            <a:picLocks noChangeAspect="1"/>
          </p:cNvPicPr>
          <p:nvPr/>
        </p:nvPicPr>
        <p:blipFill>
          <a:blip r:embed="rId2"/>
          <a:stretch>
            <a:fillRect/>
          </a:stretch>
        </p:blipFill>
        <p:spPr>
          <a:xfrm>
            <a:off x="612775" y="1431676"/>
            <a:ext cx="7918450" cy="2105232"/>
          </a:xfrm>
          <a:prstGeom prst="rect">
            <a:avLst/>
          </a:prstGeom>
        </p:spPr>
      </p:pic>
      <p:pic>
        <p:nvPicPr>
          <p:cNvPr id="8" name="Image 7"/>
          <p:cNvPicPr>
            <a:picLocks noChangeAspect="1"/>
          </p:cNvPicPr>
          <p:nvPr/>
        </p:nvPicPr>
        <p:blipFill>
          <a:blip r:embed="rId3"/>
          <a:stretch>
            <a:fillRect/>
          </a:stretch>
        </p:blipFill>
        <p:spPr>
          <a:xfrm>
            <a:off x="1259632" y="3576642"/>
            <a:ext cx="6502792" cy="2715760"/>
          </a:xfrm>
          <a:prstGeom prst="rect">
            <a:avLst/>
          </a:prstGeom>
        </p:spPr>
      </p:pic>
    </p:spTree>
    <p:extLst>
      <p:ext uri="{BB962C8B-B14F-4D97-AF65-F5344CB8AC3E}">
        <p14:creationId xmlns:p14="http://schemas.microsoft.com/office/powerpoint/2010/main" val="775218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Rédaction du CRR</a:t>
            </a:r>
            <a:endParaRPr lang="fr-FR" dirty="0"/>
          </a:p>
        </p:txBody>
      </p:sp>
      <p:sp>
        <p:nvSpPr>
          <p:cNvPr id="3" name="Espace réservé du contenu 2"/>
          <p:cNvSpPr>
            <a:spLocks noGrp="1"/>
          </p:cNvSpPr>
          <p:nvPr>
            <p:ph sz="quarter" idx="1"/>
          </p:nvPr>
        </p:nvSpPr>
        <p:spPr/>
        <p:txBody>
          <a:bodyPr/>
          <a:lstStyle/>
          <a:p>
            <a:r>
              <a:rPr lang="fr-FR" dirty="0" smtClean="0"/>
              <a:t>Identification du patient</a:t>
            </a:r>
          </a:p>
          <a:p>
            <a:r>
              <a:rPr lang="fr-FR" dirty="0" smtClean="0"/>
              <a:t>Indications</a:t>
            </a:r>
          </a:p>
          <a:p>
            <a:r>
              <a:rPr lang="fr-FR" dirty="0" smtClean="0"/>
              <a:t>Techniques</a:t>
            </a:r>
          </a:p>
          <a:p>
            <a:r>
              <a:rPr lang="fr-FR" dirty="0" smtClean="0"/>
              <a:t>Résultats</a:t>
            </a:r>
          </a:p>
          <a:p>
            <a:pPr lvl="1"/>
            <a:r>
              <a:rPr lang="fr-FR" dirty="0" smtClean="0"/>
              <a:t>Description analytique des images observées</a:t>
            </a:r>
          </a:p>
          <a:p>
            <a:r>
              <a:rPr lang="fr-FR" dirty="0" smtClean="0"/>
              <a:t>Synthèse et conclusion</a:t>
            </a:r>
          </a:p>
          <a:p>
            <a:pPr lvl="1"/>
            <a:r>
              <a:rPr lang="fr-FR" dirty="0" smtClean="0"/>
              <a:t>= réponse à la question posée</a:t>
            </a:r>
          </a:p>
          <a:p>
            <a:pPr lvl="2"/>
            <a:r>
              <a:rPr lang="fr-FR" dirty="0" smtClean="0"/>
              <a:t>Diagnostic ou gamme diagnostique ; CAT éventuelle (selon compétences du médecin demandeur et du radiologue)</a:t>
            </a:r>
          </a:p>
          <a:p>
            <a:pPr lvl="1"/>
            <a:r>
              <a:rPr lang="fr-FR" dirty="0" smtClean="0"/>
              <a:t>Éviter les redondances avec le chapitre résultats</a:t>
            </a:r>
          </a:p>
          <a:p>
            <a:pPr lvl="1"/>
            <a:endParaRPr lang="fr-FR" dirty="0" smtClean="0"/>
          </a:p>
          <a:p>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20</a:t>
            </a:fld>
            <a:endParaRPr lang="fr-FR"/>
          </a:p>
        </p:txBody>
      </p:sp>
    </p:spTree>
    <p:extLst>
      <p:ext uri="{BB962C8B-B14F-4D97-AF65-F5344CB8AC3E}">
        <p14:creationId xmlns:p14="http://schemas.microsoft.com/office/powerpoint/2010/main" val="8636334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 du CRR</a:t>
            </a:r>
            <a:endParaRPr lang="fr-FR" dirty="0"/>
          </a:p>
        </p:txBody>
      </p:sp>
      <p:sp>
        <p:nvSpPr>
          <p:cNvPr id="3" name="Espace réservé du contenu 2"/>
          <p:cNvSpPr>
            <a:spLocks noGrp="1"/>
          </p:cNvSpPr>
          <p:nvPr>
            <p:ph sz="quarter" idx="1"/>
          </p:nvPr>
        </p:nvSpPr>
        <p:spPr/>
        <p:txBody>
          <a:bodyPr/>
          <a:lstStyle/>
          <a:p>
            <a:r>
              <a:rPr lang="fr-FR" b="1" dirty="0" smtClean="0"/>
              <a:t>Transcription écrite</a:t>
            </a:r>
            <a:r>
              <a:rPr lang="fr-FR" dirty="0" smtClean="0"/>
              <a:t>, en termes clairs et sans ambiguïté</a:t>
            </a:r>
            <a:r>
              <a:rPr lang="fr-FR" dirty="0" smtClean="0"/>
              <a:t>, </a:t>
            </a:r>
            <a:r>
              <a:rPr lang="fr-FR" b="1" dirty="0" smtClean="0"/>
              <a:t>et transmission</a:t>
            </a:r>
            <a:r>
              <a:rPr lang="fr-FR" dirty="0" smtClean="0"/>
              <a:t>, des </a:t>
            </a:r>
            <a:r>
              <a:rPr lang="fr-FR" b="1" dirty="0" smtClean="0"/>
              <a:t>différentes étapes </a:t>
            </a:r>
            <a:r>
              <a:rPr lang="fr-FR" dirty="0" smtClean="0"/>
              <a:t>de l’examen radiologique : indications, techniques de réalisation, résultats, synthèse et conclusion médicale</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3</a:t>
            </a:fld>
            <a:endParaRPr lang="fr-FR"/>
          </a:p>
        </p:txBody>
      </p:sp>
    </p:spTree>
    <p:extLst>
      <p:ext uri="{BB962C8B-B14F-4D97-AF65-F5344CB8AC3E}">
        <p14:creationId xmlns:p14="http://schemas.microsoft.com/office/powerpoint/2010/main" val="211070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généraux d’un CRR</a:t>
            </a:r>
            <a:endParaRPr lang="fr-FR" dirty="0"/>
          </a:p>
        </p:txBody>
      </p:sp>
      <p:sp>
        <p:nvSpPr>
          <p:cNvPr id="3" name="Espace réservé du contenu 2"/>
          <p:cNvSpPr>
            <a:spLocks noGrp="1"/>
          </p:cNvSpPr>
          <p:nvPr>
            <p:ph sz="quarter" idx="1"/>
          </p:nvPr>
        </p:nvSpPr>
        <p:spPr/>
        <p:txBody>
          <a:bodyPr/>
          <a:lstStyle/>
          <a:p>
            <a:r>
              <a:rPr lang="fr-FR" dirty="0" smtClean="0"/>
              <a:t>Répondre à l’objectif de communication des résultats de l’examen radiologique demandé</a:t>
            </a:r>
          </a:p>
          <a:p>
            <a:r>
              <a:rPr lang="fr-FR" dirty="0" smtClean="0"/>
              <a:t>Fournir une trace écrit de l’acte radiologique ayant notamment une valeur médico-légale</a:t>
            </a:r>
          </a:p>
          <a:p>
            <a:r>
              <a:rPr lang="fr-FR" dirty="0" smtClean="0"/>
              <a:t>Valoriser l’acte radiologique en tant qu’acte médical, dans la prise en charge d’un patient</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4</a:t>
            </a:fld>
            <a:endParaRPr lang="fr-FR"/>
          </a:p>
        </p:txBody>
      </p:sp>
    </p:spTree>
    <p:extLst>
      <p:ext uri="{BB962C8B-B14F-4D97-AF65-F5344CB8AC3E}">
        <p14:creationId xmlns:p14="http://schemas.microsoft.com/office/powerpoint/2010/main" val="1778727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Obligations réglementaires (1)</a:t>
            </a:r>
            <a:endParaRPr lang="fr-FR" dirty="0"/>
          </a:p>
        </p:txBody>
      </p:sp>
      <p:sp>
        <p:nvSpPr>
          <p:cNvPr id="3" name="Espace réservé du contenu 2"/>
          <p:cNvSpPr>
            <a:spLocks noGrp="1"/>
          </p:cNvSpPr>
          <p:nvPr>
            <p:ph sz="quarter" idx="1"/>
          </p:nvPr>
        </p:nvSpPr>
        <p:spPr/>
        <p:txBody>
          <a:bodyPr/>
          <a:lstStyle/>
          <a:p>
            <a:r>
              <a:rPr lang="fr-FR" dirty="0" smtClean="0"/>
              <a:t>Le CRR fait partie intégrante de l’acte d’imagerie médicale et est donc à ce titre indispensable et obligatoire.</a:t>
            </a:r>
          </a:p>
          <a:p>
            <a:r>
              <a:rPr lang="fr-FR" dirty="0" smtClean="0"/>
              <a:t>L’absence d’interprétation ne permet pas la cotation de l’acte et serait essentiellement constitutive d’une imprudence condamnable par les tribunaux en cas de problèmes résultats d’une mauvaise interprétation par d’autres médecins des clichés non interprétés</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5</a:t>
            </a:fld>
            <a:endParaRPr lang="fr-FR"/>
          </a:p>
        </p:txBody>
      </p:sp>
    </p:spTree>
    <p:extLst>
      <p:ext uri="{BB962C8B-B14F-4D97-AF65-F5344CB8AC3E}">
        <p14:creationId xmlns:p14="http://schemas.microsoft.com/office/powerpoint/2010/main" val="378154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Obligations réglementaires </a:t>
            </a:r>
            <a:r>
              <a:rPr lang="fr-FR" dirty="0" smtClean="0"/>
              <a:t>(2)</a:t>
            </a:r>
            <a:endParaRPr lang="fr-FR" dirty="0"/>
          </a:p>
        </p:txBody>
      </p:sp>
      <p:sp>
        <p:nvSpPr>
          <p:cNvPr id="3" name="Espace réservé du contenu 2"/>
          <p:cNvSpPr>
            <a:spLocks noGrp="1"/>
          </p:cNvSpPr>
          <p:nvPr>
            <p:ph sz="quarter" idx="1"/>
          </p:nvPr>
        </p:nvSpPr>
        <p:spPr/>
        <p:txBody>
          <a:bodyPr/>
          <a:lstStyle/>
          <a:p>
            <a:r>
              <a:rPr lang="fr-FR" dirty="0" smtClean="0"/>
              <a:t>La communication des résultats doit obéir à certaines règles incontournables :</a:t>
            </a:r>
          </a:p>
          <a:p>
            <a:pPr lvl="1"/>
            <a:r>
              <a:rPr lang="fr-FR" dirty="0" smtClean="0"/>
              <a:t>Le CRR doit </a:t>
            </a:r>
            <a:r>
              <a:rPr lang="fr-FR" dirty="0" smtClean="0"/>
              <a:t>être </a:t>
            </a:r>
            <a:r>
              <a:rPr lang="fr-FR" u="sng" dirty="0" smtClean="0"/>
              <a:t>remis au malade </a:t>
            </a:r>
            <a:r>
              <a:rPr lang="fr-FR" dirty="0" smtClean="0"/>
              <a:t>en pratique libérale. En milieu hospitalier, privé ou public, il est </a:t>
            </a:r>
            <a:r>
              <a:rPr lang="fr-FR" u="sng" dirty="0" smtClean="0"/>
              <a:t>intégré dans le dossier d’hospitalisation du patient </a:t>
            </a:r>
            <a:r>
              <a:rPr lang="fr-FR" dirty="0" smtClean="0"/>
              <a:t>auquel celui-ci a désormais directement accès</a:t>
            </a:r>
          </a:p>
          <a:p>
            <a:pPr lvl="1"/>
            <a:r>
              <a:rPr lang="fr-FR" dirty="0" smtClean="0"/>
              <a:t>L’information du </a:t>
            </a:r>
            <a:r>
              <a:rPr lang="fr-FR" u="sng" dirty="0" smtClean="0"/>
              <a:t>médecin traitant et de tous les médecins demandeurs (dont la liste doit être demandée au patient) </a:t>
            </a:r>
            <a:r>
              <a:rPr lang="fr-FR" dirty="0" smtClean="0"/>
              <a:t>est également obligatoire et le radiologue doit s’assurer de la </a:t>
            </a:r>
            <a:r>
              <a:rPr lang="fr-FR" u="sng" dirty="0" smtClean="0"/>
              <a:t>transmission de son compte rendu et de sa bonne réception</a:t>
            </a:r>
            <a:r>
              <a:rPr lang="fr-FR" dirty="0" smtClean="0"/>
              <a:t> (CNO 30/11/2004)</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6</a:t>
            </a:fld>
            <a:endParaRPr lang="fr-FR"/>
          </a:p>
        </p:txBody>
      </p:sp>
    </p:spTree>
    <p:extLst>
      <p:ext uri="{BB962C8B-B14F-4D97-AF65-F5344CB8AC3E}">
        <p14:creationId xmlns:p14="http://schemas.microsoft.com/office/powerpoint/2010/main" val="7080645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Échanges d’informations</a:t>
            </a:r>
            <a:endParaRPr lang="fr-FR" dirty="0"/>
          </a:p>
        </p:txBody>
      </p:sp>
      <p:sp>
        <p:nvSpPr>
          <p:cNvPr id="3" name="Espace réservé du contenu 2"/>
          <p:cNvSpPr>
            <a:spLocks noGrp="1"/>
          </p:cNvSpPr>
          <p:nvPr>
            <p:ph sz="quarter" idx="1"/>
          </p:nvPr>
        </p:nvSpPr>
        <p:spPr/>
        <p:txBody>
          <a:bodyPr/>
          <a:lstStyle/>
          <a:p>
            <a:r>
              <a:rPr lang="fr-FR" dirty="0" smtClean="0"/>
              <a:t>Dans les 2 sens : demande écrite et CRR écrit (sauf urgence…)</a:t>
            </a:r>
          </a:p>
          <a:p>
            <a:pPr lvl="1"/>
            <a:r>
              <a:rPr lang="fr-FR" dirty="0" smtClean="0"/>
              <a:t>« Aucun acte exposant aux rayonnements ionisants ne peut </a:t>
            </a:r>
            <a:r>
              <a:rPr lang="fr-FR" dirty="0" smtClean="0"/>
              <a:t>être appliqué sans un échange préalable d’information écrit entre le demandeur et le réalisateur de l’acte » </a:t>
            </a:r>
            <a:r>
              <a:rPr lang="fr-FR" i="1" dirty="0" smtClean="0"/>
              <a:t>(</a:t>
            </a:r>
            <a:r>
              <a:rPr lang="fr-FR" sz="2000" i="1" dirty="0" smtClean="0"/>
              <a:t>Décret 2003-270 relatif à la protection des personnes exposées à des rayonnements ionisants à des fins médicales et médico-légales)</a:t>
            </a:r>
          </a:p>
          <a:p>
            <a:pPr lvl="1"/>
            <a:r>
              <a:rPr lang="fr-FR" dirty="0" smtClean="0"/>
              <a:t>Tout acte médical faisant appel aux rayonnements ionisants doit faire l’objet d’un CRR établi par le médecin réalisateur de l’acte </a:t>
            </a:r>
            <a:r>
              <a:rPr lang="fr-FR" sz="2000" i="1" dirty="0" smtClean="0"/>
              <a:t>(arr</a:t>
            </a:r>
            <a:r>
              <a:rPr lang="fr-FR" sz="2000" i="1" dirty="0" smtClean="0"/>
              <a:t>êté du 22/09/2006)</a:t>
            </a:r>
            <a:endParaRPr lang="fr-FR" sz="2400" dirty="0" smtClean="0"/>
          </a:p>
          <a:p>
            <a:endParaRPr lang="fr-FR" dirty="0"/>
          </a:p>
          <a:p>
            <a:r>
              <a:rPr lang="fr-FR" dirty="0" smtClean="0"/>
              <a:t>Conformité des demandes d’examens</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7</a:t>
            </a:fld>
            <a:endParaRPr lang="fr-FR"/>
          </a:p>
        </p:txBody>
      </p:sp>
    </p:spTree>
    <p:extLst>
      <p:ext uri="{BB962C8B-B14F-4D97-AF65-F5344CB8AC3E}">
        <p14:creationId xmlns:p14="http://schemas.microsoft.com/office/powerpoint/2010/main" val="2048143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CDEI (référentiel HAS 2010)</a:t>
            </a:r>
            <a:endParaRPr lang="fr-FR" dirty="0"/>
          </a:p>
        </p:txBody>
      </p:sp>
      <p:sp>
        <p:nvSpPr>
          <p:cNvPr id="3" name="Espace réservé du contenu 2"/>
          <p:cNvSpPr>
            <a:spLocks noGrp="1"/>
          </p:cNvSpPr>
          <p:nvPr>
            <p:ph sz="quarter" idx="1"/>
          </p:nvPr>
        </p:nvSpPr>
        <p:spPr/>
        <p:txBody>
          <a:bodyPr/>
          <a:lstStyle/>
          <a:p>
            <a:r>
              <a:rPr lang="fr-FR" dirty="0" smtClean="0"/>
              <a:t>5 critères administratifs</a:t>
            </a:r>
          </a:p>
          <a:p>
            <a:pPr marL="731838" lvl="1" indent="-457200">
              <a:buFont typeface="+mj-lt"/>
              <a:buAutoNum type="arabicPeriod"/>
            </a:pPr>
            <a:r>
              <a:rPr lang="fr-FR" dirty="0" smtClean="0"/>
              <a:t>Date de la demande</a:t>
            </a:r>
          </a:p>
          <a:p>
            <a:pPr marL="731838" lvl="1" indent="-457200">
              <a:buFont typeface="+mj-lt"/>
              <a:buAutoNum type="arabicPeriod"/>
            </a:pPr>
            <a:r>
              <a:rPr lang="fr-FR" dirty="0" smtClean="0"/>
              <a:t>Service demandeur</a:t>
            </a:r>
          </a:p>
          <a:p>
            <a:pPr marL="731838" lvl="1" indent="-457200">
              <a:buFont typeface="+mj-lt"/>
              <a:buAutoNum type="arabicPeriod"/>
            </a:pPr>
            <a:r>
              <a:rPr lang="fr-FR" dirty="0" smtClean="0"/>
              <a:t>Nom du médecin demandeur</a:t>
            </a:r>
          </a:p>
          <a:p>
            <a:pPr marL="731838" lvl="1" indent="-457200">
              <a:buFont typeface="+mj-lt"/>
              <a:buAutoNum type="arabicPeriod"/>
            </a:pPr>
            <a:r>
              <a:rPr lang="fr-FR" dirty="0" smtClean="0"/>
              <a:t>Identité du patient</a:t>
            </a:r>
          </a:p>
          <a:p>
            <a:pPr marL="731838" lvl="1" indent="-457200">
              <a:buFont typeface="+mj-lt"/>
              <a:buAutoNum type="arabicPeriod"/>
            </a:pPr>
            <a:r>
              <a:rPr lang="fr-FR" dirty="0" smtClean="0"/>
              <a:t>Date de naissance du patient</a:t>
            </a:r>
          </a:p>
          <a:p>
            <a:r>
              <a:rPr lang="fr-FR" dirty="0" smtClean="0"/>
              <a:t>3 critères cliniques</a:t>
            </a:r>
          </a:p>
          <a:p>
            <a:pPr marL="731838" lvl="1" indent="-457200">
              <a:buFont typeface="+mj-lt"/>
              <a:buAutoNum type="arabicPeriod" startAt="6"/>
            </a:pPr>
            <a:r>
              <a:rPr lang="fr-FR" dirty="0" smtClean="0"/>
              <a:t>Région anatomique</a:t>
            </a:r>
          </a:p>
          <a:p>
            <a:pPr marL="731838" lvl="1" indent="-457200">
              <a:buFont typeface="+mj-lt"/>
              <a:buAutoNum type="arabicPeriod" startAt="6"/>
            </a:pPr>
            <a:r>
              <a:rPr lang="fr-FR" dirty="0" smtClean="0"/>
              <a:t>Motif de l’examen (histoire clinique)</a:t>
            </a:r>
          </a:p>
          <a:p>
            <a:pPr marL="731838" lvl="1" indent="-457200">
              <a:buFont typeface="+mj-lt"/>
              <a:buAutoNum type="arabicPeriod" startAt="6"/>
            </a:pPr>
            <a:r>
              <a:rPr lang="fr-FR" dirty="0" smtClean="0"/>
              <a:t>Finalité de l’examen (question posée)</a:t>
            </a:r>
            <a:endParaRPr lang="fr-FR" dirty="0"/>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8</a:t>
            </a:fld>
            <a:endParaRPr lang="fr-FR"/>
          </a:p>
        </p:txBody>
      </p:sp>
    </p:spTree>
    <p:extLst>
      <p:ext uri="{BB962C8B-B14F-4D97-AF65-F5344CB8AC3E}">
        <p14:creationId xmlns:p14="http://schemas.microsoft.com/office/powerpoint/2010/main" val="1262853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Référentiel HAS – SFR (2014)</a:t>
            </a:r>
            <a:endParaRPr lang="fr-FR" dirty="0"/>
          </a:p>
        </p:txBody>
      </p:sp>
      <p:sp>
        <p:nvSpPr>
          <p:cNvPr id="3" name="Espace réservé du contenu 2"/>
          <p:cNvSpPr>
            <a:spLocks noGrp="1"/>
          </p:cNvSpPr>
          <p:nvPr>
            <p:ph sz="quarter" idx="1"/>
          </p:nvPr>
        </p:nvSpPr>
        <p:spPr/>
        <p:txBody>
          <a:bodyPr/>
          <a:lstStyle/>
          <a:p>
            <a:r>
              <a:rPr lang="fr-FR" dirty="0" smtClean="0"/>
              <a:t>Basé sur les recommandations SFR (J </a:t>
            </a:r>
            <a:r>
              <a:rPr lang="fr-FR" dirty="0" err="1" smtClean="0"/>
              <a:t>Radiol</a:t>
            </a:r>
            <a:r>
              <a:rPr lang="fr-FR" dirty="0" smtClean="0"/>
              <a:t> 2007)</a:t>
            </a:r>
          </a:p>
          <a:p>
            <a:r>
              <a:rPr lang="fr-FR" dirty="0" smtClean="0"/>
              <a:t>Indicateur 1 : Conformité globale du CRR</a:t>
            </a:r>
          </a:p>
          <a:p>
            <a:pPr lvl="1"/>
            <a:r>
              <a:rPr lang="fr-FR" dirty="0" smtClean="0"/>
              <a:t>Critères administratifs</a:t>
            </a:r>
          </a:p>
          <a:p>
            <a:pPr lvl="1"/>
            <a:r>
              <a:rPr lang="fr-FR" dirty="0" smtClean="0"/>
              <a:t>Critères techniques</a:t>
            </a:r>
          </a:p>
          <a:p>
            <a:pPr lvl="1"/>
            <a:r>
              <a:rPr lang="fr-FR" dirty="0" smtClean="0"/>
              <a:t>Critères cliniques</a:t>
            </a:r>
          </a:p>
          <a:p>
            <a:r>
              <a:rPr lang="fr-FR" dirty="0" smtClean="0"/>
              <a:t>Indicateur 2 : Délai</a:t>
            </a:r>
          </a:p>
          <a:p>
            <a:pPr lvl="1"/>
            <a:r>
              <a:rPr lang="fr-FR" dirty="0" smtClean="0"/>
              <a:t>Délai (en heures) entre la réalisation et la mise à disposition (validation) du CRR</a:t>
            </a:r>
          </a:p>
        </p:txBody>
      </p:sp>
      <p:sp>
        <p:nvSpPr>
          <p:cNvPr id="4" name="Espace réservé de la date 3"/>
          <p:cNvSpPr>
            <a:spLocks noGrp="1"/>
          </p:cNvSpPr>
          <p:nvPr>
            <p:ph type="dt" sz="half" idx="10"/>
          </p:nvPr>
        </p:nvSpPr>
        <p:spPr/>
        <p:txBody>
          <a:bodyPr/>
          <a:lstStyle/>
          <a:p>
            <a:r>
              <a:rPr lang="fr-FR" smtClean="0"/>
              <a:t>15/06/16</a:t>
            </a:r>
            <a:endParaRPr lang="fr-FR"/>
          </a:p>
        </p:txBody>
      </p:sp>
      <p:sp>
        <p:nvSpPr>
          <p:cNvPr id="5" name="Espace réservé du pied de page 4"/>
          <p:cNvSpPr>
            <a:spLocks noGrp="1"/>
          </p:cNvSpPr>
          <p:nvPr>
            <p:ph type="ftr" sz="quarter" idx="11"/>
          </p:nvPr>
        </p:nvSpPr>
        <p:spPr/>
        <p:txBody>
          <a:bodyPr/>
          <a:lstStyle/>
          <a:p>
            <a:pPr>
              <a:defRPr/>
            </a:pPr>
            <a:r>
              <a:rPr lang="fr-FR" smtClean="0"/>
              <a:t>Damien Mandry - CRR - Référentiel HAS / SFR</a:t>
            </a:r>
            <a:endParaRPr lang="fr-FR"/>
          </a:p>
        </p:txBody>
      </p:sp>
      <p:sp>
        <p:nvSpPr>
          <p:cNvPr id="6" name="Espace réservé du numéro de diapositive 5"/>
          <p:cNvSpPr>
            <a:spLocks noGrp="1"/>
          </p:cNvSpPr>
          <p:nvPr>
            <p:ph type="sldNum" sz="quarter" idx="12"/>
          </p:nvPr>
        </p:nvSpPr>
        <p:spPr/>
        <p:txBody>
          <a:bodyPr/>
          <a:lstStyle/>
          <a:p>
            <a:fld id="{A3296AC8-468E-0248-994B-7911BCDC1BFE}" type="slidenum">
              <a:rPr lang="fr-FR" smtClean="0"/>
              <a:pPr/>
              <a:t>9</a:t>
            </a:fld>
            <a:endParaRPr lang="fr-FR"/>
          </a:p>
        </p:txBody>
      </p:sp>
    </p:spTree>
    <p:extLst>
      <p:ext uri="{BB962C8B-B14F-4D97-AF65-F5344CB8AC3E}">
        <p14:creationId xmlns:p14="http://schemas.microsoft.com/office/powerpoint/2010/main" val="10280922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e">
  <a:themeElements>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
  <TotalTime>24522</TotalTime>
  <Words>907</Words>
  <Application>Microsoft Macintosh PowerPoint</Application>
  <PresentationFormat>Présentation à l'écran (4:3)</PresentationFormat>
  <Paragraphs>174</Paragraphs>
  <Slides>20</Slides>
  <Notes>1</Notes>
  <HiddenSlides>1</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20</vt:i4>
      </vt:variant>
    </vt:vector>
  </HeadingPairs>
  <TitlesOfParts>
    <vt:vector size="28" baseType="lpstr">
      <vt:lpstr>Berlin Sans FB</vt:lpstr>
      <vt:lpstr>Bookman Old Style</vt:lpstr>
      <vt:lpstr>Calibri</vt:lpstr>
      <vt:lpstr>ＭＳ Ｐゴシック</vt:lpstr>
      <vt:lpstr>Wingdings</vt:lpstr>
      <vt:lpstr>Wingdings 3</vt:lpstr>
      <vt:lpstr>Arial</vt:lpstr>
      <vt:lpstr>Origine</vt:lpstr>
      <vt:lpstr>Compte-rendu radiologique : Référentiel HAS / SFR</vt:lpstr>
      <vt:lpstr>Présentation PowerPoint</vt:lpstr>
      <vt:lpstr>Définition du CRR</vt:lpstr>
      <vt:lpstr>Objectifs généraux d’un CRR</vt:lpstr>
      <vt:lpstr>Obligations réglementaires (1)</vt:lpstr>
      <vt:lpstr>Obligations réglementaires (2)</vt:lpstr>
      <vt:lpstr>Échanges d’informations</vt:lpstr>
      <vt:lpstr>CDEI (référentiel HAS 2010)</vt:lpstr>
      <vt:lpstr>Référentiel HAS – SFR (2014)</vt:lpstr>
      <vt:lpstr>Indicateur 1 : critères administratifs</vt:lpstr>
      <vt:lpstr>Indicateur 1 : critères techniques</vt:lpstr>
      <vt:lpstr>Indicateur 1 : critères cliniques</vt:lpstr>
      <vt:lpstr>Indicateur 1 : critères de validation</vt:lpstr>
      <vt:lpstr>Indicateur 1 : 18 items maximum</vt:lpstr>
      <vt:lpstr>Étude 2014</vt:lpstr>
      <vt:lpstr>Résultats étude 2014</vt:lpstr>
      <vt:lpstr>Résultats étude 2014 : US, CT, IRM</vt:lpstr>
      <vt:lpstr>Résultats étude 2014 : Rx standards</vt:lpstr>
      <vt:lpstr>Conformité du CRR : points clés</vt:lpstr>
      <vt:lpstr>Rédaction du CRR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Imagerie de diffusion par RMN : Optimisation des paramètres d’acquisition et applications cliniques potentielles pour les explorations hépatiques</dc:title>
  <dc:creator>Utilisateur Windows</dc:creator>
  <cp:lastModifiedBy>Utilisateur de Microsoft Office</cp:lastModifiedBy>
  <cp:revision>826</cp:revision>
  <dcterms:created xsi:type="dcterms:W3CDTF">2008-10-27T16:03:17Z</dcterms:created>
  <dcterms:modified xsi:type="dcterms:W3CDTF">2016-06-15T09:51:58Z</dcterms:modified>
</cp:coreProperties>
</file>